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9" autoAdjust="0"/>
    <p:restoredTop sz="75758" autoAdjust="0"/>
  </p:normalViewPr>
  <p:slideViewPr>
    <p:cSldViewPr snapToGrid="0" snapToObjects="1">
      <p:cViewPr varScale="1">
        <p:scale>
          <a:sx n="55" d="100"/>
          <a:sy n="55" d="100"/>
        </p:scale>
        <p:origin x="-996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246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5FEF5F-3B39-8C4F-9EDA-9CA413A4787D}" type="datetimeFigureOut">
              <a:rPr lang="en-US" smtClean="0"/>
              <a:pPr/>
              <a:t>11/1/2012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342D20-5CD2-1540-9A97-C8CDFA67B12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057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E6E8D9-D7C8-DB48-82D0-7C0E66850FE0}" type="datetimeFigureOut">
              <a:rPr lang="en-US" smtClean="0"/>
              <a:pPr/>
              <a:t>11/1/2012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9EC02C-7862-C04F-88CF-B6FBE0D0E7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60297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Preparation:</a:t>
            </a:r>
          </a:p>
          <a:p>
            <a:endParaRPr lang="en-US" baseline="0" dirty="0" smtClean="0"/>
          </a:p>
          <a:p>
            <a:r>
              <a:rPr lang="en-US" baseline="0" dirty="0" smtClean="0"/>
              <a:t>- Print out copies of tutorial8-10-heuristics.pdf for your class</a:t>
            </a:r>
          </a:p>
          <a:p>
            <a:endParaRPr lang="en-US" baseline="0" dirty="0" smtClean="0"/>
          </a:p>
          <a:p>
            <a:r>
              <a:rPr lang="en-US" baseline="0" dirty="0" smtClean="0"/>
              <a:t>http://snipurl.com/accuvote</a:t>
            </a: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9EC02C-7862-C04F-88CF-B6FBE0D0E7F9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TA:</a:t>
            </a:r>
            <a:r>
              <a:rPr lang="en-US" baseline="0" dirty="0" smtClean="0"/>
              <a:t> Did every team identify the same top 5-6 issues?</a:t>
            </a:r>
          </a:p>
          <a:p>
            <a:r>
              <a:rPr lang="en-US" dirty="0" smtClean="0"/>
              <a:t>Why</a:t>
            </a:r>
            <a:r>
              <a:rPr lang="en-US" baseline="0" dirty="0" smtClean="0"/>
              <a:t> not?</a:t>
            </a:r>
          </a:p>
          <a:p>
            <a:r>
              <a:rPr lang="en-US" baseline="0" dirty="0" smtClean="0"/>
              <a:t>Did every team assign the same severity ratings for each issue? What was their justification for the severity rating for these issues?</a:t>
            </a:r>
          </a:p>
          <a:p>
            <a:r>
              <a:rPr lang="en-US" baseline="0" dirty="0" smtClean="0"/>
              <a:t>What does this tell us about heuristic evaluation?</a:t>
            </a:r>
          </a:p>
          <a:p>
            <a:endParaRPr lang="en-US" baseline="0" dirty="0" smtClean="0"/>
          </a:p>
          <a:p>
            <a:r>
              <a:rPr lang="en-US" baseline="0" dirty="0" smtClean="0"/>
              <a:t>Did people find slightly different sets of issues? What does this tell us about heuristic evaluation?</a:t>
            </a:r>
          </a:p>
          <a:p>
            <a:endParaRPr lang="en-US" baseline="0" dirty="0" smtClean="0"/>
          </a:p>
          <a:p>
            <a:r>
              <a:rPr lang="en-US" baseline="0" dirty="0" smtClean="0"/>
              <a:t>Are all groups’ aggregate lists the same (quick check: how many issues did each group find)? What does this tell us?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9EC02C-7862-C04F-88CF-B6FBE0D0E7F9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4054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fld id="{FEB7961C-448B-B04C-A9E1-024D26EE0EBE}" type="datetime1">
              <a:rPr lang="en-CA" smtClean="0"/>
              <a:pPr/>
              <a:t>01/11/2012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fld id="{F5887A73-35C7-7A4B-A6C6-784A660F53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2773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1FD52-A99A-D342-A739-BB7D56F7C636}" type="datetime1">
              <a:rPr lang="en-CA" smtClean="0"/>
              <a:pPr/>
              <a:t>01/11/2012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33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F3AA1-A1AA-1649-B18F-79CA9263B717}" type="datetime1">
              <a:rPr lang="en-CA" smtClean="0"/>
              <a:pPr/>
              <a:t>01/11/2012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220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1BF07-92EB-B946-AFD5-BE123E5F7F45}" type="datetime1">
              <a:rPr lang="en-CA" smtClean="0"/>
              <a:pPr/>
              <a:t>01/11/2012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281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1132B-B38A-5D4C-800F-FAEDFC149E6E}" type="datetime1">
              <a:rPr lang="en-CA" smtClean="0"/>
              <a:pPr/>
              <a:t>01/11/2012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790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77586-A229-1544-A360-351E8B484D55}" type="datetime1">
              <a:rPr lang="en-CA" smtClean="0"/>
              <a:pPr/>
              <a:t>01/11/2012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9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6312C-814A-F64A-9DCE-17CD7A355725}" type="datetime1">
              <a:rPr lang="en-CA" smtClean="0"/>
              <a:pPr/>
              <a:t>01/11/2012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294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A2AA9-2D9C-3B49-AFD5-B09748D14B14}" type="datetime1">
              <a:rPr lang="en-CA" smtClean="0"/>
              <a:pPr/>
              <a:t>01/11/2012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582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D9982-0812-EA47-9A1F-AC3BE2E86E09}" type="datetime1">
              <a:rPr lang="en-CA" smtClean="0"/>
              <a:pPr/>
              <a:t>01/11/2012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110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34E96-6981-BE46-81F3-C012122F066C}" type="datetime1">
              <a:rPr lang="en-CA" smtClean="0"/>
              <a:pPr/>
              <a:t>01/11/2012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697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E1474-C134-AE4E-B5D3-93AEFBD83E37}" type="datetime1">
              <a:rPr lang="en-CA" smtClean="0"/>
              <a:pPr/>
              <a:t>01/11/2012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939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5EC2FD-5C3B-B54A-B7FA-8548072860BF}" type="datetime1">
              <a:rPr lang="en-CA" smtClean="0"/>
              <a:pPr/>
              <a:t>01/11/2012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887A73-35C7-7A4B-A6C6-784A660F53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11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44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 typeface="Arial"/>
        <a:buNone/>
        <a:defRPr sz="3200" kern="1200">
          <a:solidFill>
            <a:srgbClr val="FFFFFF"/>
          </a:solidFill>
          <a:latin typeface="+mn-lt"/>
          <a:ea typeface="+mn-ea"/>
          <a:cs typeface="+mn-cs"/>
        </a:defRPr>
      </a:lvl1pPr>
      <a:lvl2pPr marL="457200" indent="0" algn="l" defTabSz="457200" rtl="0" eaLnBrk="1" latinLnBrk="0" hangingPunct="1">
        <a:spcBef>
          <a:spcPct val="20000"/>
        </a:spcBef>
        <a:buFont typeface="Arial"/>
        <a:buNone/>
        <a:defRPr sz="2800" kern="1200">
          <a:solidFill>
            <a:schemeClr val="bg1">
              <a:lumMod val="85000"/>
            </a:schemeClr>
          </a:solidFill>
          <a:latin typeface="+mn-lt"/>
          <a:ea typeface="+mn-ea"/>
          <a:cs typeface="+mn-cs"/>
        </a:defRPr>
      </a:lvl2pPr>
      <a:lvl3pPr marL="914400" indent="0" algn="l" defTabSz="457200" rtl="0" eaLnBrk="1" latinLnBrk="0" hangingPunct="1">
        <a:spcBef>
          <a:spcPct val="20000"/>
        </a:spcBef>
        <a:buFont typeface="Arial"/>
        <a:buNone/>
        <a:defRPr sz="2400" kern="1200">
          <a:solidFill>
            <a:schemeClr val="bg1">
              <a:lumMod val="85000"/>
            </a:schemeClr>
          </a:solidFill>
          <a:latin typeface="+mn-lt"/>
          <a:ea typeface="+mn-ea"/>
          <a:cs typeface="+mn-cs"/>
        </a:defRPr>
      </a:lvl3pPr>
      <a:lvl4pPr marL="1371600" indent="0" algn="l" defTabSz="457200" rtl="0" eaLnBrk="1" latinLnBrk="0" hangingPunct="1">
        <a:spcBef>
          <a:spcPct val="20000"/>
        </a:spcBef>
        <a:buFont typeface="Arial"/>
        <a:buNone/>
        <a:defRPr sz="2000" kern="1200">
          <a:solidFill>
            <a:schemeClr val="bg1">
              <a:lumMod val="85000"/>
            </a:schemeClr>
          </a:solidFill>
          <a:latin typeface="+mn-lt"/>
          <a:ea typeface="+mn-ea"/>
          <a:cs typeface="+mn-cs"/>
        </a:defRPr>
      </a:lvl4pPr>
      <a:lvl5pPr marL="1828800" indent="0" algn="l" defTabSz="457200" rtl="0" eaLnBrk="1" latinLnBrk="0" hangingPunct="1">
        <a:spcBef>
          <a:spcPct val="20000"/>
        </a:spcBef>
        <a:buFont typeface="Arial"/>
        <a:buNone/>
        <a:defRPr sz="2000" kern="1200">
          <a:solidFill>
            <a:schemeClr val="bg1">
              <a:lumMod val="8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Heuristic Evaluation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CPSC 481 Week </a:t>
            </a:r>
            <a:r>
              <a:rPr lang="en-US" dirty="0" smtClean="0"/>
              <a:t>10</a:t>
            </a:r>
            <a:r>
              <a:rPr lang="en-US" dirty="0" smtClean="0"/>
              <a:t> </a:t>
            </a:r>
            <a:r>
              <a:rPr lang="en-US" dirty="0" smtClean="0"/>
              <a:t>Tutorial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Today’s Activity: Heuristic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General steps:</a:t>
            </a:r>
          </a:p>
          <a:p>
            <a:pPr marL="514350" indent="-514350">
              <a:buAutoNum type="arabicPeriod"/>
            </a:pPr>
            <a:r>
              <a:rPr lang="en-US" dirty="0" smtClean="0"/>
              <a:t>Perform an independent assessment of which heuristics a system violates</a:t>
            </a:r>
          </a:p>
          <a:p>
            <a:pPr marL="514350" indent="-514350">
              <a:buAutoNum type="arabicPeriod"/>
            </a:pPr>
            <a:r>
              <a:rPr lang="en-US" dirty="0" smtClean="0"/>
              <a:t>With a small group of 4, discuss and aggregate your individual results, listed by heuristic</a:t>
            </a:r>
          </a:p>
          <a:p>
            <a:pPr marL="514350" indent="-514350">
              <a:buAutoNum type="arabicPeriod"/>
            </a:pPr>
            <a:r>
              <a:rPr lang="en-US" dirty="0" smtClean="0"/>
              <a:t>Assign severity ratings for each bug</a:t>
            </a:r>
          </a:p>
          <a:p>
            <a:pPr marL="514350" indent="-514350">
              <a:buAutoNum type="arabicPeriod"/>
            </a:pPr>
            <a:r>
              <a:rPr lang="en-US" dirty="0" smtClean="0"/>
              <a:t>Presentation on five or six most important bugs to fix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3750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System: </a:t>
            </a:r>
            <a:r>
              <a:rPr lang="en-US" dirty="0" err="1" smtClean="0"/>
              <a:t>Accuvote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/>
            <a:r>
              <a:rPr lang="en-US" sz="4000" b="1" dirty="0" smtClean="0"/>
              <a:t>http://snipurl.com/accuvote</a:t>
            </a:r>
          </a:p>
          <a:p>
            <a:endParaRPr lang="en-US" dirty="0" smtClean="0"/>
          </a:p>
          <a:p>
            <a:r>
              <a:rPr lang="en-US" dirty="0" smtClean="0"/>
              <a:t>This is a simulation of an electronic voter terminal. These have gotten significant play in the US media due to fears of voter fraud/system bugs, etc.</a:t>
            </a:r>
          </a:p>
          <a:p>
            <a:endParaRPr lang="en-US" dirty="0"/>
          </a:p>
          <a:p>
            <a:r>
              <a:rPr lang="en-US" dirty="0" smtClean="0"/>
              <a:t>Imagine that you are brought in to evaluate this system, and to identify issues that need to be addressed.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695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Individual Assessment (20 </a:t>
            </a:r>
            <a:r>
              <a:rPr lang="en-US" dirty="0" err="1" smtClean="0"/>
              <a:t>mins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AutoNum type="alphaLcPeriod"/>
            </a:pPr>
            <a:r>
              <a:rPr lang="en-US" dirty="0" smtClean="0"/>
              <a:t>Create a Google Docs Spreadsheet with the following columns: Name, Heuristic Violated, Description, Suggested Fix</a:t>
            </a:r>
          </a:p>
          <a:p>
            <a:pPr marL="514350" indent="-514350">
              <a:buAutoNum type="alphaLcPeriod"/>
            </a:pPr>
            <a:r>
              <a:rPr lang="en-US" dirty="0" smtClean="0"/>
              <a:t>Perform your assessment on </a:t>
            </a:r>
            <a:r>
              <a:rPr lang="en-US" dirty="0" err="1" smtClean="0"/>
              <a:t>Accuvote</a:t>
            </a:r>
            <a:r>
              <a:rPr lang="en-US" dirty="0" smtClean="0"/>
              <a:t> with the 10 Heuristics Handout</a:t>
            </a:r>
          </a:p>
          <a:p>
            <a:pPr marL="514350" indent="-514350">
              <a:buAutoNum type="alphaLcPeriod"/>
            </a:pPr>
            <a:r>
              <a:rPr lang="en-US" dirty="0" smtClean="0"/>
              <a:t>Note that you may identify a bug that doesn’t fit a particular heuristic. Feel free to note this without a heuristic number.</a:t>
            </a:r>
          </a:p>
          <a:p>
            <a:pPr marL="514350" indent="-514350">
              <a:buAutoNum type="alphaLcPeriod"/>
            </a:pPr>
            <a:r>
              <a:rPr lang="en-US" dirty="0" smtClean="0"/>
              <a:t>For each bug under the name field, just put your name in there.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0061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Aggregate Bugs (20-40 min)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lphaLcPeriod"/>
            </a:pPr>
            <a:r>
              <a:rPr lang="en-US" dirty="0" smtClean="0"/>
              <a:t>Find a group of 3 with at least two people that you haven’t worked with before</a:t>
            </a:r>
          </a:p>
          <a:p>
            <a:pPr marL="514350" indent="-514350">
              <a:buAutoNum type="alphaLcPeriod"/>
            </a:pPr>
            <a:r>
              <a:rPr lang="en-US" dirty="0" smtClean="0"/>
              <a:t>Merge all of your spreadsheets together into a single spreadsheet</a:t>
            </a:r>
          </a:p>
          <a:p>
            <a:pPr marL="514350" indent="-514350">
              <a:buAutoNum type="alphaLcPeriod"/>
            </a:pPr>
            <a:r>
              <a:rPr lang="en-US" dirty="0" smtClean="0"/>
              <a:t>Re-order the bugs according to the Heuristic violated</a:t>
            </a:r>
          </a:p>
          <a:p>
            <a:pPr marL="514350" indent="-514350">
              <a:buAutoNum type="alphaLcPeriod"/>
            </a:pPr>
            <a:r>
              <a:rPr lang="en-US" dirty="0" smtClean="0"/>
              <a:t>Discuss each bug with every member of your group, and remove duplicate bugs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802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3. Assign Severity Ratings (10 </a:t>
            </a:r>
            <a:r>
              <a:rPr lang="en-US" dirty="0" err="1" smtClean="0"/>
              <a:t>mins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AutoNum type="alphaLcPeriod"/>
            </a:pPr>
            <a:r>
              <a:rPr lang="en-US" dirty="0" smtClean="0"/>
              <a:t>Get a copy of the aggregate list from your group</a:t>
            </a:r>
          </a:p>
          <a:p>
            <a:pPr marL="514350" indent="-514350">
              <a:buAutoNum type="alphaLcPeriod"/>
            </a:pPr>
            <a:r>
              <a:rPr lang="en-US" dirty="0" smtClean="0"/>
              <a:t>Individually, assign severity ratings for each bug</a:t>
            </a:r>
          </a:p>
          <a:p>
            <a:pPr lvl="1"/>
            <a:r>
              <a:rPr lang="en-US" dirty="0"/>
              <a:t>0 – don</a:t>
            </a:r>
            <a:r>
              <a:rPr lang="fr-FR" dirty="0"/>
              <a:t>’</a:t>
            </a:r>
            <a:r>
              <a:rPr lang="en-US" dirty="0"/>
              <a:t>t think this is a usability problem</a:t>
            </a:r>
          </a:p>
          <a:p>
            <a:pPr lvl="1"/>
            <a:r>
              <a:rPr lang="en-US" dirty="0"/>
              <a:t>1 – cosmetic problem</a:t>
            </a:r>
          </a:p>
          <a:p>
            <a:pPr lvl="1"/>
            <a:r>
              <a:rPr lang="en-US" dirty="0"/>
              <a:t>2 – minor usability problem</a:t>
            </a:r>
          </a:p>
          <a:p>
            <a:pPr lvl="1"/>
            <a:r>
              <a:rPr lang="en-US" dirty="0"/>
              <a:t>3 – major usability problem; important to fix</a:t>
            </a:r>
          </a:p>
          <a:p>
            <a:pPr lvl="1"/>
            <a:r>
              <a:rPr lang="en-US" dirty="0"/>
              <a:t>4 – usability catastrophe; must fix</a:t>
            </a:r>
          </a:p>
          <a:p>
            <a:pPr marL="971550" lvl="1" indent="-514350">
              <a:buAutoNum type="alphaLcPeriod"/>
            </a:pPr>
            <a:endParaRPr lang="en-US" dirty="0" smtClean="0"/>
          </a:p>
          <a:p>
            <a:pPr marL="514350" indent="-514350">
              <a:buAutoNum type="alphaLcPeriod"/>
            </a:pPr>
            <a:r>
              <a:rPr lang="en-US" dirty="0" smtClean="0"/>
              <a:t>Return to your group, and discuss severity ratings where there is high variance (e.g. &gt;= 2 </a:t>
            </a:r>
            <a:r>
              <a:rPr lang="en-US" dirty="0" err="1" smtClean="0"/>
              <a:t>pt</a:t>
            </a:r>
            <a:r>
              <a:rPr lang="en-US" dirty="0" smtClean="0"/>
              <a:t> difference), and find agreement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9005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4. Present and Discuss (5 </a:t>
            </a:r>
            <a:r>
              <a:rPr lang="en-US" dirty="0" err="1" smtClean="0"/>
              <a:t>mins</a:t>
            </a:r>
            <a:r>
              <a:rPr lang="en-US" dirty="0" smtClean="0"/>
              <a:t> prep, 5 min presentation)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lphaLcPeriod"/>
            </a:pPr>
            <a:r>
              <a:rPr lang="en-US" dirty="0" smtClean="0"/>
              <a:t>Prepare a short presentation on the top 5-6 bugs that need to be fixed, providing your suggested fix, and rationale for severity rating</a:t>
            </a:r>
          </a:p>
          <a:p>
            <a:pPr marL="514350" indent="-514350">
              <a:buAutoNum type="alphaLcPeriod"/>
            </a:pPr>
            <a:r>
              <a:rPr lang="en-US" dirty="0" smtClean="0"/>
              <a:t>Do presentations</a:t>
            </a:r>
          </a:p>
          <a:p>
            <a:pPr marL="514350" indent="-514350">
              <a:buAutoNum type="alphaLcPeriod"/>
            </a:pPr>
            <a:r>
              <a:rPr lang="en-US" dirty="0" smtClean="0"/>
              <a:t>Discussion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530927"/>
      </p:ext>
    </p:extLst>
  </p:cSld>
  <p:clrMapOvr>
    <a:masterClrMapping/>
  </p:clrMapOvr>
</p:sld>
</file>

<file path=ppt/theme/theme1.xml><?xml version="1.0" encoding="utf-8"?>
<a:theme xmlns:a="http://schemas.openxmlformats.org/drawingml/2006/main" name="teaching-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teaching-template</Template>
  <TotalTime>1502</TotalTime>
  <Words>491</Words>
  <Application>Microsoft Office PowerPoint</Application>
  <PresentationFormat>On-screen Show (4:3)</PresentationFormat>
  <Paragraphs>60</Paragraphs>
  <Slides>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teaching-template</vt:lpstr>
      <vt:lpstr>Heuristic Evaluation</vt:lpstr>
      <vt:lpstr>Today’s Activity: Heuristic Evaluation</vt:lpstr>
      <vt:lpstr>System: Accuvote</vt:lpstr>
      <vt:lpstr>1. Individual Assessment (20 mins)</vt:lpstr>
      <vt:lpstr>2. Aggregate Bugs (20-40 min)</vt:lpstr>
      <vt:lpstr>3. Assign Severity Ratings (10 mins)</vt:lpstr>
      <vt:lpstr>4. Present and Discuss (5 mins prep, 5 min presentation)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Deep Dive Groups</dc:title>
  <dc:creator>Tony</dc:creator>
  <cp:lastModifiedBy>Tony</cp:lastModifiedBy>
  <cp:revision>36</cp:revision>
  <dcterms:created xsi:type="dcterms:W3CDTF">2012-09-10T05:19:47Z</dcterms:created>
  <dcterms:modified xsi:type="dcterms:W3CDTF">2012-11-01T19:44:15Z</dcterms:modified>
</cp:coreProperties>
</file>