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6" r:id="rId2"/>
    <p:sldId id="257" r:id="rId3"/>
    <p:sldId id="259" r:id="rId4"/>
    <p:sldId id="260" r:id="rId5"/>
    <p:sldId id="261" r:id="rId6"/>
    <p:sldId id="262" r:id="rId7"/>
    <p:sldId id="263" r:id="rId8"/>
    <p:sldId id="264" r:id="rId9"/>
    <p:sldId id="265" r:id="rId10"/>
    <p:sldId id="266" r:id="rId11"/>
    <p:sldId id="271" r:id="rId12"/>
    <p:sldId id="258" r:id="rId13"/>
    <p:sldId id="267" r:id="rId14"/>
    <p:sldId id="268" r:id="rId15"/>
    <p:sldId id="269" r:id="rId16"/>
    <p:sldId id="270" r:id="rId17"/>
    <p:sldId id="272" r:id="rId18"/>
    <p:sldId id="273" r:id="rId19"/>
    <p:sldId id="274" r:id="rId20"/>
    <p:sldId id="275" r:id="rId21"/>
    <p:sldId id="276" r:id="rId22"/>
    <p:sldId id="277" r:id="rId23"/>
    <p:sldId id="278"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9" autoAdjust="0"/>
    <p:restoredTop sz="62543" autoAdjust="0"/>
  </p:normalViewPr>
  <p:slideViewPr>
    <p:cSldViewPr snapToGrid="0" snapToObjects="1">
      <p:cViewPr varScale="1">
        <p:scale>
          <a:sx n="67" d="100"/>
          <a:sy n="67" d="100"/>
        </p:scale>
        <p:origin x="-56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5FEF5F-3B39-8C4F-9EDA-9CA413A4787D}" type="datetimeFigureOut">
              <a:rPr lang="en-US" smtClean="0"/>
              <a:pPr/>
              <a:t>14-10-12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2342D20-5CD2-1540-9A97-C8CDFA67B12E}" type="slidenum">
              <a:rPr lang="en-US" smtClean="0"/>
              <a:pPr/>
              <a:t>‹#›</a:t>
            </a:fld>
            <a:endParaRPr lang="en-US"/>
          </a:p>
        </p:txBody>
      </p:sp>
    </p:spTree>
    <p:extLst>
      <p:ext uri="{BB962C8B-B14F-4D97-AF65-F5344CB8AC3E}">
        <p14:creationId xmlns:p14="http://schemas.microsoft.com/office/powerpoint/2010/main" val="1483805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E6E8D9-D7C8-DB48-82D0-7C0E66850FE0}" type="datetimeFigureOut">
              <a:rPr lang="en-US" smtClean="0"/>
              <a:pPr/>
              <a:t>14-10-12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9EC02C-7862-C04F-88CF-B6FBE0D0E7F9}" type="slidenum">
              <a:rPr lang="en-US" smtClean="0"/>
              <a:pPr/>
              <a:t>‹#›</a:t>
            </a:fld>
            <a:endParaRPr lang="en-US"/>
          </a:p>
        </p:txBody>
      </p:sp>
    </p:spTree>
    <p:extLst>
      <p:ext uri="{BB962C8B-B14F-4D97-AF65-F5344CB8AC3E}">
        <p14:creationId xmlns:p14="http://schemas.microsoft.com/office/powerpoint/2010/main" val="22886029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Preparation:</a:t>
            </a:r>
          </a:p>
          <a:p>
            <a:endParaRPr lang="en-US" baseline="0" dirty="0" smtClean="0"/>
          </a:p>
          <a:p>
            <a:r>
              <a:rPr lang="en-US" baseline="0" dirty="0" smtClean="0"/>
              <a:t>Take the templates Tony has made for Storyboarding, and make sure you have enough copies for everyone</a:t>
            </a:r>
          </a:p>
          <a:p>
            <a:r>
              <a:rPr lang="en-US" baseline="0" dirty="0" smtClean="0"/>
              <a:t>Watch the videos over so you know what the storyboards are about</a:t>
            </a:r>
          </a:p>
          <a:p>
            <a:r>
              <a:rPr lang="en-US" baseline="0" dirty="0" smtClean="0"/>
              <a:t>Bring post-it notes of various sizes to the lab, as well as markers</a:t>
            </a:r>
          </a:p>
        </p:txBody>
      </p:sp>
      <p:sp>
        <p:nvSpPr>
          <p:cNvPr id="4" name="Slide Number Placeholder 3"/>
          <p:cNvSpPr>
            <a:spLocks noGrp="1"/>
          </p:cNvSpPr>
          <p:nvPr>
            <p:ph type="sldNum" sz="quarter" idx="10"/>
          </p:nvPr>
        </p:nvSpPr>
        <p:spPr/>
        <p:txBody>
          <a:bodyPr/>
          <a:lstStyle/>
          <a:p>
            <a:fld id="{2C9EC02C-7862-C04F-88CF-B6FBE0D0E7F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16</a:t>
            </a:fld>
            <a:endParaRPr lang="en-US"/>
          </a:p>
        </p:txBody>
      </p:sp>
    </p:spTree>
    <p:extLst>
      <p:ext uri="{BB962C8B-B14F-4D97-AF65-F5344CB8AC3E}">
        <p14:creationId xmlns:p14="http://schemas.microsoft.com/office/powerpoint/2010/main" val="552832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syque.com</a:t>
            </a:r>
            <a:r>
              <a:rPr lang="en-US" dirty="0" smtClean="0"/>
              <a:t>/articles/state-transition/state-</a:t>
            </a:r>
            <a:r>
              <a:rPr lang="en-US" dirty="0" err="1" smtClean="0"/>
              <a:t>transition.htm</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17</a:t>
            </a:fld>
            <a:endParaRPr lang="en-US"/>
          </a:p>
        </p:txBody>
      </p:sp>
    </p:spTree>
    <p:extLst>
      <p:ext uri="{BB962C8B-B14F-4D97-AF65-F5344CB8AC3E}">
        <p14:creationId xmlns:p14="http://schemas.microsoft.com/office/powerpoint/2010/main" val="2278870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hci.stanford.edu</a:t>
            </a:r>
            <a:r>
              <a:rPr lang="en-US" dirty="0" smtClean="0"/>
              <a:t>/research/</a:t>
            </a:r>
            <a:r>
              <a:rPr lang="en-US" dirty="0" err="1" smtClean="0"/>
              <a:t>dtools</a:t>
            </a:r>
            <a:r>
              <a:rPr lang="en-US" dirty="0" smtClean="0"/>
              <a:t>/</a:t>
            </a:r>
            <a:r>
              <a:rPr lang="en-US" dirty="0" err="1" smtClean="0"/>
              <a:t>guide_design_patterns.html</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18</a:t>
            </a:fld>
            <a:endParaRPr lang="en-US"/>
          </a:p>
        </p:txBody>
      </p:sp>
    </p:spTree>
    <p:extLst>
      <p:ext uri="{BB962C8B-B14F-4D97-AF65-F5344CB8AC3E}">
        <p14:creationId xmlns:p14="http://schemas.microsoft.com/office/powerpoint/2010/main" val="3573740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photos of the transition diagrams, if you can, TAs!</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19</a:t>
            </a:fld>
            <a:endParaRPr lang="en-US"/>
          </a:p>
        </p:txBody>
      </p:sp>
    </p:spTree>
    <p:extLst>
      <p:ext uri="{BB962C8B-B14F-4D97-AF65-F5344CB8AC3E}">
        <p14:creationId xmlns:p14="http://schemas.microsoft.com/office/powerpoint/2010/main" val="3603526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 if you can do some videography to capture this, it’d be totally awesome</a:t>
            </a:r>
          </a:p>
          <a:p>
            <a:r>
              <a:rPr lang="en-US" dirty="0" smtClean="0"/>
              <a:t>TA: you may need to prod the </a:t>
            </a:r>
            <a:r>
              <a:rPr lang="en-US" dirty="0" err="1" smtClean="0"/>
              <a:t>noobie</a:t>
            </a:r>
            <a:r>
              <a:rPr lang="en-US" dirty="0" smtClean="0"/>
              <a:t> to be more vocal if they are being quiet</a:t>
            </a:r>
          </a:p>
          <a:p>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22</a:t>
            </a:fld>
            <a:endParaRPr lang="en-US"/>
          </a:p>
        </p:txBody>
      </p:sp>
    </p:spTree>
    <p:extLst>
      <p:ext uri="{BB962C8B-B14F-4D97-AF65-F5344CB8AC3E}">
        <p14:creationId xmlns:p14="http://schemas.microsoft.com/office/powerpoint/2010/main" val="2068224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a:t>
            </a:r>
            <a:r>
              <a:rPr lang="en-US" baseline="0" dirty="0" smtClean="0"/>
              <a:t> you will probably run out of time. If it makes sense to only get through one run per phone type, then so be it.</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23</a:t>
            </a:fld>
            <a:endParaRPr lang="en-US"/>
          </a:p>
        </p:txBody>
      </p:sp>
    </p:spTree>
    <p:extLst>
      <p:ext uri="{BB962C8B-B14F-4D97-AF65-F5344CB8AC3E}">
        <p14:creationId xmlns:p14="http://schemas.microsoft.com/office/powerpoint/2010/main" val="2782288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2</a:t>
            </a:fld>
            <a:endParaRPr lang="en-US"/>
          </a:p>
        </p:txBody>
      </p:sp>
    </p:spTree>
    <p:extLst>
      <p:ext uri="{BB962C8B-B14F-4D97-AF65-F5344CB8AC3E}">
        <p14:creationId xmlns:p14="http://schemas.microsoft.com/office/powerpoint/2010/main" val="999915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www.wesmichaels.com</a:t>
            </a:r>
            <a:r>
              <a:rPr lang="en-US" dirty="0" smtClean="0"/>
              <a:t>/projects/</a:t>
            </a:r>
            <a:r>
              <a:rPr lang="en-US" dirty="0" err="1" smtClean="0"/>
              <a:t>fishtank.php</a:t>
            </a:r>
            <a:r>
              <a:rPr lang="en-US" dirty="0" smtClean="0"/>
              <a:t/>
            </a:r>
            <a:br>
              <a:rPr lang="en-US" dirty="0" smtClean="0"/>
            </a:br>
            <a:endParaRPr lang="en-US" dirty="0" smtClean="0"/>
          </a:p>
          <a:p>
            <a:r>
              <a:rPr lang="en-US" dirty="0" smtClean="0"/>
              <a:t>This</a:t>
            </a:r>
            <a:r>
              <a:rPr lang="en-US" baseline="0" dirty="0" smtClean="0"/>
              <a:t> shows a concept for viewing photos, organized by people. They are represented by fish in a holographic </a:t>
            </a:r>
            <a:r>
              <a:rPr lang="en-US" baseline="0" dirty="0" err="1" smtClean="0"/>
              <a:t>fishtank</a:t>
            </a:r>
            <a:r>
              <a:rPr lang="en-US" baseline="0" dirty="0" smtClean="0"/>
              <a:t>. Clicking on fish allows you to view photos associated with the person, etc.</a:t>
            </a:r>
          </a:p>
          <a:p>
            <a:endParaRPr lang="en-US" baseline="0" dirty="0" smtClean="0"/>
          </a:p>
          <a:p>
            <a:r>
              <a:rPr lang="en-US" dirty="0" smtClean="0"/>
              <a:t>Make</a:t>
            </a:r>
            <a:r>
              <a:rPr lang="en-US" baseline="0" dirty="0" smtClean="0"/>
              <a:t> note of the role of each frame, and what it is doing:</a:t>
            </a:r>
          </a:p>
          <a:p>
            <a:endParaRPr lang="en-US" baseline="0" dirty="0" smtClean="0"/>
          </a:p>
          <a:p>
            <a:r>
              <a:rPr lang="en-US" baseline="0" dirty="0" smtClean="0"/>
              <a:t>Frame 1: it is in a living room</a:t>
            </a:r>
          </a:p>
          <a:p>
            <a:r>
              <a:rPr lang="en-US" baseline="0" dirty="0" smtClean="0"/>
              <a:t>Frame 2: there are fish in here</a:t>
            </a:r>
          </a:p>
          <a:p>
            <a:r>
              <a:rPr lang="en-US" baseline="0" dirty="0" smtClean="0"/>
              <a:t>Frame 3: you can touch the fish</a:t>
            </a:r>
          </a:p>
          <a:p>
            <a:r>
              <a:rPr lang="en-US" baseline="0" dirty="0" smtClean="0"/>
              <a:t>Frame 4: zoomed in. when you touch the fish, you see this stuff</a:t>
            </a:r>
          </a:p>
          <a:p>
            <a:r>
              <a:rPr lang="en-US" baseline="0" dirty="0" smtClean="0"/>
              <a:t>Frame 5: there are lots of fish in here</a:t>
            </a:r>
          </a:p>
          <a:p>
            <a:r>
              <a:rPr lang="en-US" baseline="0" dirty="0" smtClean="0"/>
              <a:t>Etc…</a:t>
            </a:r>
          </a:p>
          <a:p>
            <a:endParaRPr lang="en-US" baseline="0" dirty="0" smtClean="0"/>
          </a:p>
          <a:p>
            <a:endParaRPr lang="en-US" dirty="0" smtClean="0"/>
          </a:p>
          <a:p>
            <a:r>
              <a:rPr lang="en-US" dirty="0" smtClean="0"/>
              <a:t>This one shows how the interface looks as someone uses it</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3</a:t>
            </a:fld>
            <a:endParaRPr lang="en-US"/>
          </a:p>
        </p:txBody>
      </p:sp>
    </p:spTree>
    <p:extLst>
      <p:ext uri="{BB962C8B-B14F-4D97-AF65-F5344CB8AC3E}">
        <p14:creationId xmlns:p14="http://schemas.microsoft.com/office/powerpoint/2010/main" val="2849311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one</a:t>
            </a:r>
            <a:r>
              <a:rPr lang="en-US" baseline="0" dirty="0" smtClean="0"/>
              <a:t> shows you both user interaction, and the nature of the interface</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5</a:t>
            </a:fld>
            <a:endParaRPr lang="en-US"/>
          </a:p>
        </p:txBody>
      </p:sp>
    </p:spTree>
    <p:extLst>
      <p:ext uri="{BB962C8B-B14F-4D97-AF65-F5344CB8AC3E}">
        <p14:creationId xmlns:p14="http://schemas.microsoft.com/office/powerpoint/2010/main" val="1735621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where</a:t>
            </a:r>
            <a:r>
              <a:rPr lang="en-US" baseline="0" dirty="0" smtClean="0"/>
              <a:t> the focus is mainly on user interaction (as there is no “screen” to speak of)</a:t>
            </a:r>
          </a:p>
          <a:p>
            <a:endParaRPr lang="en-US" dirty="0" smtClean="0"/>
          </a:p>
          <a:p>
            <a:r>
              <a:rPr lang="en-US" dirty="0" smtClean="0"/>
              <a:t>The main idea is to make “cleaning” more of an experience</a:t>
            </a:r>
            <a:r>
              <a:rPr lang="en-US" baseline="0" dirty="0" smtClean="0"/>
              <a:t> that people can enjoy, mainly through the use of a robot dog cleaner</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6</a:t>
            </a:fld>
            <a:endParaRPr lang="en-US"/>
          </a:p>
        </p:txBody>
      </p:sp>
    </p:spTree>
    <p:extLst>
      <p:ext uri="{BB962C8B-B14F-4D97-AF65-F5344CB8AC3E}">
        <p14:creationId xmlns:p14="http://schemas.microsoft.com/office/powerpoint/2010/main" val="183180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www.kmuise.com</a:t>
            </a:r>
            <a:r>
              <a:rPr lang="en-US" dirty="0" smtClean="0"/>
              <a:t>/design/portfolio/</a:t>
            </a:r>
            <a:r>
              <a:rPr lang="en-US" dirty="0" err="1" smtClean="0"/>
              <a:t>kurio.php</a:t>
            </a:r>
            <a:endParaRPr lang="en-US" dirty="0" smtClean="0"/>
          </a:p>
          <a:p>
            <a:endParaRPr lang="en-US" dirty="0" smtClean="0"/>
          </a:p>
          <a:p>
            <a:r>
              <a:rPr lang="en-US" dirty="0" smtClean="0"/>
              <a:t>This example</a:t>
            </a:r>
            <a:r>
              <a:rPr lang="en-US" baseline="0" dirty="0" smtClean="0"/>
              <a:t> is describing how a hot new museum exploration tool is to be used, and the kind of scenario that occurs to get there.</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11</a:t>
            </a:fld>
            <a:endParaRPr lang="en-US"/>
          </a:p>
        </p:txBody>
      </p:sp>
    </p:spTree>
    <p:extLst>
      <p:ext uri="{BB962C8B-B14F-4D97-AF65-F5344CB8AC3E}">
        <p14:creationId xmlns:p14="http://schemas.microsoft.com/office/powerpoint/2010/main" val="1581561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VLC to play if it doesn’t work. 4-fishtank.mp4</a:t>
            </a:r>
          </a:p>
          <a:p>
            <a:r>
              <a:rPr lang="en-US" dirty="0" smtClean="0"/>
              <a:t>http://</a:t>
            </a:r>
            <a:r>
              <a:rPr lang="en-US" dirty="0" err="1" smtClean="0"/>
              <a:t>www.wesmichaels.com</a:t>
            </a:r>
            <a:r>
              <a:rPr lang="en-US" dirty="0" smtClean="0"/>
              <a:t>/projects/</a:t>
            </a:r>
            <a:r>
              <a:rPr lang="en-US" dirty="0" err="1" smtClean="0"/>
              <a:t>fishtank.php</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13</a:t>
            </a:fld>
            <a:endParaRPr lang="en-US"/>
          </a:p>
        </p:txBody>
      </p:sp>
    </p:spTree>
    <p:extLst>
      <p:ext uri="{BB962C8B-B14F-4D97-AF65-F5344CB8AC3E}">
        <p14:creationId xmlns:p14="http://schemas.microsoft.com/office/powerpoint/2010/main" val="3346144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www.wesmichaels.com</a:t>
            </a:r>
            <a:r>
              <a:rPr lang="en-US" dirty="0" smtClean="0"/>
              <a:t>/projects/</a:t>
            </a:r>
            <a:r>
              <a:rPr lang="en-US" dirty="0" err="1" smtClean="0"/>
              <a:t>robot.php</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14</a:t>
            </a:fld>
            <a:endParaRPr lang="en-US"/>
          </a:p>
        </p:txBody>
      </p:sp>
    </p:spTree>
    <p:extLst>
      <p:ext uri="{BB962C8B-B14F-4D97-AF65-F5344CB8AC3E}">
        <p14:creationId xmlns:p14="http://schemas.microsoft.com/office/powerpoint/2010/main" val="1241650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activity can be done in pairs.</a:t>
            </a:r>
          </a:p>
          <a:p>
            <a:endParaRPr lang="en-US" baseline="0" dirty="0" smtClean="0"/>
          </a:p>
          <a:p>
            <a:r>
              <a:rPr lang="en-US" dirty="0" smtClean="0"/>
              <a:t>For</a:t>
            </a:r>
            <a:r>
              <a:rPr lang="en-US" baseline="0" dirty="0" smtClean="0"/>
              <a:t> each major phone type that is being attempted, please try to ensure that there are at least two or three teams working on this, and make sure that they start from different “starting points”. The idea is to show them that these can be combined into a state transition diagram</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15</a:t>
            </a:fld>
            <a:endParaRPr lang="en-US"/>
          </a:p>
        </p:txBody>
      </p:sp>
    </p:spTree>
    <p:extLst>
      <p:ext uri="{BB962C8B-B14F-4D97-AF65-F5344CB8AC3E}">
        <p14:creationId xmlns:p14="http://schemas.microsoft.com/office/powerpoint/2010/main" val="3980184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lumMod val="85000"/>
                  </a:schemeClr>
                </a:solidFill>
              </a:defRPr>
            </a:lvl1pPr>
          </a:lstStyle>
          <a:p>
            <a:fld id="{FEB7961C-448B-B04C-A9E1-024D26EE0EBE}" type="datetime1">
              <a:rPr lang="en-CA" smtClean="0"/>
              <a:pPr/>
              <a:t>14-10-12</a:t>
            </a:fld>
            <a:endParaRPr lang="en-US"/>
          </a:p>
        </p:txBody>
      </p:sp>
      <p:sp>
        <p:nvSpPr>
          <p:cNvPr id="5" name="Footer Placeholder 4"/>
          <p:cNvSpPr>
            <a:spLocks noGrp="1"/>
          </p:cNvSpPr>
          <p:nvPr>
            <p:ph type="ftr" sz="quarter" idx="11"/>
          </p:nvPr>
        </p:nvSpPr>
        <p:spPr/>
        <p:txBody>
          <a:bodyPr/>
          <a:lstStyle>
            <a:lvl1pPr>
              <a:defRPr>
                <a:solidFill>
                  <a:schemeClr val="bg1">
                    <a:lumMod val="8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85000"/>
                  </a:schemeClr>
                </a:solidFill>
              </a:defRPr>
            </a:lvl1pPr>
          </a:lstStyle>
          <a:p>
            <a:fld id="{F5887A73-35C7-7A4B-A6C6-784A660F531C}" type="slidenum">
              <a:rPr lang="en-US" smtClean="0"/>
              <a:pPr/>
              <a:t>‹#›</a:t>
            </a:fld>
            <a:endParaRPr lang="en-US"/>
          </a:p>
        </p:txBody>
      </p:sp>
    </p:spTree>
    <p:extLst>
      <p:ext uri="{BB962C8B-B14F-4D97-AF65-F5344CB8AC3E}">
        <p14:creationId xmlns:p14="http://schemas.microsoft.com/office/powerpoint/2010/main" val="3522277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A1FD52-A99A-D342-A739-BB7D56F7C636}" type="datetime1">
              <a:rPr lang="en-CA" smtClean="0"/>
              <a:pPr/>
              <a:t>14-10-12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43333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3F3AA1-A1AA-1649-B18F-79CA9263B717}" type="datetime1">
              <a:rPr lang="en-CA" smtClean="0"/>
              <a:pPr/>
              <a:t>14-10-12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85922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21BF07-92EB-B946-AFD5-BE123E5F7F45}" type="datetime1">
              <a:rPr lang="en-CA" smtClean="0"/>
              <a:pPr/>
              <a:t>14-10-12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2806281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51132B-B38A-5D4C-800F-FAEDFC149E6E}" type="datetime1">
              <a:rPr lang="en-CA" smtClean="0"/>
              <a:pPr/>
              <a:t>14-10-12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3227790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D77586-A229-1544-A360-351E8B484D55}" type="datetime1">
              <a:rPr lang="en-CA" smtClean="0"/>
              <a:pPr/>
              <a:t>14-10-12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411992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56312C-814A-F64A-9DCE-17CD7A355725}" type="datetime1">
              <a:rPr lang="en-CA" smtClean="0"/>
              <a:pPr/>
              <a:t>14-10-12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3837294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7A2AA9-2D9C-3B49-AFD5-B09748D14B14}" type="datetime1">
              <a:rPr lang="en-CA" smtClean="0"/>
              <a:pPr/>
              <a:t>14-10-12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2534582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D9982-0812-EA47-9A1F-AC3BE2E86E09}" type="datetime1">
              <a:rPr lang="en-CA" smtClean="0"/>
              <a:pPr/>
              <a:t>14-10-12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4075110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534E96-6981-BE46-81F3-C012122F066C}" type="datetime1">
              <a:rPr lang="en-CA" smtClean="0"/>
              <a:pPr/>
              <a:t>14-10-12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2475697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CE1474-C134-AE4E-B5D3-93AEFBD83E37}" type="datetime1">
              <a:rPr lang="en-CA" smtClean="0"/>
              <a:pPr/>
              <a:t>14-10-12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19539392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5EC2FD-5C3B-B54A-B7FA-8548072860BF}" type="datetime1">
              <a:rPr lang="en-CA" smtClean="0"/>
              <a:pPr/>
              <a:t>14-10-12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887A73-35C7-7A4B-A6C6-784A660F531C}" type="slidenum">
              <a:rPr lang="en-US" smtClean="0"/>
              <a:pPr/>
              <a:t>‹#›</a:t>
            </a:fld>
            <a:endParaRPr lang="en-US"/>
          </a:p>
        </p:txBody>
      </p:sp>
    </p:spTree>
    <p:extLst>
      <p:ext uri="{BB962C8B-B14F-4D97-AF65-F5344CB8AC3E}">
        <p14:creationId xmlns:p14="http://schemas.microsoft.com/office/powerpoint/2010/main" val="357211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4400" b="1" kern="1200">
          <a:solidFill>
            <a:schemeClr val="bg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bg1">
              <a:lumMod val="85000"/>
            </a:schemeClr>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lumMod val="85000"/>
            </a:schemeClr>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bg1">
              <a:lumMod val="85000"/>
            </a:schemeClr>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bg1">
              <a:lumMod val="8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6.png"/><Relationship Id="rId1" Type="http://schemas.microsoft.com/office/2007/relationships/media" Target="../media/media1.mp4"/><Relationship Id="rId2" Type="http://schemas.openxmlformats.org/officeDocument/2006/relationships/video" Target="../media/media1.mp4"/></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7.png"/><Relationship Id="rId1" Type="http://schemas.microsoft.com/office/2007/relationships/media" Target="../media/media2.mp4"/><Relationship Id="rId2" Type="http://schemas.openxmlformats.org/officeDocument/2006/relationships/video" Target="../media/media2.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Storyboarding and Paper Prototyping</a:t>
            </a:r>
            <a:endParaRPr lang="en-US" dirty="0"/>
          </a:p>
        </p:txBody>
      </p:sp>
      <p:sp>
        <p:nvSpPr>
          <p:cNvPr id="3" name="Subtitle 2"/>
          <p:cNvSpPr>
            <a:spLocks noGrp="1"/>
          </p:cNvSpPr>
          <p:nvPr>
            <p:ph type="subTitle" idx="1"/>
          </p:nvPr>
        </p:nvSpPr>
        <p:spPr/>
        <p:txBody>
          <a:bodyPr/>
          <a:lstStyle/>
          <a:p>
            <a:r>
              <a:rPr lang="en-US" dirty="0" smtClean="0"/>
              <a:t>CPSC 481 Week 3 Tutorial</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a:t>
            </a:fld>
            <a:endParaRPr lang="en-US"/>
          </a:p>
        </p:txBody>
      </p:sp>
      <p:sp>
        <p:nvSpPr>
          <p:cNvPr id="5" name="TextBox 4"/>
          <p:cNvSpPr txBox="1"/>
          <p:nvPr/>
        </p:nvSpPr>
        <p:spPr>
          <a:xfrm>
            <a:off x="1208745" y="5638800"/>
            <a:ext cx="6563655" cy="646331"/>
          </a:xfrm>
          <a:prstGeom prst="rect">
            <a:avLst/>
          </a:prstGeom>
          <a:noFill/>
        </p:spPr>
        <p:txBody>
          <a:bodyPr wrap="square" rtlCol="0">
            <a:spAutoFit/>
          </a:bodyPr>
          <a:lstStyle/>
          <a:p>
            <a:r>
              <a:rPr lang="en-US" dirty="0" smtClean="0">
                <a:solidFill>
                  <a:srgbClr val="D9D9D9"/>
                </a:solidFill>
              </a:rPr>
              <a:t>Anthony Tang, with acknowledgements to Julie </a:t>
            </a:r>
            <a:r>
              <a:rPr lang="en-US" dirty="0" err="1" smtClean="0">
                <a:solidFill>
                  <a:srgbClr val="D9D9D9"/>
                </a:solidFill>
              </a:rPr>
              <a:t>Kientz</a:t>
            </a:r>
            <a:r>
              <a:rPr lang="en-US" dirty="0" smtClean="0">
                <a:solidFill>
                  <a:srgbClr val="D9D9D9"/>
                </a:solidFill>
              </a:rPr>
              <a:t>, Saul Greenberg, Ehud </a:t>
            </a:r>
            <a:r>
              <a:rPr lang="en-US" dirty="0" err="1" smtClean="0">
                <a:solidFill>
                  <a:srgbClr val="D9D9D9"/>
                </a:solidFill>
              </a:rPr>
              <a:t>Sharlin</a:t>
            </a:r>
            <a:r>
              <a:rPr lang="en-US" dirty="0" smtClean="0">
                <a:solidFill>
                  <a:srgbClr val="D9D9D9"/>
                </a:solidFill>
              </a:rPr>
              <a:t>, </a:t>
            </a:r>
            <a:r>
              <a:rPr lang="en-US" dirty="0" err="1" smtClean="0">
                <a:solidFill>
                  <a:srgbClr val="D9D9D9"/>
                </a:solidFill>
              </a:rPr>
              <a:t>Sheelagh</a:t>
            </a:r>
            <a:r>
              <a:rPr lang="en-US" dirty="0" smtClean="0">
                <a:solidFill>
                  <a:srgbClr val="D9D9D9"/>
                </a:solidFill>
              </a:rPr>
              <a:t> </a:t>
            </a:r>
            <a:r>
              <a:rPr lang="en-US" dirty="0" err="1" smtClean="0">
                <a:solidFill>
                  <a:srgbClr val="D9D9D9"/>
                </a:solidFill>
              </a:rPr>
              <a:t>Carpendale</a:t>
            </a:r>
            <a:r>
              <a:rPr lang="en-US" dirty="0" smtClean="0">
                <a:solidFill>
                  <a:srgbClr val="D9D9D9"/>
                </a:solidFill>
              </a:rPr>
              <a:t>, Nicolai Marquardt</a:t>
            </a:r>
            <a:endParaRPr lang="en-US" dirty="0">
              <a:solidFill>
                <a:srgbClr val="D9D9D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10</a:t>
            </a:fld>
            <a:endParaRPr lang="en-US"/>
          </a:p>
        </p:txBody>
      </p:sp>
      <p:pic>
        <p:nvPicPr>
          <p:cNvPr id="5" name="Picture 4"/>
          <p:cNvPicPr>
            <a:picLocks noChangeAspect="1"/>
          </p:cNvPicPr>
          <p:nvPr/>
        </p:nvPicPr>
        <p:blipFill>
          <a:blip r:embed="rId2"/>
          <a:stretch>
            <a:fillRect/>
          </a:stretch>
        </p:blipFill>
        <p:spPr>
          <a:xfrm>
            <a:off x="495300" y="2286000"/>
            <a:ext cx="8153400" cy="2286000"/>
          </a:xfrm>
          <a:prstGeom prst="rect">
            <a:avLst/>
          </a:prstGeom>
        </p:spPr>
      </p:pic>
    </p:spTree>
    <p:extLst>
      <p:ext uri="{BB962C8B-B14F-4D97-AF65-F5344CB8AC3E}">
        <p14:creationId xmlns:p14="http://schemas.microsoft.com/office/powerpoint/2010/main" val="4223777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11</a:t>
            </a:fld>
            <a:endParaRPr lang="en-US"/>
          </a:p>
        </p:txBody>
      </p:sp>
      <p:pic>
        <p:nvPicPr>
          <p:cNvPr id="5" name="Picture 4"/>
          <p:cNvPicPr>
            <a:picLocks noChangeAspect="1"/>
          </p:cNvPicPr>
          <p:nvPr/>
        </p:nvPicPr>
        <p:blipFill>
          <a:blip r:embed="rId3"/>
          <a:stretch>
            <a:fillRect/>
          </a:stretch>
        </p:blipFill>
        <p:spPr>
          <a:xfrm>
            <a:off x="127000" y="0"/>
            <a:ext cx="8877670" cy="6858000"/>
          </a:xfrm>
          <a:prstGeom prst="rect">
            <a:avLst/>
          </a:prstGeom>
        </p:spPr>
      </p:pic>
    </p:spTree>
    <p:extLst>
      <p:ext uri="{BB962C8B-B14F-4D97-AF65-F5344CB8AC3E}">
        <p14:creationId xmlns:p14="http://schemas.microsoft.com/office/powerpoint/2010/main" val="1787405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Storyboards in Design</a:t>
            </a:r>
            <a:endParaRPr lang="en-US" dirty="0"/>
          </a:p>
        </p:txBody>
      </p:sp>
      <p:sp>
        <p:nvSpPr>
          <p:cNvPr id="3" name="Content Placeholder 2"/>
          <p:cNvSpPr>
            <a:spLocks noGrp="1"/>
          </p:cNvSpPr>
          <p:nvPr>
            <p:ph idx="1"/>
          </p:nvPr>
        </p:nvSpPr>
        <p:spPr/>
        <p:txBody>
          <a:bodyPr/>
          <a:lstStyle/>
          <a:p>
            <a:r>
              <a:rPr lang="en-US" dirty="0" smtClean="0"/>
              <a:t>For the purpose of design, storyboards can be used for a few things:</a:t>
            </a:r>
          </a:p>
          <a:p>
            <a:pPr lvl="1"/>
            <a:r>
              <a:rPr lang="en-US" dirty="0" smtClean="0"/>
              <a:t>Exploring how a tool is used</a:t>
            </a:r>
          </a:p>
          <a:p>
            <a:pPr lvl="1"/>
            <a:r>
              <a:rPr lang="en-US" dirty="0" smtClean="0"/>
              <a:t>Illustrating an interface</a:t>
            </a:r>
          </a:p>
          <a:p>
            <a:pPr lvl="1"/>
            <a:r>
              <a:rPr lang="en-US" dirty="0" smtClean="0"/>
              <a:t>Showing a narrative</a:t>
            </a:r>
          </a:p>
          <a:p>
            <a:pPr lvl="1"/>
            <a:endParaRPr lang="en-US" dirty="0"/>
          </a:p>
          <a:p>
            <a:r>
              <a:rPr lang="en-US" dirty="0" smtClean="0"/>
              <a:t>Storyboards are </a:t>
            </a:r>
            <a:r>
              <a:rPr lang="en-US" dirty="0" smtClean="0"/>
              <a:t>flexible </a:t>
            </a:r>
            <a:r>
              <a:rPr lang="en-US" dirty="0" smtClean="0"/>
              <a:t>tools, and can of course be used to map out “shots” to be used for video.</a:t>
            </a:r>
          </a:p>
        </p:txBody>
      </p:sp>
      <p:sp>
        <p:nvSpPr>
          <p:cNvPr id="4" name="Slide Number Placeholder 3"/>
          <p:cNvSpPr>
            <a:spLocks noGrp="1"/>
          </p:cNvSpPr>
          <p:nvPr>
            <p:ph type="sldNum" sz="quarter" idx="12"/>
          </p:nvPr>
        </p:nvSpPr>
        <p:spPr/>
        <p:txBody>
          <a:bodyPr/>
          <a:lstStyle/>
          <a:p>
            <a:fld id="{F5887A73-35C7-7A4B-A6C6-784A660F531C}" type="slidenum">
              <a:rPr lang="en-US" smtClean="0"/>
              <a:pPr/>
              <a:t>12</a:t>
            </a:fld>
            <a:endParaRPr lang="en-US"/>
          </a:p>
        </p:txBody>
      </p:sp>
    </p:spTree>
    <p:extLst>
      <p:ext uri="{BB962C8B-B14F-4D97-AF65-F5344CB8AC3E}">
        <p14:creationId xmlns:p14="http://schemas.microsoft.com/office/powerpoint/2010/main" val="3932593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4-fishtank.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603816"/>
            <a:ext cx="9179054" cy="5163671"/>
          </a:xfrm>
        </p:spPr>
      </p:pic>
      <p:sp>
        <p:nvSpPr>
          <p:cNvPr id="4" name="Slide Number Placeholder 3"/>
          <p:cNvSpPr>
            <a:spLocks noGrp="1"/>
          </p:cNvSpPr>
          <p:nvPr>
            <p:ph type="sldNum" sz="quarter" idx="12"/>
          </p:nvPr>
        </p:nvSpPr>
        <p:spPr/>
        <p:txBody>
          <a:bodyPr/>
          <a:lstStyle/>
          <a:p>
            <a:fld id="{F5887A73-35C7-7A4B-A6C6-784A660F531C}" type="slidenum">
              <a:rPr lang="en-US" smtClean="0"/>
              <a:pPr/>
              <a:t>13</a:t>
            </a:fld>
            <a:endParaRPr lang="en-US"/>
          </a:p>
        </p:txBody>
      </p:sp>
    </p:spTree>
    <p:extLst>
      <p:ext uri="{BB962C8B-B14F-4D97-AF65-F5344CB8AC3E}">
        <p14:creationId xmlns:p14="http://schemas.microsoft.com/office/powerpoint/2010/main" val="199802121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4-wooferbo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1238284"/>
            <a:ext cx="9097985" cy="5118066"/>
          </a:xfrm>
        </p:spPr>
      </p:pic>
      <p:sp>
        <p:nvSpPr>
          <p:cNvPr id="4" name="Slide Number Placeholder 3"/>
          <p:cNvSpPr>
            <a:spLocks noGrp="1"/>
          </p:cNvSpPr>
          <p:nvPr>
            <p:ph type="sldNum" sz="quarter" idx="12"/>
          </p:nvPr>
        </p:nvSpPr>
        <p:spPr/>
        <p:txBody>
          <a:bodyPr/>
          <a:lstStyle/>
          <a:p>
            <a:fld id="{F5887A73-35C7-7A4B-A6C6-784A660F531C}" type="slidenum">
              <a:rPr lang="en-US" smtClean="0"/>
              <a:pPr/>
              <a:t>14</a:t>
            </a:fld>
            <a:endParaRPr lang="en-US"/>
          </a:p>
        </p:txBody>
      </p:sp>
    </p:spTree>
    <p:extLst>
      <p:ext uri="{BB962C8B-B14F-4D97-AF65-F5344CB8AC3E}">
        <p14:creationId xmlns:p14="http://schemas.microsoft.com/office/powerpoint/2010/main" val="359134321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Storyboarding Exercise (20 </a:t>
            </a:r>
            <a:r>
              <a:rPr lang="en-US" dirty="0" err="1" smtClean="0"/>
              <a:t>mins</a:t>
            </a:r>
            <a:r>
              <a:rPr lang="en-US" dirty="0" smtClean="0"/>
              <a:t>)</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Take a cell phone of your choice, and sketch a sequence of images that capture, over time, how the phone’s interaction unfolds over time as you enter a new name and number into the phone’s contact list. (10 </a:t>
            </a:r>
            <a:r>
              <a:rPr lang="en-US" dirty="0" err="1" smtClean="0"/>
              <a:t>mins</a:t>
            </a:r>
            <a:r>
              <a:rPr lang="en-US" dirty="0" smtClean="0"/>
              <a:t>)</a:t>
            </a:r>
          </a:p>
          <a:p>
            <a:pPr marL="457200" lvl="2"/>
            <a:r>
              <a:rPr lang="en-US" dirty="0"/>
              <a:t>If multiple pairs are working on the same phone “type”, then each should start in a different “logical” place for doing this task. (e.g. from the home screen through the “Contacts” app, or from an existing email, or perhaps by dialing and hitting “Save to Contacts”</a:t>
            </a:r>
            <a:r>
              <a:rPr lang="en-US" dirty="0" smtClean="0"/>
              <a:t>)</a:t>
            </a:r>
          </a:p>
          <a:p>
            <a:r>
              <a:rPr lang="en-US" dirty="0" smtClean="0"/>
              <a:t>Tape this sequence of sketches in a row on the whiteboard, labeling the transitions between each sketch (what happens to get from one sketch to another) with a whiteboard marker. Put your storyboard near other storyboards of people doing the same phone as you. (5 </a:t>
            </a:r>
            <a:r>
              <a:rPr lang="en-US" dirty="0" err="1" smtClean="0"/>
              <a:t>mins</a:t>
            </a:r>
            <a:r>
              <a:rPr lang="en-US" dirty="0" smtClean="0"/>
              <a:t>)</a:t>
            </a:r>
            <a:endParaRPr lang="en-US" dirty="0"/>
          </a:p>
          <a:p>
            <a:r>
              <a:rPr lang="en-US" dirty="0" smtClean="0"/>
              <a:t>Take a look at how it is done from across phones. You should see that for some phones, it does not require that many “screens” to get through, while others require a lot more. (5 </a:t>
            </a:r>
            <a:r>
              <a:rPr lang="en-US" dirty="0" err="1" smtClean="0"/>
              <a:t>mins</a:t>
            </a:r>
            <a:r>
              <a:rPr lang="en-US" dirty="0" smtClean="0"/>
              <a:t>)</a:t>
            </a:r>
          </a:p>
          <a:p>
            <a:endParaRPr lang="en-US" dirty="0" smtClean="0"/>
          </a:p>
        </p:txBody>
      </p:sp>
      <p:sp>
        <p:nvSpPr>
          <p:cNvPr id="4" name="Slide Number Placeholder 3"/>
          <p:cNvSpPr>
            <a:spLocks noGrp="1"/>
          </p:cNvSpPr>
          <p:nvPr>
            <p:ph type="sldNum" sz="quarter" idx="12"/>
          </p:nvPr>
        </p:nvSpPr>
        <p:spPr/>
        <p:txBody>
          <a:bodyPr/>
          <a:lstStyle/>
          <a:p>
            <a:fld id="{F5887A73-35C7-7A4B-A6C6-784A660F531C}" type="slidenum">
              <a:rPr lang="en-US" smtClean="0"/>
              <a:pPr/>
              <a:t>15</a:t>
            </a:fld>
            <a:endParaRPr lang="en-US"/>
          </a:p>
        </p:txBody>
      </p:sp>
    </p:spTree>
    <p:extLst>
      <p:ext uri="{BB962C8B-B14F-4D97-AF65-F5344CB8AC3E}">
        <p14:creationId xmlns:p14="http://schemas.microsoft.com/office/powerpoint/2010/main" val="1059737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Transition Diagram</a:t>
            </a:r>
            <a:endParaRPr lang="en-US" dirty="0"/>
          </a:p>
        </p:txBody>
      </p:sp>
      <p:sp>
        <p:nvSpPr>
          <p:cNvPr id="3" name="Content Placeholder 2"/>
          <p:cNvSpPr>
            <a:spLocks noGrp="1"/>
          </p:cNvSpPr>
          <p:nvPr>
            <p:ph idx="1"/>
          </p:nvPr>
        </p:nvSpPr>
        <p:spPr/>
        <p:txBody>
          <a:bodyPr/>
          <a:lstStyle/>
          <a:p>
            <a:r>
              <a:rPr lang="en-US" dirty="0" smtClean="0"/>
              <a:t>State transition diagrams are a related idea to storyboards. Whereas storyboards are used to illustrate a particular interaction scenario, state transition diagrams are used to of map out an entire space of interaction possibilities.</a:t>
            </a:r>
          </a:p>
          <a:p>
            <a:r>
              <a:rPr lang="en-US" dirty="0" smtClean="0"/>
              <a:t>They are commonly used to show the possible states of the application, and the major decision paths that occur to move through the interface.</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16</a:t>
            </a:fld>
            <a:endParaRPr lang="en-US"/>
          </a:p>
        </p:txBody>
      </p:sp>
    </p:spTree>
    <p:extLst>
      <p:ext uri="{BB962C8B-B14F-4D97-AF65-F5344CB8AC3E}">
        <p14:creationId xmlns:p14="http://schemas.microsoft.com/office/powerpoint/2010/main" val="1872182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Simple state transition diagram (you’ve seen these)</a:t>
            </a:r>
            <a:endParaRPr lang="en-US" dirty="0"/>
          </a:p>
        </p:txBody>
      </p:sp>
      <p:pic>
        <p:nvPicPr>
          <p:cNvPr id="5" name="Content Placeholder 4"/>
          <p:cNvPicPr>
            <a:picLocks noGrp="1" noChangeAspect="1"/>
          </p:cNvPicPr>
          <p:nvPr>
            <p:ph idx="1"/>
          </p:nvPr>
        </p:nvPicPr>
        <p:blipFill>
          <a:blip r:embed="rId3"/>
          <a:srcRect l="-3345" r="-3345"/>
          <a:stretch>
            <a:fillRect/>
          </a:stretch>
        </p:blipFill>
        <p:spPr/>
      </p:pic>
      <p:sp>
        <p:nvSpPr>
          <p:cNvPr id="4" name="Slide Number Placeholder 3"/>
          <p:cNvSpPr>
            <a:spLocks noGrp="1"/>
          </p:cNvSpPr>
          <p:nvPr>
            <p:ph type="sldNum" sz="quarter" idx="12"/>
          </p:nvPr>
        </p:nvSpPr>
        <p:spPr/>
        <p:txBody>
          <a:bodyPr/>
          <a:lstStyle/>
          <a:p>
            <a:fld id="{F5887A73-35C7-7A4B-A6C6-784A660F531C}" type="slidenum">
              <a:rPr lang="en-US" smtClean="0"/>
              <a:pPr/>
              <a:t>17</a:t>
            </a:fld>
            <a:endParaRPr lang="en-US"/>
          </a:p>
        </p:txBody>
      </p:sp>
    </p:spTree>
    <p:extLst>
      <p:ext uri="{BB962C8B-B14F-4D97-AF65-F5344CB8AC3E}">
        <p14:creationId xmlns:p14="http://schemas.microsoft.com/office/powerpoint/2010/main" val="45306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 be used for mapping out an application, or awesome games</a:t>
            </a:r>
            <a:endParaRPr lang="en-US" dirty="0"/>
          </a:p>
        </p:txBody>
      </p:sp>
      <p:pic>
        <p:nvPicPr>
          <p:cNvPr id="5" name="Content Placeholder 4"/>
          <p:cNvPicPr>
            <a:picLocks noGrp="1" noChangeAspect="1"/>
          </p:cNvPicPr>
          <p:nvPr>
            <p:ph idx="1"/>
          </p:nvPr>
        </p:nvPicPr>
        <p:blipFill>
          <a:blip r:embed="rId3"/>
          <a:srcRect l="-9673" r="-9673"/>
          <a:stretch>
            <a:fillRect/>
          </a:stretch>
        </p:blipFill>
        <p:spPr/>
      </p:pic>
      <p:sp>
        <p:nvSpPr>
          <p:cNvPr id="4" name="Slide Number Placeholder 3"/>
          <p:cNvSpPr>
            <a:spLocks noGrp="1"/>
          </p:cNvSpPr>
          <p:nvPr>
            <p:ph type="sldNum" sz="quarter" idx="12"/>
          </p:nvPr>
        </p:nvSpPr>
        <p:spPr/>
        <p:txBody>
          <a:bodyPr/>
          <a:lstStyle/>
          <a:p>
            <a:fld id="{F5887A73-35C7-7A4B-A6C6-784A660F531C}" type="slidenum">
              <a:rPr lang="en-US" smtClean="0"/>
              <a:pPr/>
              <a:t>18</a:t>
            </a:fld>
            <a:endParaRPr lang="en-US"/>
          </a:p>
        </p:txBody>
      </p:sp>
    </p:spTree>
    <p:extLst>
      <p:ext uri="{BB962C8B-B14F-4D97-AF65-F5344CB8AC3E}">
        <p14:creationId xmlns:p14="http://schemas.microsoft.com/office/powerpoint/2010/main" val="4294890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State Transition Diagram Exercise (15 </a:t>
            </a:r>
            <a:r>
              <a:rPr lang="en-US" dirty="0" err="1" smtClean="0"/>
              <a:t>mins</a:t>
            </a:r>
            <a:r>
              <a:rPr lang="en-US" dirty="0" smtClean="0"/>
              <a: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Combine your team with the forces of other teams that are working on the same phone, and construct a state transition diagram showing all the possible ways (that you’ve storyboarded) to add a new contact plus phone number. Mainly, this means moving around some of the storyboards, and adding transition lines and annotations between them. (10 </a:t>
            </a:r>
            <a:r>
              <a:rPr lang="en-US" dirty="0" err="1" smtClean="0"/>
              <a:t>mins</a:t>
            </a:r>
            <a:r>
              <a:rPr lang="en-US" dirty="0" smtClean="0"/>
              <a:t>)</a:t>
            </a:r>
          </a:p>
          <a:p>
            <a:pPr lvl="1"/>
            <a:r>
              <a:rPr lang="en-US" dirty="0" smtClean="0"/>
              <a:t>Where there are possible interactions unaccounted for, just notate these with an arrow to an ellipse labeled with whatever function is missing.</a:t>
            </a:r>
          </a:p>
          <a:p>
            <a:r>
              <a:rPr lang="en-US" dirty="0" smtClean="0"/>
              <a:t>Admire the cool state transition diagrams. (5 </a:t>
            </a:r>
            <a:r>
              <a:rPr lang="en-US" dirty="0" err="1" smtClean="0"/>
              <a:t>mins</a:t>
            </a:r>
            <a:r>
              <a:rPr lang="en-US" dirty="0" smtClean="0"/>
              <a:t>)</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19</a:t>
            </a:fld>
            <a:endParaRPr lang="en-US"/>
          </a:p>
        </p:txBody>
      </p:sp>
    </p:spTree>
    <p:extLst>
      <p:ext uri="{BB962C8B-B14F-4D97-AF65-F5344CB8AC3E}">
        <p14:creationId xmlns:p14="http://schemas.microsoft.com/office/powerpoint/2010/main" val="3074585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Storyboards</a:t>
            </a:r>
            <a:endParaRPr lang="en-US" dirty="0"/>
          </a:p>
        </p:txBody>
      </p:sp>
      <p:sp>
        <p:nvSpPr>
          <p:cNvPr id="3" name="Content Placeholder 2"/>
          <p:cNvSpPr>
            <a:spLocks noGrp="1"/>
          </p:cNvSpPr>
          <p:nvPr>
            <p:ph idx="1"/>
          </p:nvPr>
        </p:nvSpPr>
        <p:spPr/>
        <p:txBody>
          <a:bodyPr/>
          <a:lstStyle/>
          <a:p>
            <a:r>
              <a:rPr lang="en-US" dirty="0" smtClean="0"/>
              <a:t>A storyboard is a sequence of images where each image shows </a:t>
            </a:r>
            <a:r>
              <a:rPr lang="en-US" i="1" dirty="0" smtClean="0"/>
              <a:t>an element in time</a:t>
            </a:r>
            <a:r>
              <a:rPr lang="en-US" dirty="0" smtClean="0"/>
              <a:t>. The space between the frames show the </a:t>
            </a:r>
            <a:r>
              <a:rPr lang="en-US" i="1" dirty="0" smtClean="0"/>
              <a:t>transitions</a:t>
            </a:r>
            <a:r>
              <a:rPr lang="en-US" dirty="0" smtClean="0"/>
              <a:t> between states.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a:t>
            </a:fld>
            <a:endParaRPr lang="en-US"/>
          </a:p>
        </p:txBody>
      </p:sp>
    </p:spTree>
    <p:extLst>
      <p:ext uri="{BB962C8B-B14F-4D97-AF65-F5344CB8AC3E}">
        <p14:creationId xmlns:p14="http://schemas.microsoft.com/office/powerpoint/2010/main" val="1170981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Exploring Interaction w/ Paper Prototyping</a:t>
            </a:r>
            <a:endParaRPr lang="en-US" dirty="0"/>
          </a:p>
        </p:txBody>
      </p:sp>
      <p:sp>
        <p:nvSpPr>
          <p:cNvPr id="3" name="Content Placeholder 2"/>
          <p:cNvSpPr>
            <a:spLocks noGrp="1"/>
          </p:cNvSpPr>
          <p:nvPr>
            <p:ph idx="1"/>
          </p:nvPr>
        </p:nvSpPr>
        <p:spPr/>
        <p:txBody>
          <a:bodyPr>
            <a:normAutofit/>
          </a:bodyPr>
          <a:lstStyle/>
          <a:p>
            <a:r>
              <a:rPr lang="en-US" dirty="0" smtClean="0"/>
              <a:t>Given a sufficiently developed set sketches for an interface/interaction flow, you can use it to understand an interaction experience.</a:t>
            </a:r>
          </a:p>
          <a:p>
            <a:r>
              <a:rPr lang="en-US" dirty="0" smtClean="0"/>
              <a:t>You saw this in class, with a paper prototype for an email client as a video. In that video, parts of the interface were replaced with, for example, sticky notes, or transparent overlays, etc. This is a totally acceptable strategy.</a:t>
            </a:r>
          </a:p>
        </p:txBody>
      </p:sp>
      <p:sp>
        <p:nvSpPr>
          <p:cNvPr id="4" name="Slide Number Placeholder 3"/>
          <p:cNvSpPr>
            <a:spLocks noGrp="1"/>
          </p:cNvSpPr>
          <p:nvPr>
            <p:ph type="sldNum" sz="quarter" idx="12"/>
          </p:nvPr>
        </p:nvSpPr>
        <p:spPr/>
        <p:txBody>
          <a:bodyPr/>
          <a:lstStyle/>
          <a:p>
            <a:fld id="{F5887A73-35C7-7A4B-A6C6-784A660F531C}" type="slidenum">
              <a:rPr lang="en-US" smtClean="0"/>
              <a:pPr/>
              <a:t>20</a:t>
            </a:fld>
            <a:endParaRPr lang="en-US"/>
          </a:p>
        </p:txBody>
      </p:sp>
    </p:spTree>
    <p:extLst>
      <p:ext uri="{BB962C8B-B14F-4D97-AF65-F5344CB8AC3E}">
        <p14:creationId xmlns:p14="http://schemas.microsoft.com/office/powerpoint/2010/main" val="1059821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paper prototypes?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You can already see that it’s </a:t>
            </a:r>
            <a:r>
              <a:rPr lang="en-US" u="sng" dirty="0" smtClean="0"/>
              <a:t>way faster</a:t>
            </a:r>
            <a:r>
              <a:rPr lang="en-US" dirty="0" smtClean="0"/>
              <a:t> to develop a paper prototype to explore designs for interaction scenarios (compared to writing actual working code).</a:t>
            </a:r>
          </a:p>
          <a:p>
            <a:r>
              <a:rPr lang="en-US" dirty="0" smtClean="0"/>
              <a:t>Taking a look at your state transition diagrams, you’ve probably already imagined </a:t>
            </a:r>
            <a:r>
              <a:rPr lang="en-US" u="sng" dirty="0" smtClean="0"/>
              <a:t>other possible ways</a:t>
            </a:r>
            <a:r>
              <a:rPr lang="en-US" dirty="0" smtClean="0"/>
              <a:t> of adding a </a:t>
            </a:r>
            <a:r>
              <a:rPr lang="en-US" dirty="0" err="1" smtClean="0"/>
              <a:t>person+phone</a:t>
            </a:r>
            <a:r>
              <a:rPr lang="en-US" dirty="0" smtClean="0"/>
              <a:t> number. It would, of course, be way faster to mock this up as a paper prototype to test whether people like it better (faster with, etc.) than the existing methods.</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21</a:t>
            </a:fld>
            <a:endParaRPr lang="en-US"/>
          </a:p>
        </p:txBody>
      </p:sp>
    </p:spTree>
    <p:extLst>
      <p:ext uri="{BB962C8B-B14F-4D97-AF65-F5344CB8AC3E}">
        <p14:creationId xmlns:p14="http://schemas.microsoft.com/office/powerpoint/2010/main" val="2527381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Exploring a Paper Prototype (10 </a:t>
            </a:r>
            <a:r>
              <a:rPr lang="en-US" dirty="0" err="1" smtClean="0"/>
              <a:t>mins</a:t>
            </a:r>
            <a:r>
              <a:rPr lang="en-US" dirty="0" smtClean="0"/>
              <a:t>/group)</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For this activity, you will use the state transition diagrams and operate them as a paper prototype with “phone </a:t>
            </a:r>
            <a:r>
              <a:rPr lang="en-US" dirty="0" err="1" smtClean="0"/>
              <a:t>noobies</a:t>
            </a:r>
            <a:r>
              <a:rPr lang="en-US" dirty="0" smtClean="0"/>
              <a:t>” from another team. That is, the operator will manipulate/show various states depending on the interaction of a phone </a:t>
            </a:r>
            <a:r>
              <a:rPr lang="en-US" dirty="0" err="1" smtClean="0"/>
              <a:t>noobie</a:t>
            </a:r>
            <a:r>
              <a:rPr lang="en-US" dirty="0" smtClean="0"/>
              <a:t>.</a:t>
            </a:r>
          </a:p>
          <a:p>
            <a:r>
              <a:rPr lang="en-US" dirty="0" smtClean="0"/>
              <a:t>This will happen on the document projector, so everyone can see what is happening.</a:t>
            </a:r>
          </a:p>
          <a:p>
            <a:r>
              <a:rPr lang="en-US" dirty="0" smtClean="0"/>
              <a:t>The phone </a:t>
            </a:r>
            <a:r>
              <a:rPr lang="en-US" dirty="0" err="1" smtClean="0"/>
              <a:t>noobie</a:t>
            </a:r>
            <a:r>
              <a:rPr lang="en-US" dirty="0" smtClean="0"/>
              <a:t> is required to “think aloud” and articulate everything that s/he sees, and is thinking as s/he operates the interface.</a:t>
            </a:r>
          </a:p>
        </p:txBody>
      </p:sp>
      <p:sp>
        <p:nvSpPr>
          <p:cNvPr id="4" name="Slide Number Placeholder 3"/>
          <p:cNvSpPr>
            <a:spLocks noGrp="1"/>
          </p:cNvSpPr>
          <p:nvPr>
            <p:ph type="sldNum" sz="quarter" idx="12"/>
          </p:nvPr>
        </p:nvSpPr>
        <p:spPr/>
        <p:txBody>
          <a:bodyPr/>
          <a:lstStyle/>
          <a:p>
            <a:fld id="{F5887A73-35C7-7A4B-A6C6-784A660F531C}" type="slidenum">
              <a:rPr lang="en-US" smtClean="0"/>
              <a:pPr/>
              <a:t>22</a:t>
            </a:fld>
            <a:endParaRPr lang="en-US"/>
          </a:p>
        </p:txBody>
      </p:sp>
    </p:spTree>
    <p:extLst>
      <p:ext uri="{BB962C8B-B14F-4D97-AF65-F5344CB8AC3E}">
        <p14:creationId xmlns:p14="http://schemas.microsoft.com/office/powerpoint/2010/main" val="3680085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Exploring a paper prototype</a:t>
            </a:r>
            <a:endParaRPr lang="en-US" dirty="0"/>
          </a:p>
        </p:txBody>
      </p:sp>
      <p:sp>
        <p:nvSpPr>
          <p:cNvPr id="3" name="Content Placeholder 2"/>
          <p:cNvSpPr>
            <a:spLocks noGrp="1"/>
          </p:cNvSpPr>
          <p:nvPr>
            <p:ph idx="1"/>
          </p:nvPr>
        </p:nvSpPr>
        <p:spPr/>
        <p:txBody>
          <a:bodyPr>
            <a:normAutofit fontScale="85000" lnSpcReduction="20000"/>
          </a:bodyPr>
          <a:lstStyle/>
          <a:p>
            <a:r>
              <a:rPr lang="en-US" dirty="0"/>
              <a:t>Each “phone team”, select four representatives:</a:t>
            </a:r>
          </a:p>
          <a:p>
            <a:pPr lvl="1"/>
            <a:r>
              <a:rPr lang="en-US" dirty="0"/>
              <a:t>two </a:t>
            </a:r>
            <a:r>
              <a:rPr lang="en-US" dirty="0" err="1"/>
              <a:t>noobies</a:t>
            </a:r>
            <a:endParaRPr lang="en-US" dirty="0"/>
          </a:p>
          <a:p>
            <a:pPr lvl="1"/>
            <a:r>
              <a:rPr lang="en-US" dirty="0"/>
              <a:t>two operators</a:t>
            </a:r>
          </a:p>
          <a:p>
            <a:r>
              <a:rPr lang="en-US" dirty="0" smtClean="0"/>
              <a:t>Operators manage the paper prototype, while a </a:t>
            </a:r>
            <a:r>
              <a:rPr lang="en-US" dirty="0" err="1" smtClean="0"/>
              <a:t>noobie</a:t>
            </a:r>
            <a:r>
              <a:rPr lang="en-US" dirty="0" smtClean="0"/>
              <a:t> representative from two other teams plays (in succession) with the prototype</a:t>
            </a:r>
          </a:p>
          <a:p>
            <a:endParaRPr lang="en-US" dirty="0"/>
          </a:p>
          <a:p>
            <a:r>
              <a:rPr lang="en-US" u="sng" dirty="0" smtClean="0"/>
              <a:t>Task</a:t>
            </a:r>
            <a:r>
              <a:rPr lang="en-US" dirty="0" smtClean="0"/>
              <a:t>: add a new person and a new phone number.</a:t>
            </a:r>
          </a:p>
          <a:p>
            <a:r>
              <a:rPr lang="en-US" dirty="0" smtClean="0"/>
              <a:t>Operators, you can select a starting state.</a:t>
            </a:r>
          </a:p>
          <a:p>
            <a:endParaRPr lang="en-US" dirty="0"/>
          </a:p>
          <a:p>
            <a:r>
              <a:rPr lang="en-US" dirty="0" smtClean="0"/>
              <a:t>*Note: in real life, don’t call them </a:t>
            </a:r>
            <a:r>
              <a:rPr lang="en-US" dirty="0" err="1" smtClean="0"/>
              <a:t>noobies</a:t>
            </a:r>
            <a:endParaRPr lang="en-US" dirty="0"/>
          </a:p>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23</a:t>
            </a:fld>
            <a:endParaRPr lang="en-US"/>
          </a:p>
        </p:txBody>
      </p:sp>
    </p:spTree>
    <p:extLst>
      <p:ext uri="{BB962C8B-B14F-4D97-AF65-F5344CB8AC3E}">
        <p14:creationId xmlns:p14="http://schemas.microsoft.com/office/powerpoint/2010/main" val="3578925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3</a:t>
            </a:fld>
            <a:endParaRPr lang="en-US"/>
          </a:p>
        </p:txBody>
      </p:sp>
      <p:pic>
        <p:nvPicPr>
          <p:cNvPr id="6" name="Picture 5"/>
          <p:cNvPicPr>
            <a:picLocks noChangeAspect="1"/>
          </p:cNvPicPr>
          <p:nvPr/>
        </p:nvPicPr>
        <p:blipFill>
          <a:blip r:embed="rId3"/>
          <a:stretch>
            <a:fillRect/>
          </a:stretch>
        </p:blipFill>
        <p:spPr>
          <a:xfrm>
            <a:off x="145721" y="-1"/>
            <a:ext cx="8686800" cy="6806013"/>
          </a:xfrm>
          <a:prstGeom prst="rect">
            <a:avLst/>
          </a:prstGeom>
        </p:spPr>
      </p:pic>
    </p:spTree>
    <p:extLst>
      <p:ext uri="{BB962C8B-B14F-4D97-AF65-F5344CB8AC3E}">
        <p14:creationId xmlns:p14="http://schemas.microsoft.com/office/powerpoint/2010/main" val="60870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4</a:t>
            </a:fld>
            <a:endParaRPr lang="en-US"/>
          </a:p>
        </p:txBody>
      </p:sp>
      <p:pic>
        <p:nvPicPr>
          <p:cNvPr id="6" name="Picture 5"/>
          <p:cNvPicPr>
            <a:picLocks noChangeAspect="1"/>
          </p:cNvPicPr>
          <p:nvPr/>
        </p:nvPicPr>
        <p:blipFill>
          <a:blip r:embed="rId2"/>
          <a:stretch>
            <a:fillRect/>
          </a:stretch>
        </p:blipFill>
        <p:spPr>
          <a:xfrm>
            <a:off x="187355" y="-1"/>
            <a:ext cx="8752915" cy="6721475"/>
          </a:xfrm>
          <a:prstGeom prst="rect">
            <a:avLst/>
          </a:prstGeom>
        </p:spPr>
      </p:pic>
    </p:spTree>
    <p:extLst>
      <p:ext uri="{BB962C8B-B14F-4D97-AF65-F5344CB8AC3E}">
        <p14:creationId xmlns:p14="http://schemas.microsoft.com/office/powerpoint/2010/main" val="3670454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5</a:t>
            </a:fld>
            <a:endParaRPr lang="en-US"/>
          </a:p>
        </p:txBody>
      </p:sp>
      <p:pic>
        <p:nvPicPr>
          <p:cNvPr id="5" name="Picture 4"/>
          <p:cNvPicPr>
            <a:picLocks noChangeAspect="1"/>
          </p:cNvPicPr>
          <p:nvPr/>
        </p:nvPicPr>
        <p:blipFill>
          <a:blip r:embed="rId3"/>
          <a:stretch>
            <a:fillRect/>
          </a:stretch>
        </p:blipFill>
        <p:spPr>
          <a:xfrm>
            <a:off x="0" y="940918"/>
            <a:ext cx="9012111" cy="4618356"/>
          </a:xfrm>
          <a:prstGeom prst="rect">
            <a:avLst/>
          </a:prstGeom>
        </p:spPr>
      </p:pic>
    </p:spTree>
    <p:extLst>
      <p:ext uri="{BB962C8B-B14F-4D97-AF65-F5344CB8AC3E}">
        <p14:creationId xmlns:p14="http://schemas.microsoft.com/office/powerpoint/2010/main" val="2151327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Cleaning Robot</a:t>
            </a:r>
            <a:endParaRPr lang="en-US" dirty="0"/>
          </a:p>
        </p:txBody>
      </p:sp>
      <p:pic>
        <p:nvPicPr>
          <p:cNvPr id="5" name="Content Placeholder 4"/>
          <p:cNvPicPr>
            <a:picLocks noGrp="1" noChangeAspect="1"/>
          </p:cNvPicPr>
          <p:nvPr>
            <p:ph idx="1"/>
          </p:nvPr>
        </p:nvPicPr>
        <p:blipFill>
          <a:blip r:embed="rId3"/>
          <a:srcRect l="2049" r="2049"/>
          <a:stretch>
            <a:fillRect/>
          </a:stretch>
        </p:blipFill>
        <p:spPr/>
      </p:pic>
      <p:sp>
        <p:nvSpPr>
          <p:cNvPr id="4" name="Slide Number Placeholder 3"/>
          <p:cNvSpPr>
            <a:spLocks noGrp="1"/>
          </p:cNvSpPr>
          <p:nvPr>
            <p:ph type="sldNum" sz="quarter" idx="12"/>
          </p:nvPr>
        </p:nvSpPr>
        <p:spPr/>
        <p:txBody>
          <a:bodyPr/>
          <a:lstStyle/>
          <a:p>
            <a:fld id="{F5887A73-35C7-7A4B-A6C6-784A660F531C}" type="slidenum">
              <a:rPr lang="en-US" smtClean="0"/>
              <a:pPr/>
              <a:t>6</a:t>
            </a:fld>
            <a:endParaRPr lang="en-US"/>
          </a:p>
        </p:txBody>
      </p:sp>
    </p:spTree>
    <p:extLst>
      <p:ext uri="{BB962C8B-B14F-4D97-AF65-F5344CB8AC3E}">
        <p14:creationId xmlns:p14="http://schemas.microsoft.com/office/powerpoint/2010/main" val="602156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7</a:t>
            </a:fld>
            <a:endParaRPr lang="en-US"/>
          </a:p>
        </p:txBody>
      </p:sp>
      <p:pic>
        <p:nvPicPr>
          <p:cNvPr id="5" name="Picture 4"/>
          <p:cNvPicPr>
            <a:picLocks noChangeAspect="1"/>
          </p:cNvPicPr>
          <p:nvPr/>
        </p:nvPicPr>
        <p:blipFill>
          <a:blip r:embed="rId2"/>
          <a:stretch>
            <a:fillRect/>
          </a:stretch>
        </p:blipFill>
        <p:spPr>
          <a:xfrm>
            <a:off x="495300" y="0"/>
            <a:ext cx="7436092" cy="2084886"/>
          </a:xfrm>
          <a:prstGeom prst="rect">
            <a:avLst/>
          </a:prstGeom>
        </p:spPr>
      </p:pic>
      <p:pic>
        <p:nvPicPr>
          <p:cNvPr id="6" name="Picture 5"/>
          <p:cNvPicPr>
            <a:picLocks noChangeAspect="1"/>
          </p:cNvPicPr>
          <p:nvPr/>
        </p:nvPicPr>
        <p:blipFill>
          <a:blip r:embed="rId3"/>
          <a:stretch>
            <a:fillRect/>
          </a:stretch>
        </p:blipFill>
        <p:spPr>
          <a:xfrm>
            <a:off x="495300" y="2286000"/>
            <a:ext cx="7436092" cy="2096468"/>
          </a:xfrm>
          <a:prstGeom prst="rect">
            <a:avLst/>
          </a:prstGeom>
        </p:spPr>
      </p:pic>
      <p:pic>
        <p:nvPicPr>
          <p:cNvPr id="7" name="Picture 6"/>
          <p:cNvPicPr>
            <a:picLocks noChangeAspect="1"/>
          </p:cNvPicPr>
          <p:nvPr/>
        </p:nvPicPr>
        <p:blipFill>
          <a:blip r:embed="rId4"/>
          <a:stretch>
            <a:fillRect/>
          </a:stretch>
        </p:blipFill>
        <p:spPr>
          <a:xfrm>
            <a:off x="495300" y="4572000"/>
            <a:ext cx="7436092" cy="2096468"/>
          </a:xfrm>
          <a:prstGeom prst="rect">
            <a:avLst/>
          </a:prstGeom>
        </p:spPr>
      </p:pic>
    </p:spTree>
    <p:extLst>
      <p:ext uri="{BB962C8B-B14F-4D97-AF65-F5344CB8AC3E}">
        <p14:creationId xmlns:p14="http://schemas.microsoft.com/office/powerpoint/2010/main" val="500340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1732086" cy="45719"/>
          </a:xfrm>
        </p:spPr>
        <p:txBody>
          <a:bodyPr/>
          <a:lstStyle/>
          <a:p>
            <a:fld id="{F5887A73-35C7-7A4B-A6C6-784A660F531C}" type="slidenum">
              <a:rPr lang="en-US" smtClean="0"/>
              <a:pPr/>
              <a:t>8</a:t>
            </a:fld>
            <a:endParaRPr lang="en-US"/>
          </a:p>
        </p:txBody>
      </p:sp>
      <p:pic>
        <p:nvPicPr>
          <p:cNvPr id="2" name="Picture 1"/>
          <p:cNvPicPr>
            <a:picLocks noChangeAspect="1"/>
          </p:cNvPicPr>
          <p:nvPr/>
        </p:nvPicPr>
        <p:blipFill>
          <a:blip r:embed="rId2"/>
          <a:stretch>
            <a:fillRect/>
          </a:stretch>
        </p:blipFill>
        <p:spPr>
          <a:xfrm>
            <a:off x="953281" y="395604"/>
            <a:ext cx="6619043" cy="1855806"/>
          </a:xfrm>
          <a:prstGeom prst="rect">
            <a:avLst/>
          </a:prstGeom>
        </p:spPr>
      </p:pic>
      <p:pic>
        <p:nvPicPr>
          <p:cNvPr id="3" name="Picture 2"/>
          <p:cNvPicPr>
            <a:picLocks noChangeAspect="1"/>
          </p:cNvPicPr>
          <p:nvPr/>
        </p:nvPicPr>
        <p:blipFill>
          <a:blip r:embed="rId3"/>
          <a:stretch>
            <a:fillRect/>
          </a:stretch>
        </p:blipFill>
        <p:spPr>
          <a:xfrm>
            <a:off x="953281" y="2577497"/>
            <a:ext cx="6619043" cy="1866116"/>
          </a:xfrm>
          <a:prstGeom prst="rect">
            <a:avLst/>
          </a:prstGeom>
        </p:spPr>
      </p:pic>
      <p:pic>
        <p:nvPicPr>
          <p:cNvPr id="8" name="Picture 7"/>
          <p:cNvPicPr>
            <a:picLocks noChangeAspect="1"/>
          </p:cNvPicPr>
          <p:nvPr/>
        </p:nvPicPr>
        <p:blipFill>
          <a:blip r:embed="rId4"/>
          <a:stretch>
            <a:fillRect/>
          </a:stretch>
        </p:blipFill>
        <p:spPr>
          <a:xfrm>
            <a:off x="953281" y="4721208"/>
            <a:ext cx="6619043" cy="1866116"/>
          </a:xfrm>
          <a:prstGeom prst="rect">
            <a:avLst/>
          </a:prstGeom>
        </p:spPr>
      </p:pic>
    </p:spTree>
    <p:extLst>
      <p:ext uri="{BB962C8B-B14F-4D97-AF65-F5344CB8AC3E}">
        <p14:creationId xmlns:p14="http://schemas.microsoft.com/office/powerpoint/2010/main" val="2619973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1924103" cy="307129"/>
          </a:xfrm>
        </p:spPr>
        <p:txBody>
          <a:bodyPr/>
          <a:lstStyle/>
          <a:p>
            <a:fld id="{F5887A73-35C7-7A4B-A6C6-784A660F531C}" type="slidenum">
              <a:rPr lang="en-US" smtClean="0"/>
              <a:pPr/>
              <a:t>9</a:t>
            </a:fld>
            <a:endParaRPr lang="en-US"/>
          </a:p>
        </p:txBody>
      </p:sp>
      <p:pic>
        <p:nvPicPr>
          <p:cNvPr id="5" name="Picture 4"/>
          <p:cNvPicPr>
            <a:picLocks noChangeAspect="1"/>
          </p:cNvPicPr>
          <p:nvPr/>
        </p:nvPicPr>
        <p:blipFill>
          <a:blip r:embed="rId2"/>
          <a:stretch>
            <a:fillRect/>
          </a:stretch>
        </p:blipFill>
        <p:spPr>
          <a:xfrm>
            <a:off x="745107" y="166570"/>
            <a:ext cx="7352823" cy="2061539"/>
          </a:xfrm>
          <a:prstGeom prst="rect">
            <a:avLst/>
          </a:prstGeom>
        </p:spPr>
      </p:pic>
      <p:pic>
        <p:nvPicPr>
          <p:cNvPr id="6" name="Picture 5"/>
          <p:cNvPicPr>
            <a:picLocks noChangeAspect="1"/>
          </p:cNvPicPr>
          <p:nvPr/>
        </p:nvPicPr>
        <p:blipFill>
          <a:blip r:embed="rId3"/>
          <a:stretch>
            <a:fillRect/>
          </a:stretch>
        </p:blipFill>
        <p:spPr>
          <a:xfrm>
            <a:off x="745107" y="2452570"/>
            <a:ext cx="7352823" cy="2072992"/>
          </a:xfrm>
          <a:prstGeom prst="rect">
            <a:avLst/>
          </a:prstGeom>
        </p:spPr>
      </p:pic>
      <p:pic>
        <p:nvPicPr>
          <p:cNvPr id="7" name="Picture 6"/>
          <p:cNvPicPr>
            <a:picLocks noChangeAspect="1"/>
          </p:cNvPicPr>
          <p:nvPr/>
        </p:nvPicPr>
        <p:blipFill>
          <a:blip r:embed="rId4"/>
          <a:stretch>
            <a:fillRect/>
          </a:stretch>
        </p:blipFill>
        <p:spPr>
          <a:xfrm>
            <a:off x="745107" y="4785008"/>
            <a:ext cx="7352823" cy="2072992"/>
          </a:xfrm>
          <a:prstGeom prst="rect">
            <a:avLst/>
          </a:prstGeom>
        </p:spPr>
      </p:pic>
    </p:spTree>
    <p:extLst>
      <p:ext uri="{BB962C8B-B14F-4D97-AF65-F5344CB8AC3E}">
        <p14:creationId xmlns:p14="http://schemas.microsoft.com/office/powerpoint/2010/main" val="2910177286"/>
      </p:ext>
    </p:extLst>
  </p:cSld>
  <p:clrMapOvr>
    <a:masterClrMapping/>
  </p:clrMapOvr>
</p:sld>
</file>

<file path=ppt/theme/theme1.xml><?xml version="1.0" encoding="utf-8"?>
<a:theme xmlns:a="http://schemas.openxmlformats.org/drawingml/2006/main" name="teaching-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teaching-template</Template>
  <TotalTime>1444</TotalTime>
  <Words>1258</Words>
  <Application>Microsoft Macintosh PowerPoint</Application>
  <PresentationFormat>On-screen Show (4:3)</PresentationFormat>
  <Paragraphs>124</Paragraphs>
  <Slides>23</Slides>
  <Notes>15</Notes>
  <HiddenSlides>0</HiddenSlides>
  <MMClips>2</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teaching-template</vt:lpstr>
      <vt:lpstr>Storyboarding and Paper Prototyping</vt:lpstr>
      <vt:lpstr>Storyboards</vt:lpstr>
      <vt:lpstr>Example</vt:lpstr>
      <vt:lpstr>PowerPoint Presentation</vt:lpstr>
      <vt:lpstr>PowerPoint Presentation</vt:lpstr>
      <vt:lpstr>Cleaning Robot</vt:lpstr>
      <vt:lpstr>PowerPoint Presentation</vt:lpstr>
      <vt:lpstr>PowerPoint Presentation</vt:lpstr>
      <vt:lpstr>PowerPoint Presentation</vt:lpstr>
      <vt:lpstr>PowerPoint Presentation</vt:lpstr>
      <vt:lpstr>PowerPoint Presentation</vt:lpstr>
      <vt:lpstr>Storyboards in Design</vt:lpstr>
      <vt:lpstr>PowerPoint Presentation</vt:lpstr>
      <vt:lpstr>PowerPoint Presentation</vt:lpstr>
      <vt:lpstr>Storyboarding Exercise (20 mins)</vt:lpstr>
      <vt:lpstr>State Transition Diagram</vt:lpstr>
      <vt:lpstr>Simple state transition diagram (you’ve seen these)</vt:lpstr>
      <vt:lpstr>Can be used for mapping out an application, or awesome games</vt:lpstr>
      <vt:lpstr>State Transition Diagram Exercise (15 mins)</vt:lpstr>
      <vt:lpstr>Exploring Interaction w/ Paper Prototyping</vt:lpstr>
      <vt:lpstr>Why paper prototypes?</vt:lpstr>
      <vt:lpstr>Exploring a Paper Prototype (10 mins/group)</vt:lpstr>
      <vt:lpstr>Exploring a paper prototype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Dive Groups</dc:title>
  <dc:creator>Tony</dc:creator>
  <cp:lastModifiedBy>Tony Tang</cp:lastModifiedBy>
  <cp:revision>33</cp:revision>
  <dcterms:created xsi:type="dcterms:W3CDTF">2012-09-10T05:19:47Z</dcterms:created>
  <dcterms:modified xsi:type="dcterms:W3CDTF">2012-10-14T19:23:52Z</dcterms:modified>
</cp:coreProperties>
</file>