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handoutMasterIdLst>
    <p:handoutMasterId r:id="rId17"/>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9" r:id="rId14"/>
    <p:sldId id="268"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9" autoAdjust="0"/>
    <p:restoredTop sz="91874" autoAdjust="0"/>
  </p:normalViewPr>
  <p:slideViewPr>
    <p:cSldViewPr snapToGrid="0" snapToObjects="1">
      <p:cViewPr varScale="1">
        <p:scale>
          <a:sx n="93" d="100"/>
          <a:sy n="93" d="100"/>
        </p:scale>
        <p:origin x="-26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05FEF5F-3B39-8C4F-9EDA-9CA413A4787D}" type="datetimeFigureOut">
              <a:rPr lang="en-US" smtClean="0"/>
              <a:pPr/>
              <a:t>9/10/2012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2342D20-5CD2-1540-9A97-C8CDFA67B12E}" type="slidenum">
              <a:rPr lang="en-US" smtClean="0"/>
              <a:pPr/>
              <a:t>‹#›</a:t>
            </a:fld>
            <a:endParaRPr lang="en-US"/>
          </a:p>
        </p:txBody>
      </p:sp>
    </p:spTree>
    <p:extLst>
      <p:ext uri="{BB962C8B-B14F-4D97-AF65-F5344CB8AC3E}">
        <p14:creationId xmlns:p14="http://schemas.microsoft.com/office/powerpoint/2010/main" val="14838057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DE6E8D9-D7C8-DB48-82D0-7C0E66850FE0}" type="datetimeFigureOut">
              <a:rPr lang="en-US" smtClean="0"/>
              <a:pPr/>
              <a:t>9/10/2012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C9EC02C-7862-C04F-88CF-B6FBE0D0E7F9}" type="slidenum">
              <a:rPr lang="en-US" smtClean="0"/>
              <a:pPr/>
              <a:t>‹#›</a:t>
            </a:fld>
            <a:endParaRPr lang="en-US"/>
          </a:p>
        </p:txBody>
      </p:sp>
    </p:spTree>
    <p:extLst>
      <p:ext uri="{BB962C8B-B14F-4D97-AF65-F5344CB8AC3E}">
        <p14:creationId xmlns:p14="http://schemas.microsoft.com/office/powerpoint/2010/main" val="2288602977"/>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Discuss what’s drawn</a:t>
            </a:r>
          </a:p>
          <a:p>
            <a:r>
              <a:rPr lang="en-US" dirty="0" smtClean="0"/>
              <a:t>Also, consider</a:t>
            </a:r>
            <a:r>
              <a:rPr lang="en-US" baseline="0" dirty="0" smtClean="0"/>
              <a:t> what you might be trying to observe here (e.g. a checkout system?)</a:t>
            </a:r>
          </a:p>
          <a:p>
            <a:r>
              <a:rPr lang="en-US" baseline="0" dirty="0" smtClean="0"/>
              <a:t>What would try to record?</a:t>
            </a:r>
          </a:p>
          <a:p>
            <a:r>
              <a:rPr lang="en-US" baseline="0" dirty="0" smtClean="0"/>
              <a:t>Where would you try to be? Move/sit?</a:t>
            </a:r>
          </a:p>
          <a:p>
            <a:r>
              <a:rPr lang="en-US" baseline="0" dirty="0" smtClean="0"/>
              <a:t>What might you take a photo of?</a:t>
            </a:r>
          </a:p>
          <a:p>
            <a:endParaRPr lang="en-US" dirty="0" smtClean="0"/>
          </a:p>
          <a:p>
            <a:r>
              <a:rPr lang="en-US" dirty="0" smtClean="0"/>
              <a:t>Consider</a:t>
            </a:r>
            <a:r>
              <a:rPr lang="en-US" baseline="0" dirty="0" smtClean="0"/>
              <a:t> the Deep Dive video from last week, what did they take photos of?</a:t>
            </a:r>
            <a:endParaRPr lang="en-US" dirty="0"/>
          </a:p>
        </p:txBody>
      </p:sp>
      <p:sp>
        <p:nvSpPr>
          <p:cNvPr id="4" name="Slide Number Placeholder 3"/>
          <p:cNvSpPr>
            <a:spLocks noGrp="1"/>
          </p:cNvSpPr>
          <p:nvPr>
            <p:ph type="sldNum" sz="quarter" idx="10"/>
          </p:nvPr>
        </p:nvSpPr>
        <p:spPr/>
        <p:txBody>
          <a:bodyPr/>
          <a:lstStyle/>
          <a:p>
            <a:fld id="{2C9EC02C-7862-C04F-88CF-B6FBE0D0E7F9}" type="slidenum">
              <a:rPr lang="en-US" smtClean="0"/>
              <a:pPr/>
              <a:t>4</a:t>
            </a:fld>
            <a:endParaRPr lang="en-US"/>
          </a:p>
        </p:txBody>
      </p:sp>
    </p:spTree>
    <p:extLst>
      <p:ext uri="{BB962C8B-B14F-4D97-AF65-F5344CB8AC3E}">
        <p14:creationId xmlns:p14="http://schemas.microsoft.com/office/powerpoint/2010/main" val="31853655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Note:</a:t>
            </a:r>
            <a:r>
              <a:rPr lang="en-US" baseline="0" dirty="0" smtClean="0"/>
              <a:t> users are not stakeholders</a:t>
            </a:r>
          </a:p>
          <a:p>
            <a:endParaRPr lang="en-US" dirty="0"/>
          </a:p>
        </p:txBody>
      </p:sp>
      <p:sp>
        <p:nvSpPr>
          <p:cNvPr id="4" name="Slide Number Placeholder 3"/>
          <p:cNvSpPr>
            <a:spLocks noGrp="1"/>
          </p:cNvSpPr>
          <p:nvPr>
            <p:ph type="sldNum" sz="quarter" idx="10"/>
          </p:nvPr>
        </p:nvSpPr>
        <p:spPr/>
        <p:txBody>
          <a:bodyPr/>
          <a:lstStyle/>
          <a:p>
            <a:fld id="{2C9EC02C-7862-C04F-88CF-B6FBE0D0E7F9}" type="slidenum">
              <a:rPr lang="en-US" smtClean="0"/>
              <a:pPr/>
              <a:t>5</a:t>
            </a:fld>
            <a:endParaRPr lang="en-US"/>
          </a:p>
        </p:txBody>
      </p:sp>
    </p:spTree>
    <p:extLst>
      <p:ext uri="{BB962C8B-B14F-4D97-AF65-F5344CB8AC3E}">
        <p14:creationId xmlns:p14="http://schemas.microsoft.com/office/powerpoint/2010/main" val="10812665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 point 4… Imagine trying to design a fitness tracker. “What do you think about fitness” is pretty vague,</a:t>
            </a:r>
            <a:r>
              <a:rPr lang="en-US" baseline="0" dirty="0" smtClean="0"/>
              <a:t> so you may not get a useful answer; on the other hand, it helps you get a sense for what the person thinks of as being “fitness.” That is, people have different definitions of what “art” is. When having a conversation, a vague question like this can get things moving, and you onto the same page as them. Specific questions allow you to get right at what you want. The trick is to balance specific vs. leading in terms of a question.</a:t>
            </a:r>
            <a:endParaRPr lang="en-US" dirty="0"/>
          </a:p>
        </p:txBody>
      </p:sp>
      <p:sp>
        <p:nvSpPr>
          <p:cNvPr id="4" name="Slide Number Placeholder 3"/>
          <p:cNvSpPr>
            <a:spLocks noGrp="1"/>
          </p:cNvSpPr>
          <p:nvPr>
            <p:ph type="sldNum" sz="quarter" idx="10"/>
          </p:nvPr>
        </p:nvSpPr>
        <p:spPr/>
        <p:txBody>
          <a:bodyPr/>
          <a:lstStyle/>
          <a:p>
            <a:fld id="{2C9EC02C-7862-C04F-88CF-B6FBE0D0E7F9}" type="slidenum">
              <a:rPr lang="en-US" smtClean="0"/>
              <a:pPr/>
              <a:t>6</a:t>
            </a:fld>
            <a:endParaRPr lang="en-US"/>
          </a:p>
        </p:txBody>
      </p:sp>
    </p:spTree>
    <p:extLst>
      <p:ext uri="{BB962C8B-B14F-4D97-AF65-F5344CB8AC3E}">
        <p14:creationId xmlns:p14="http://schemas.microsoft.com/office/powerpoint/2010/main" val="17208714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Show one at a time.</a:t>
            </a:r>
            <a:r>
              <a:rPr lang="en-US" baseline="0" dirty="0" smtClean="0"/>
              <a:t> Why is each of these bad? What could you do to revise it? (Lots of possibilities, use your instincts)</a:t>
            </a:r>
            <a:endParaRPr lang="en-US" dirty="0"/>
          </a:p>
        </p:txBody>
      </p:sp>
      <p:sp>
        <p:nvSpPr>
          <p:cNvPr id="4" name="Slide Number Placeholder 3"/>
          <p:cNvSpPr>
            <a:spLocks noGrp="1"/>
          </p:cNvSpPr>
          <p:nvPr>
            <p:ph type="sldNum" sz="quarter" idx="10"/>
          </p:nvPr>
        </p:nvSpPr>
        <p:spPr/>
        <p:txBody>
          <a:bodyPr/>
          <a:lstStyle/>
          <a:p>
            <a:fld id="{2C9EC02C-7862-C04F-88CF-B6FBE0D0E7F9}" type="slidenum">
              <a:rPr lang="en-US" smtClean="0"/>
              <a:pPr/>
              <a:t>7</a:t>
            </a:fld>
            <a:endParaRPr lang="en-US"/>
          </a:p>
        </p:txBody>
      </p:sp>
    </p:spTree>
    <p:extLst>
      <p:ext uri="{BB962C8B-B14F-4D97-AF65-F5344CB8AC3E}">
        <p14:creationId xmlns:p14="http://schemas.microsoft.com/office/powerpoint/2010/main" val="35851068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Point here is not to focus</a:t>
            </a:r>
            <a:r>
              <a:rPr lang="en-US" baseline="0" dirty="0" smtClean="0"/>
              <a:t> too much on wrong things they say, but to get them to explain/justify their choices. Encourage broadness rather than focusing them</a:t>
            </a:r>
            <a:endParaRPr lang="en-US" dirty="0" smtClean="0"/>
          </a:p>
          <a:p>
            <a:endParaRPr lang="en-US" dirty="0" smtClean="0"/>
          </a:p>
          <a:p>
            <a:r>
              <a:rPr lang="en-US" dirty="0" smtClean="0"/>
              <a:t>Who to talk to: think broadly about who is impacted</a:t>
            </a:r>
            <a:r>
              <a:rPr lang="en-US" baseline="0" dirty="0" smtClean="0"/>
              <a:t> (rider, buses, pedestrians, maybe even co-workers [they may have to deal with stinky/late cyclists, or bicycles in the workplace], bosses, bicycle enthusiasts? Bicycle shop people? Bicycle manufacturers? Maybe fabric people—think about having to wear pants on bikes, kinesiology people? etc.) – where should these people come from? Oil patch workers? Downtown people? Office workers? Outdoorsy people? Etc.</a:t>
            </a:r>
          </a:p>
          <a:p>
            <a:endParaRPr lang="en-US" baseline="0" dirty="0" smtClean="0"/>
          </a:p>
          <a:p>
            <a:r>
              <a:rPr lang="en-US" baseline="0" dirty="0" smtClean="0"/>
              <a:t>Where: that is, you might be able to ask them about their environment/ideas they have</a:t>
            </a:r>
          </a:p>
          <a:p>
            <a:endParaRPr lang="en-US" baseline="0" dirty="0" smtClean="0"/>
          </a:p>
          <a:p>
            <a:r>
              <a:rPr lang="en-US" baseline="0" dirty="0" smtClean="0"/>
              <a:t>Find out: again, be broad about this, but make sure that it’s semi focused. Allow them to pose questions that they could ask, but make sure that the questions are framed around something that is important for /design/. Do I need to know this from the perspective of a designer for a commuter bike?</a:t>
            </a:r>
          </a:p>
          <a:p>
            <a:endParaRPr lang="en-US" baseline="0" dirty="0" smtClean="0"/>
          </a:p>
          <a:p>
            <a:r>
              <a:rPr lang="en-US" baseline="0" dirty="0" smtClean="0"/>
              <a:t>Have responses to these things written up either as a </a:t>
            </a:r>
            <a:r>
              <a:rPr lang="en-US" baseline="0" dirty="0" err="1" smtClean="0"/>
              <a:t>powerpoint</a:t>
            </a:r>
            <a:r>
              <a:rPr lang="en-US" baseline="0" dirty="0" smtClean="0"/>
              <a:t> deck (you can make it available to them), or you can use flip-chart paper if it’s easier</a:t>
            </a:r>
          </a:p>
        </p:txBody>
      </p:sp>
      <p:sp>
        <p:nvSpPr>
          <p:cNvPr id="4" name="Slide Number Placeholder 3"/>
          <p:cNvSpPr>
            <a:spLocks noGrp="1"/>
          </p:cNvSpPr>
          <p:nvPr>
            <p:ph type="sldNum" sz="quarter" idx="10"/>
          </p:nvPr>
        </p:nvSpPr>
        <p:spPr/>
        <p:txBody>
          <a:bodyPr/>
          <a:lstStyle/>
          <a:p>
            <a:fld id="{2C9EC02C-7862-C04F-88CF-B6FBE0D0E7F9}" type="slidenum">
              <a:rPr lang="en-US" smtClean="0"/>
              <a:pPr/>
              <a:t>8</a:t>
            </a:fld>
            <a:endParaRPr lang="en-US"/>
          </a:p>
        </p:txBody>
      </p:sp>
    </p:spTree>
    <p:extLst>
      <p:ext uri="{BB962C8B-B14F-4D97-AF65-F5344CB8AC3E}">
        <p14:creationId xmlns:p14="http://schemas.microsoft.com/office/powerpoint/2010/main" val="17146987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Come up with a whole space of stuff. You can use whiteboards</a:t>
            </a:r>
            <a:endParaRPr lang="en-US" dirty="0"/>
          </a:p>
        </p:txBody>
      </p:sp>
      <p:sp>
        <p:nvSpPr>
          <p:cNvPr id="4" name="Slide Number Placeholder 3"/>
          <p:cNvSpPr>
            <a:spLocks noGrp="1"/>
          </p:cNvSpPr>
          <p:nvPr>
            <p:ph type="sldNum" sz="quarter" idx="10"/>
          </p:nvPr>
        </p:nvSpPr>
        <p:spPr/>
        <p:txBody>
          <a:bodyPr/>
          <a:lstStyle/>
          <a:p>
            <a:fld id="{2C9EC02C-7862-C04F-88CF-B6FBE0D0E7F9}" type="slidenum">
              <a:rPr lang="en-US" smtClean="0"/>
              <a:pPr/>
              <a:t>12</a:t>
            </a:fld>
            <a:endParaRPr lang="en-US"/>
          </a:p>
        </p:txBody>
      </p:sp>
    </p:spTree>
    <p:extLst>
      <p:ext uri="{BB962C8B-B14F-4D97-AF65-F5344CB8AC3E}">
        <p14:creationId xmlns:p14="http://schemas.microsoft.com/office/powerpoint/2010/main" val="22156111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bg1">
                    <a:lumMod val="8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solidFill>
                  <a:schemeClr val="bg1">
                    <a:lumMod val="85000"/>
                  </a:schemeClr>
                </a:solidFill>
              </a:defRPr>
            </a:lvl1pPr>
          </a:lstStyle>
          <a:p>
            <a:fld id="{FEB7961C-448B-B04C-A9E1-024D26EE0EBE}" type="datetime1">
              <a:rPr lang="en-CA" smtClean="0"/>
              <a:pPr/>
              <a:t>10/09/2012</a:t>
            </a:fld>
            <a:endParaRPr lang="en-US"/>
          </a:p>
        </p:txBody>
      </p:sp>
      <p:sp>
        <p:nvSpPr>
          <p:cNvPr id="5" name="Footer Placeholder 4"/>
          <p:cNvSpPr>
            <a:spLocks noGrp="1"/>
          </p:cNvSpPr>
          <p:nvPr>
            <p:ph type="ftr" sz="quarter" idx="11"/>
          </p:nvPr>
        </p:nvSpPr>
        <p:spPr/>
        <p:txBody>
          <a:bodyPr/>
          <a:lstStyle>
            <a:lvl1pPr>
              <a:defRPr>
                <a:solidFill>
                  <a:schemeClr val="bg1">
                    <a:lumMod val="8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bg1">
                    <a:lumMod val="85000"/>
                  </a:schemeClr>
                </a:solidFill>
              </a:defRPr>
            </a:lvl1pPr>
          </a:lstStyle>
          <a:p>
            <a:fld id="{F5887A73-35C7-7A4B-A6C6-784A660F531C}" type="slidenum">
              <a:rPr lang="en-US" smtClean="0"/>
              <a:pPr/>
              <a:t>‹#›</a:t>
            </a:fld>
            <a:endParaRPr lang="en-US"/>
          </a:p>
        </p:txBody>
      </p:sp>
    </p:spTree>
    <p:extLst>
      <p:ext uri="{BB962C8B-B14F-4D97-AF65-F5344CB8AC3E}">
        <p14:creationId xmlns:p14="http://schemas.microsoft.com/office/powerpoint/2010/main" val="35222773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2A1FD52-A99A-D342-A739-BB7D56F7C636}" type="datetime1">
              <a:rPr lang="en-CA" smtClean="0"/>
              <a:pPr/>
              <a:t>10/09/2012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887A73-35C7-7A4B-A6C6-784A660F531C}" type="slidenum">
              <a:rPr lang="en-US" smtClean="0"/>
              <a:pPr/>
              <a:t>‹#›</a:t>
            </a:fld>
            <a:endParaRPr lang="en-US"/>
          </a:p>
        </p:txBody>
      </p:sp>
    </p:spTree>
    <p:extLst>
      <p:ext uri="{BB962C8B-B14F-4D97-AF65-F5344CB8AC3E}">
        <p14:creationId xmlns:p14="http://schemas.microsoft.com/office/powerpoint/2010/main" val="433334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C3F3AA1-A1AA-1649-B18F-79CA9263B717}" type="datetime1">
              <a:rPr lang="en-CA" smtClean="0"/>
              <a:pPr/>
              <a:t>10/09/2012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887A73-35C7-7A4B-A6C6-784A660F531C}" type="slidenum">
              <a:rPr lang="en-US" smtClean="0"/>
              <a:pPr/>
              <a:t>‹#›</a:t>
            </a:fld>
            <a:endParaRPr lang="en-US"/>
          </a:p>
        </p:txBody>
      </p:sp>
    </p:spTree>
    <p:extLst>
      <p:ext uri="{BB962C8B-B14F-4D97-AF65-F5344CB8AC3E}">
        <p14:creationId xmlns:p14="http://schemas.microsoft.com/office/powerpoint/2010/main" val="8592201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821BF07-92EB-B946-AFD5-BE123E5F7F45}" type="datetime1">
              <a:rPr lang="en-CA" smtClean="0"/>
              <a:pPr/>
              <a:t>10/09/2012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887A73-35C7-7A4B-A6C6-784A660F531C}" type="slidenum">
              <a:rPr lang="en-US" smtClean="0"/>
              <a:pPr/>
              <a:t>‹#›</a:t>
            </a:fld>
            <a:endParaRPr lang="en-US"/>
          </a:p>
        </p:txBody>
      </p:sp>
    </p:spTree>
    <p:extLst>
      <p:ext uri="{BB962C8B-B14F-4D97-AF65-F5344CB8AC3E}">
        <p14:creationId xmlns:p14="http://schemas.microsoft.com/office/powerpoint/2010/main" val="28062813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951132B-B38A-5D4C-800F-FAEDFC149E6E}" type="datetime1">
              <a:rPr lang="en-CA" smtClean="0"/>
              <a:pPr/>
              <a:t>10/09/2012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887A73-35C7-7A4B-A6C6-784A660F531C}" type="slidenum">
              <a:rPr lang="en-US" smtClean="0"/>
              <a:pPr/>
              <a:t>‹#›</a:t>
            </a:fld>
            <a:endParaRPr lang="en-US"/>
          </a:p>
        </p:txBody>
      </p:sp>
    </p:spTree>
    <p:extLst>
      <p:ext uri="{BB962C8B-B14F-4D97-AF65-F5344CB8AC3E}">
        <p14:creationId xmlns:p14="http://schemas.microsoft.com/office/powerpoint/2010/main" val="32277904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ED77586-A229-1544-A360-351E8B484D55}" type="datetime1">
              <a:rPr lang="en-CA" smtClean="0"/>
              <a:pPr/>
              <a:t>10/09/2012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887A73-35C7-7A4B-A6C6-784A660F531C}" type="slidenum">
              <a:rPr lang="en-US" smtClean="0"/>
              <a:pPr/>
              <a:t>‹#›</a:t>
            </a:fld>
            <a:endParaRPr lang="en-US"/>
          </a:p>
        </p:txBody>
      </p:sp>
    </p:spTree>
    <p:extLst>
      <p:ext uri="{BB962C8B-B14F-4D97-AF65-F5344CB8AC3E}">
        <p14:creationId xmlns:p14="http://schemas.microsoft.com/office/powerpoint/2010/main" val="4119929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556312C-814A-F64A-9DCE-17CD7A355725}" type="datetime1">
              <a:rPr lang="en-CA" smtClean="0"/>
              <a:pPr/>
              <a:t>10/09/2012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5887A73-35C7-7A4B-A6C6-784A660F531C}" type="slidenum">
              <a:rPr lang="en-US" smtClean="0"/>
              <a:pPr/>
              <a:t>‹#›</a:t>
            </a:fld>
            <a:endParaRPr lang="en-US"/>
          </a:p>
        </p:txBody>
      </p:sp>
    </p:spTree>
    <p:extLst>
      <p:ext uri="{BB962C8B-B14F-4D97-AF65-F5344CB8AC3E}">
        <p14:creationId xmlns:p14="http://schemas.microsoft.com/office/powerpoint/2010/main" val="38372940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57A2AA9-2D9C-3B49-AFD5-B09748D14B14}" type="datetime1">
              <a:rPr lang="en-CA" smtClean="0"/>
              <a:pPr/>
              <a:t>10/09/2012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5887A73-35C7-7A4B-A6C6-784A660F531C}" type="slidenum">
              <a:rPr lang="en-US" smtClean="0"/>
              <a:pPr/>
              <a:t>‹#›</a:t>
            </a:fld>
            <a:endParaRPr lang="en-US"/>
          </a:p>
        </p:txBody>
      </p:sp>
    </p:spTree>
    <p:extLst>
      <p:ext uri="{BB962C8B-B14F-4D97-AF65-F5344CB8AC3E}">
        <p14:creationId xmlns:p14="http://schemas.microsoft.com/office/powerpoint/2010/main" val="25345828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4D9982-0812-EA47-9A1F-AC3BE2E86E09}" type="datetime1">
              <a:rPr lang="en-CA" smtClean="0"/>
              <a:pPr/>
              <a:t>10/09/2012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5887A73-35C7-7A4B-A6C6-784A660F531C}" type="slidenum">
              <a:rPr lang="en-US" smtClean="0"/>
              <a:pPr/>
              <a:t>‹#›</a:t>
            </a:fld>
            <a:endParaRPr lang="en-US"/>
          </a:p>
        </p:txBody>
      </p:sp>
    </p:spTree>
    <p:extLst>
      <p:ext uri="{BB962C8B-B14F-4D97-AF65-F5344CB8AC3E}">
        <p14:creationId xmlns:p14="http://schemas.microsoft.com/office/powerpoint/2010/main" val="40751100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0534E96-6981-BE46-81F3-C012122F066C}" type="datetime1">
              <a:rPr lang="en-CA" smtClean="0"/>
              <a:pPr/>
              <a:t>10/09/2012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887A73-35C7-7A4B-A6C6-784A660F531C}" type="slidenum">
              <a:rPr lang="en-US" smtClean="0"/>
              <a:pPr/>
              <a:t>‹#›</a:t>
            </a:fld>
            <a:endParaRPr lang="en-US"/>
          </a:p>
        </p:txBody>
      </p:sp>
    </p:spTree>
    <p:extLst>
      <p:ext uri="{BB962C8B-B14F-4D97-AF65-F5344CB8AC3E}">
        <p14:creationId xmlns:p14="http://schemas.microsoft.com/office/powerpoint/2010/main" val="24756974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7CE1474-C134-AE4E-B5D3-93AEFBD83E37}" type="datetime1">
              <a:rPr lang="en-CA" smtClean="0"/>
              <a:pPr/>
              <a:t>10/09/2012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887A73-35C7-7A4B-A6C6-784A660F531C}" type="slidenum">
              <a:rPr lang="en-US" smtClean="0"/>
              <a:pPr/>
              <a:t>‹#›</a:t>
            </a:fld>
            <a:endParaRPr lang="en-US"/>
          </a:p>
        </p:txBody>
      </p:sp>
    </p:spTree>
    <p:extLst>
      <p:ext uri="{BB962C8B-B14F-4D97-AF65-F5344CB8AC3E}">
        <p14:creationId xmlns:p14="http://schemas.microsoft.com/office/powerpoint/2010/main" val="19539392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15EC2FD-5C3B-B54A-B7FA-8548072860BF}" type="datetime1">
              <a:rPr lang="en-CA" smtClean="0"/>
              <a:pPr/>
              <a:t>10/09/2012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887A73-35C7-7A4B-A6C6-784A660F531C}" type="slidenum">
              <a:rPr lang="en-US" smtClean="0"/>
              <a:pPr/>
              <a:t>‹#›</a:t>
            </a:fld>
            <a:endParaRPr lang="en-US"/>
          </a:p>
        </p:txBody>
      </p:sp>
    </p:spTree>
    <p:extLst>
      <p:ext uri="{BB962C8B-B14F-4D97-AF65-F5344CB8AC3E}">
        <p14:creationId xmlns:p14="http://schemas.microsoft.com/office/powerpoint/2010/main" val="3572111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457200" rtl="0" eaLnBrk="1" latinLnBrk="0" hangingPunct="1">
        <a:spcBef>
          <a:spcPct val="0"/>
        </a:spcBef>
        <a:buNone/>
        <a:defRPr sz="4400" b="1" kern="1200">
          <a:solidFill>
            <a:schemeClr val="bg1"/>
          </a:solidFill>
          <a:latin typeface="+mj-lt"/>
          <a:ea typeface="+mj-ea"/>
          <a:cs typeface="+mj-cs"/>
        </a:defRPr>
      </a:lvl1pPr>
    </p:titleStyle>
    <p:bodyStyle>
      <a:lvl1pPr marL="0" indent="0" algn="l" defTabSz="457200" rtl="0" eaLnBrk="1" latinLnBrk="0" hangingPunct="1">
        <a:spcBef>
          <a:spcPct val="20000"/>
        </a:spcBef>
        <a:buFont typeface="Arial"/>
        <a:buNone/>
        <a:defRPr sz="3200" kern="1200">
          <a:solidFill>
            <a:srgbClr val="FFFFFF"/>
          </a:solidFill>
          <a:latin typeface="+mn-lt"/>
          <a:ea typeface="+mn-ea"/>
          <a:cs typeface="+mn-cs"/>
        </a:defRPr>
      </a:lvl1pPr>
      <a:lvl2pPr marL="457200" indent="0" algn="l" defTabSz="457200" rtl="0" eaLnBrk="1" latinLnBrk="0" hangingPunct="1">
        <a:spcBef>
          <a:spcPct val="20000"/>
        </a:spcBef>
        <a:buFont typeface="Arial"/>
        <a:buNone/>
        <a:defRPr sz="2800" kern="1200">
          <a:solidFill>
            <a:schemeClr val="bg1">
              <a:lumMod val="85000"/>
            </a:schemeClr>
          </a:solidFill>
          <a:latin typeface="+mn-lt"/>
          <a:ea typeface="+mn-ea"/>
          <a:cs typeface="+mn-cs"/>
        </a:defRPr>
      </a:lvl2pPr>
      <a:lvl3pPr marL="914400" indent="0" algn="l" defTabSz="457200" rtl="0" eaLnBrk="1" latinLnBrk="0" hangingPunct="1">
        <a:spcBef>
          <a:spcPct val="20000"/>
        </a:spcBef>
        <a:buFont typeface="Arial"/>
        <a:buNone/>
        <a:defRPr sz="2400" kern="1200">
          <a:solidFill>
            <a:schemeClr val="bg1">
              <a:lumMod val="85000"/>
            </a:schemeClr>
          </a:solidFill>
          <a:latin typeface="+mn-lt"/>
          <a:ea typeface="+mn-ea"/>
          <a:cs typeface="+mn-cs"/>
        </a:defRPr>
      </a:lvl3pPr>
      <a:lvl4pPr marL="1371600" indent="0" algn="l" defTabSz="457200" rtl="0" eaLnBrk="1" latinLnBrk="0" hangingPunct="1">
        <a:spcBef>
          <a:spcPct val="20000"/>
        </a:spcBef>
        <a:buFont typeface="Arial"/>
        <a:buNone/>
        <a:defRPr sz="2000" kern="1200">
          <a:solidFill>
            <a:schemeClr val="bg1">
              <a:lumMod val="85000"/>
            </a:schemeClr>
          </a:solidFill>
          <a:latin typeface="+mn-lt"/>
          <a:ea typeface="+mn-ea"/>
          <a:cs typeface="+mn-cs"/>
        </a:defRPr>
      </a:lvl4pPr>
      <a:lvl5pPr marL="1828800" indent="0" algn="l" defTabSz="457200" rtl="0" eaLnBrk="1" latinLnBrk="0" hangingPunct="1">
        <a:spcBef>
          <a:spcPct val="20000"/>
        </a:spcBef>
        <a:buFont typeface="Arial"/>
        <a:buNone/>
        <a:defRPr sz="2000" kern="1200">
          <a:solidFill>
            <a:schemeClr val="bg1">
              <a:lumMod val="85000"/>
            </a:schemeClr>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smtClean="0"/>
              <a:t>Observing and Interviewing</a:t>
            </a:r>
            <a:endParaRPr lang="en-US" dirty="0"/>
          </a:p>
        </p:txBody>
      </p:sp>
      <p:sp>
        <p:nvSpPr>
          <p:cNvPr id="3" name="Subtitle 2"/>
          <p:cNvSpPr>
            <a:spLocks noGrp="1"/>
          </p:cNvSpPr>
          <p:nvPr>
            <p:ph type="subTitle" idx="1"/>
          </p:nvPr>
        </p:nvSpPr>
        <p:spPr/>
        <p:txBody>
          <a:bodyPr/>
          <a:lstStyle/>
          <a:p>
            <a:r>
              <a:rPr lang="en-US" dirty="0" smtClean="0"/>
              <a:t>CPSC 481 Tutorial 2</a:t>
            </a:r>
            <a:endParaRPr lang="en-US" dirty="0"/>
          </a:p>
        </p:txBody>
      </p:sp>
      <p:sp>
        <p:nvSpPr>
          <p:cNvPr id="4" name="Slide Number Placeholder 3"/>
          <p:cNvSpPr>
            <a:spLocks noGrp="1"/>
          </p:cNvSpPr>
          <p:nvPr>
            <p:ph type="sldNum" sz="quarter" idx="12"/>
          </p:nvPr>
        </p:nvSpPr>
        <p:spPr/>
        <p:txBody>
          <a:bodyPr/>
          <a:lstStyle/>
          <a:p>
            <a:fld id="{F5887A73-35C7-7A4B-A6C6-784A660F531C}" type="slidenum">
              <a:rPr lang="en-US" smtClean="0"/>
              <a:pPr/>
              <a:t>1</a:t>
            </a:fld>
            <a:endParaRPr lang="en-US"/>
          </a:p>
        </p:txBody>
      </p:sp>
      <p:sp>
        <p:nvSpPr>
          <p:cNvPr id="5" name="TextBox 4"/>
          <p:cNvSpPr txBox="1"/>
          <p:nvPr/>
        </p:nvSpPr>
        <p:spPr>
          <a:xfrm>
            <a:off x="1208745" y="5638800"/>
            <a:ext cx="6563655" cy="369332"/>
          </a:xfrm>
          <a:prstGeom prst="rect">
            <a:avLst/>
          </a:prstGeom>
          <a:noFill/>
        </p:spPr>
        <p:txBody>
          <a:bodyPr wrap="square" rtlCol="0">
            <a:spAutoFit/>
          </a:bodyPr>
          <a:lstStyle/>
          <a:p>
            <a:pPr algn="ctr"/>
            <a:r>
              <a:rPr lang="en-US" dirty="0" smtClean="0">
                <a:solidFill>
                  <a:srgbClr val="D9D9D9"/>
                </a:solidFill>
              </a:rPr>
              <a:t>Anthony Tang, with acknowledgements to Julie </a:t>
            </a:r>
            <a:r>
              <a:rPr lang="en-US" dirty="0" err="1" smtClean="0">
                <a:solidFill>
                  <a:srgbClr val="D9D9D9"/>
                </a:solidFill>
              </a:rPr>
              <a:t>Kientz</a:t>
            </a:r>
            <a:endParaRPr lang="en-US" dirty="0">
              <a:solidFill>
                <a:srgbClr val="D9D9D9"/>
              </a:solidFill>
            </a:endParaRPr>
          </a:p>
        </p:txBody>
      </p:sp>
    </p:spTree>
    <p:extLst>
      <p:ext uri="{BB962C8B-B14F-4D97-AF65-F5344CB8AC3E}">
        <p14:creationId xmlns:p14="http://schemas.microsoft.com/office/powerpoint/2010/main" val="37259819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Interview Practice – 20 </a:t>
            </a:r>
            <a:r>
              <a:rPr lang="en-US" dirty="0" err="1" smtClean="0"/>
              <a:t>mins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Get into groups of three—each person should be from different group.</a:t>
            </a:r>
          </a:p>
          <a:p>
            <a:r>
              <a:rPr lang="en-US" dirty="0" smtClean="0"/>
              <a:t>Take turns in different roles: interviewer, interviewee, observer.</a:t>
            </a:r>
          </a:p>
          <a:p>
            <a:pPr lvl="1"/>
            <a:r>
              <a:rPr lang="en-US" u="sng" dirty="0" smtClean="0"/>
              <a:t>Interviewer</a:t>
            </a:r>
            <a:r>
              <a:rPr lang="en-US" dirty="0" smtClean="0"/>
              <a:t>: use your questions to interview the person</a:t>
            </a:r>
          </a:p>
          <a:p>
            <a:pPr lvl="1"/>
            <a:r>
              <a:rPr lang="en-US" u="sng" dirty="0" smtClean="0"/>
              <a:t>Interviewee</a:t>
            </a:r>
            <a:r>
              <a:rPr lang="en-US" dirty="0" smtClean="0"/>
              <a:t>: answer them to the best of your ability—take mental note of when things are weird</a:t>
            </a:r>
          </a:p>
          <a:p>
            <a:pPr lvl="1"/>
            <a:r>
              <a:rPr lang="en-US" u="sng" dirty="0" smtClean="0"/>
              <a:t>Observer</a:t>
            </a:r>
            <a:r>
              <a:rPr lang="en-US" dirty="0" smtClean="0"/>
              <a:t>: take notes of the interview, particularly when a question is not getting the interviewer what s/he wants. Provide suggestions on how to revise the question.</a:t>
            </a:r>
          </a:p>
        </p:txBody>
      </p:sp>
      <p:sp>
        <p:nvSpPr>
          <p:cNvPr id="4" name="Slide Number Placeholder 3"/>
          <p:cNvSpPr>
            <a:spLocks noGrp="1"/>
          </p:cNvSpPr>
          <p:nvPr>
            <p:ph type="sldNum" sz="quarter" idx="12"/>
          </p:nvPr>
        </p:nvSpPr>
        <p:spPr/>
        <p:txBody>
          <a:bodyPr/>
          <a:lstStyle/>
          <a:p>
            <a:fld id="{F5887A73-35C7-7A4B-A6C6-784A660F531C}" type="slidenum">
              <a:rPr lang="en-US" smtClean="0"/>
              <a:pPr/>
              <a:t>10</a:t>
            </a:fld>
            <a:endParaRPr lang="en-US"/>
          </a:p>
        </p:txBody>
      </p:sp>
    </p:spTree>
    <p:extLst>
      <p:ext uri="{BB962C8B-B14F-4D97-AF65-F5344CB8AC3E}">
        <p14:creationId xmlns:p14="http://schemas.microsoft.com/office/powerpoint/2010/main" val="30985853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Discussion: Interviews – 10mins</a:t>
            </a:r>
            <a:endParaRPr lang="en-US" dirty="0"/>
          </a:p>
        </p:txBody>
      </p:sp>
      <p:sp>
        <p:nvSpPr>
          <p:cNvPr id="3" name="Content Placeholder 2"/>
          <p:cNvSpPr>
            <a:spLocks noGrp="1"/>
          </p:cNvSpPr>
          <p:nvPr>
            <p:ph idx="1"/>
          </p:nvPr>
        </p:nvSpPr>
        <p:spPr/>
        <p:txBody>
          <a:bodyPr/>
          <a:lstStyle/>
          <a:p>
            <a:pPr marL="457200" indent="-457200">
              <a:spcAft>
                <a:spcPts val="600"/>
              </a:spcAft>
            </a:pPr>
            <a:r>
              <a:rPr lang="en-US" dirty="0"/>
              <a:t>What did you find out (about your topic)?</a:t>
            </a:r>
          </a:p>
          <a:p>
            <a:pPr marL="457200" indent="-457200">
              <a:spcAft>
                <a:spcPts val="600"/>
              </a:spcAft>
            </a:pPr>
            <a:r>
              <a:rPr lang="en-US" dirty="0"/>
              <a:t>What was your experience of interviewing?</a:t>
            </a:r>
          </a:p>
          <a:p>
            <a:pPr marL="457200" indent="-457200">
              <a:spcAft>
                <a:spcPts val="600"/>
              </a:spcAft>
            </a:pPr>
            <a:r>
              <a:rPr lang="en-US" dirty="0"/>
              <a:t>What was your experience of being interviewed</a:t>
            </a:r>
            <a:r>
              <a:rPr lang="en-US" dirty="0" smtClean="0"/>
              <a:t>?</a:t>
            </a:r>
            <a:endParaRPr lang="en-US" sz="2800" dirty="0" smtClean="0"/>
          </a:p>
          <a:p>
            <a:pPr marL="457200" indent="-457200">
              <a:spcAft>
                <a:spcPts val="600"/>
              </a:spcAft>
            </a:pPr>
            <a:r>
              <a:rPr lang="en-US" sz="2800" dirty="0" smtClean="0"/>
              <a:t>Notes and thoughts from observers? (without embarrassing one another)</a:t>
            </a:r>
            <a:endParaRPr lang="en-US" dirty="0" smtClean="0"/>
          </a:p>
        </p:txBody>
      </p:sp>
      <p:sp>
        <p:nvSpPr>
          <p:cNvPr id="4" name="Slide Number Placeholder 3"/>
          <p:cNvSpPr>
            <a:spLocks noGrp="1"/>
          </p:cNvSpPr>
          <p:nvPr>
            <p:ph type="sldNum" sz="quarter" idx="12"/>
          </p:nvPr>
        </p:nvSpPr>
        <p:spPr/>
        <p:txBody>
          <a:bodyPr/>
          <a:lstStyle/>
          <a:p>
            <a:fld id="{F5887A73-35C7-7A4B-A6C6-784A660F531C}" type="slidenum">
              <a:rPr lang="en-US" smtClean="0"/>
              <a:pPr/>
              <a:t>11</a:t>
            </a:fld>
            <a:endParaRPr lang="en-US"/>
          </a:p>
        </p:txBody>
      </p:sp>
    </p:spTree>
    <p:extLst>
      <p:ext uri="{BB962C8B-B14F-4D97-AF65-F5344CB8AC3E}">
        <p14:creationId xmlns:p14="http://schemas.microsoft.com/office/powerpoint/2010/main" val="40598891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Class Exercise: Planning an Observation – 10 </a:t>
            </a:r>
            <a:r>
              <a:rPr lang="en-US" dirty="0" err="1" smtClean="0"/>
              <a:t>mins</a:t>
            </a:r>
            <a:endParaRPr lang="en-US" dirty="0"/>
          </a:p>
        </p:txBody>
      </p:sp>
      <p:sp>
        <p:nvSpPr>
          <p:cNvPr id="3" name="Content Placeholder 2"/>
          <p:cNvSpPr>
            <a:spLocks noGrp="1"/>
          </p:cNvSpPr>
          <p:nvPr>
            <p:ph idx="1"/>
          </p:nvPr>
        </p:nvSpPr>
        <p:spPr/>
        <p:txBody>
          <a:bodyPr/>
          <a:lstStyle/>
          <a:p>
            <a:r>
              <a:rPr lang="en-US" dirty="0" smtClean="0"/>
              <a:t>Returning to the commuter bike design example, plan an observation.</a:t>
            </a:r>
          </a:p>
          <a:p>
            <a:endParaRPr lang="en-US" dirty="0"/>
          </a:p>
          <a:p>
            <a:r>
              <a:rPr lang="en-US" dirty="0" smtClean="0"/>
              <a:t>What are you interested in understanding or learning?</a:t>
            </a:r>
          </a:p>
          <a:p>
            <a:endParaRPr lang="en-US" dirty="0"/>
          </a:p>
          <a:p>
            <a:r>
              <a:rPr lang="en-US" dirty="0" smtClean="0"/>
              <a:t>What is a good site? What would you take notes on?</a:t>
            </a:r>
          </a:p>
        </p:txBody>
      </p:sp>
      <p:sp>
        <p:nvSpPr>
          <p:cNvPr id="4" name="Slide Number Placeholder 3"/>
          <p:cNvSpPr>
            <a:spLocks noGrp="1"/>
          </p:cNvSpPr>
          <p:nvPr>
            <p:ph type="sldNum" sz="quarter" idx="12"/>
          </p:nvPr>
        </p:nvSpPr>
        <p:spPr/>
        <p:txBody>
          <a:bodyPr/>
          <a:lstStyle/>
          <a:p>
            <a:fld id="{F5887A73-35C7-7A4B-A6C6-784A660F531C}" type="slidenum">
              <a:rPr lang="en-US" smtClean="0"/>
              <a:pPr/>
              <a:t>12</a:t>
            </a:fld>
            <a:endParaRPr lang="en-US"/>
          </a:p>
        </p:txBody>
      </p:sp>
    </p:spTree>
    <p:extLst>
      <p:ext uri="{BB962C8B-B14F-4D97-AF65-F5344CB8AC3E}">
        <p14:creationId xmlns:p14="http://schemas.microsoft.com/office/powerpoint/2010/main" val="7067215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Deliverable</a:t>
            </a:r>
            <a:endParaRPr lang="en-US" dirty="0"/>
          </a:p>
        </p:txBody>
      </p:sp>
      <p:sp>
        <p:nvSpPr>
          <p:cNvPr id="3" name="Content Placeholder 2"/>
          <p:cNvSpPr>
            <a:spLocks noGrp="1"/>
          </p:cNvSpPr>
          <p:nvPr>
            <p:ph idx="1"/>
          </p:nvPr>
        </p:nvSpPr>
        <p:spPr/>
        <p:txBody>
          <a:bodyPr/>
          <a:lstStyle/>
          <a:p>
            <a:r>
              <a:rPr lang="en-US" dirty="0" smtClean="0"/>
              <a:t>Provide a sheet of paper that has a revised list of questions that you think will work well for your project.</a:t>
            </a:r>
            <a:endParaRPr lang="en-US" dirty="0"/>
          </a:p>
        </p:txBody>
      </p:sp>
      <p:sp>
        <p:nvSpPr>
          <p:cNvPr id="4" name="Slide Number Placeholder 3"/>
          <p:cNvSpPr>
            <a:spLocks noGrp="1"/>
          </p:cNvSpPr>
          <p:nvPr>
            <p:ph type="sldNum" sz="quarter" idx="12"/>
          </p:nvPr>
        </p:nvSpPr>
        <p:spPr/>
        <p:txBody>
          <a:bodyPr/>
          <a:lstStyle/>
          <a:p>
            <a:fld id="{F5887A73-35C7-7A4B-A6C6-784A660F531C}" type="slidenum">
              <a:rPr lang="en-US" smtClean="0"/>
              <a:pPr/>
              <a:t>13</a:t>
            </a:fld>
            <a:endParaRPr lang="en-US"/>
          </a:p>
        </p:txBody>
      </p:sp>
    </p:spTree>
    <p:extLst>
      <p:ext uri="{BB962C8B-B14F-4D97-AF65-F5344CB8AC3E}">
        <p14:creationId xmlns:p14="http://schemas.microsoft.com/office/powerpoint/2010/main" val="17505316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Extra time…</a:t>
            </a:r>
            <a:endParaRPr lang="en-US" dirty="0"/>
          </a:p>
        </p:txBody>
      </p:sp>
      <p:sp>
        <p:nvSpPr>
          <p:cNvPr id="3" name="Content Placeholder 2"/>
          <p:cNvSpPr>
            <a:spLocks noGrp="1"/>
          </p:cNvSpPr>
          <p:nvPr>
            <p:ph idx="1"/>
          </p:nvPr>
        </p:nvSpPr>
        <p:spPr/>
        <p:txBody>
          <a:bodyPr/>
          <a:lstStyle/>
          <a:p>
            <a:r>
              <a:rPr lang="en-US" dirty="0" smtClean="0"/>
              <a:t>Construct an observation plan for your project</a:t>
            </a:r>
          </a:p>
          <a:p>
            <a:endParaRPr lang="en-US" dirty="0"/>
          </a:p>
          <a:p>
            <a:r>
              <a:rPr lang="en-US" dirty="0" smtClean="0"/>
              <a:t>You will likely need to do this at a later time anyway. If you have time right now, this would be a good time to do it.</a:t>
            </a:r>
          </a:p>
        </p:txBody>
      </p:sp>
      <p:sp>
        <p:nvSpPr>
          <p:cNvPr id="4" name="Slide Number Placeholder 3"/>
          <p:cNvSpPr>
            <a:spLocks noGrp="1"/>
          </p:cNvSpPr>
          <p:nvPr>
            <p:ph type="sldNum" sz="quarter" idx="12"/>
          </p:nvPr>
        </p:nvSpPr>
        <p:spPr/>
        <p:txBody>
          <a:bodyPr/>
          <a:lstStyle/>
          <a:p>
            <a:fld id="{F5887A73-35C7-7A4B-A6C6-784A660F531C}" type="slidenum">
              <a:rPr lang="en-US" smtClean="0"/>
              <a:pPr/>
              <a:t>14</a:t>
            </a:fld>
            <a:endParaRPr lang="en-US"/>
          </a:p>
        </p:txBody>
      </p:sp>
    </p:spTree>
    <p:extLst>
      <p:ext uri="{BB962C8B-B14F-4D97-AF65-F5344CB8AC3E}">
        <p14:creationId xmlns:p14="http://schemas.microsoft.com/office/powerpoint/2010/main" val="29315735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Concepts</a:t>
            </a:r>
          </a:p>
          <a:p>
            <a:pPr lvl="1"/>
            <a:r>
              <a:rPr lang="en-US" dirty="0" smtClean="0"/>
              <a:t>Observation</a:t>
            </a:r>
          </a:p>
          <a:p>
            <a:pPr lvl="1"/>
            <a:r>
              <a:rPr lang="en-US" dirty="0" smtClean="0"/>
              <a:t>Interviewing</a:t>
            </a:r>
          </a:p>
          <a:p>
            <a:r>
              <a:rPr lang="en-US" dirty="0" smtClean="0"/>
              <a:t>Class Exercise</a:t>
            </a:r>
          </a:p>
          <a:p>
            <a:r>
              <a:rPr lang="en-US" dirty="0" smtClean="0"/>
              <a:t>Group Exercise</a:t>
            </a:r>
          </a:p>
          <a:p>
            <a:pPr lvl="1"/>
            <a:r>
              <a:rPr lang="en-US" dirty="0" smtClean="0"/>
              <a:t>Complete interview guide</a:t>
            </a:r>
          </a:p>
          <a:p>
            <a:pPr lvl="1"/>
            <a:r>
              <a:rPr lang="en-US" dirty="0" smtClean="0"/>
              <a:t>Plan observations</a:t>
            </a:r>
          </a:p>
          <a:p>
            <a:r>
              <a:rPr lang="en-US" dirty="0" smtClean="0"/>
              <a:t>Observation and interview practice</a:t>
            </a:r>
          </a:p>
          <a:p>
            <a:r>
              <a:rPr lang="en-US" dirty="0" smtClean="0"/>
              <a:t>Discussion</a:t>
            </a:r>
          </a:p>
          <a:p>
            <a:r>
              <a:rPr lang="en-US" dirty="0" smtClean="0"/>
              <a:t>Lab Deliverable</a:t>
            </a:r>
            <a:endParaRPr lang="en-US" dirty="0"/>
          </a:p>
        </p:txBody>
      </p:sp>
      <p:sp>
        <p:nvSpPr>
          <p:cNvPr id="4" name="Slide Number Placeholder 3"/>
          <p:cNvSpPr>
            <a:spLocks noGrp="1"/>
          </p:cNvSpPr>
          <p:nvPr>
            <p:ph type="sldNum" sz="quarter" idx="12"/>
          </p:nvPr>
        </p:nvSpPr>
        <p:spPr/>
        <p:txBody>
          <a:bodyPr/>
          <a:lstStyle/>
          <a:p>
            <a:fld id="{F5887A73-35C7-7A4B-A6C6-784A660F531C}" type="slidenum">
              <a:rPr lang="en-US" smtClean="0"/>
              <a:pPr/>
              <a:t>2</a:t>
            </a:fld>
            <a:endParaRPr lang="en-US"/>
          </a:p>
        </p:txBody>
      </p:sp>
    </p:spTree>
    <p:extLst>
      <p:ext uri="{BB962C8B-B14F-4D97-AF65-F5344CB8AC3E}">
        <p14:creationId xmlns:p14="http://schemas.microsoft.com/office/powerpoint/2010/main" val="31790122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Observations</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Recording methods</a:t>
            </a:r>
          </a:p>
          <a:p>
            <a:pPr lvl="1"/>
            <a:r>
              <a:rPr lang="en-US" dirty="0" smtClean="0"/>
              <a:t>Notes</a:t>
            </a:r>
          </a:p>
          <a:p>
            <a:pPr lvl="2"/>
            <a:r>
              <a:rPr lang="en-US" dirty="0" smtClean="0"/>
              <a:t>At time of observation</a:t>
            </a:r>
          </a:p>
          <a:p>
            <a:pPr lvl="1"/>
            <a:r>
              <a:rPr lang="en-US" dirty="0" smtClean="0"/>
              <a:t>Video/Photographs</a:t>
            </a:r>
          </a:p>
          <a:p>
            <a:pPr lvl="1"/>
            <a:r>
              <a:rPr lang="en-US" dirty="0" smtClean="0"/>
              <a:t>Audio</a:t>
            </a:r>
          </a:p>
          <a:p>
            <a:r>
              <a:rPr lang="en-US" dirty="0" smtClean="0"/>
              <a:t>Choose the methods that best fit the environment</a:t>
            </a:r>
          </a:p>
          <a:p>
            <a:r>
              <a:rPr lang="en-US" dirty="0" smtClean="0"/>
              <a:t>When taking notes, have a plan for what you will record</a:t>
            </a:r>
          </a:p>
          <a:p>
            <a:r>
              <a:rPr lang="en-US" dirty="0" smtClean="0"/>
              <a:t>If multiple people will be taking notes, agree on conventions</a:t>
            </a:r>
          </a:p>
          <a:p>
            <a:r>
              <a:rPr lang="en-US" dirty="0" smtClean="0"/>
              <a:t>Decide where you will observe from</a:t>
            </a:r>
          </a:p>
          <a:p>
            <a:pPr lvl="1"/>
            <a:r>
              <a:rPr lang="en-US" dirty="0" smtClean="0"/>
              <a:t>Where will you get the best view of what you want to see?</a:t>
            </a:r>
            <a:endParaRPr lang="en-US" dirty="0"/>
          </a:p>
        </p:txBody>
      </p:sp>
      <p:sp>
        <p:nvSpPr>
          <p:cNvPr id="4" name="Slide Number Placeholder 3"/>
          <p:cNvSpPr>
            <a:spLocks noGrp="1"/>
          </p:cNvSpPr>
          <p:nvPr>
            <p:ph type="sldNum" sz="quarter" idx="12"/>
          </p:nvPr>
        </p:nvSpPr>
        <p:spPr/>
        <p:txBody>
          <a:bodyPr/>
          <a:lstStyle/>
          <a:p>
            <a:fld id="{F5887A73-35C7-7A4B-A6C6-784A660F531C}" type="slidenum">
              <a:rPr lang="en-US" smtClean="0"/>
              <a:pPr/>
              <a:t>3</a:t>
            </a:fld>
            <a:endParaRPr lang="en-US"/>
          </a:p>
        </p:txBody>
      </p:sp>
    </p:spTree>
    <p:extLst>
      <p:ext uri="{BB962C8B-B14F-4D97-AF65-F5344CB8AC3E}">
        <p14:creationId xmlns:p14="http://schemas.microsoft.com/office/powerpoint/2010/main" val="42740356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Observation Example</a:t>
            </a:r>
            <a:endParaRPr lang="en-US" dirty="0"/>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sz="quarter" idx="12"/>
          </p:nvPr>
        </p:nvSpPr>
        <p:spPr/>
        <p:txBody>
          <a:bodyPr/>
          <a:lstStyle/>
          <a:p>
            <a:fld id="{F5887A73-35C7-7A4B-A6C6-784A660F531C}" type="slidenum">
              <a:rPr lang="en-US" smtClean="0"/>
              <a:pPr/>
              <a:t>4</a:t>
            </a:fld>
            <a:endParaRPr lang="en-US"/>
          </a:p>
        </p:txBody>
      </p:sp>
      <p:pic>
        <p:nvPicPr>
          <p:cNvPr id="5" name="Picture 4" descr="Scan.jpe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63485" y="1417638"/>
            <a:ext cx="6589985" cy="50291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250795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Interviews</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Who should you interview?</a:t>
            </a:r>
          </a:p>
          <a:p>
            <a:pPr lvl="1"/>
            <a:r>
              <a:rPr lang="en-US" dirty="0" smtClean="0"/>
              <a:t>Users</a:t>
            </a:r>
          </a:p>
          <a:p>
            <a:pPr lvl="1"/>
            <a:r>
              <a:rPr lang="en-US" dirty="0" smtClean="0"/>
              <a:t>Experts</a:t>
            </a:r>
          </a:p>
          <a:p>
            <a:pPr lvl="1"/>
            <a:r>
              <a:rPr lang="en-US" dirty="0" smtClean="0"/>
              <a:t>Stakeholders</a:t>
            </a:r>
          </a:p>
          <a:p>
            <a:r>
              <a:rPr lang="en-US" dirty="0" smtClean="0"/>
              <a:t>How long should you interview?</a:t>
            </a:r>
          </a:p>
          <a:p>
            <a:pPr lvl="1"/>
            <a:r>
              <a:rPr lang="en-US" dirty="0" smtClean="0"/>
              <a:t>As long as it takes to get the info you need</a:t>
            </a:r>
          </a:p>
          <a:p>
            <a:pPr lvl="1"/>
            <a:r>
              <a:rPr lang="en-US" dirty="0" smtClean="0"/>
              <a:t>Or until your interviewee loses interest</a:t>
            </a:r>
          </a:p>
          <a:p>
            <a:r>
              <a:rPr lang="en-US" dirty="0" smtClean="0"/>
              <a:t>What should you do if your interviewee doesn’t say much?</a:t>
            </a:r>
          </a:p>
          <a:p>
            <a:pPr lvl="1"/>
            <a:r>
              <a:rPr lang="en-US" dirty="0" smtClean="0"/>
              <a:t>Prepare prompts (e.g. could you say more about X?)</a:t>
            </a:r>
          </a:p>
          <a:p>
            <a:r>
              <a:rPr lang="en-US" dirty="0" smtClean="0"/>
              <a:t>How should you capture responses?</a:t>
            </a:r>
          </a:p>
          <a:p>
            <a:pPr lvl="1"/>
            <a:r>
              <a:rPr lang="en-US" dirty="0" smtClean="0"/>
              <a:t>Take notes during or soon after the interview; record audio or video</a:t>
            </a:r>
            <a:endParaRPr lang="en-US" dirty="0"/>
          </a:p>
        </p:txBody>
      </p:sp>
      <p:sp>
        <p:nvSpPr>
          <p:cNvPr id="4" name="Slide Number Placeholder 3"/>
          <p:cNvSpPr>
            <a:spLocks noGrp="1"/>
          </p:cNvSpPr>
          <p:nvPr>
            <p:ph type="sldNum" sz="quarter" idx="12"/>
          </p:nvPr>
        </p:nvSpPr>
        <p:spPr/>
        <p:txBody>
          <a:bodyPr/>
          <a:lstStyle/>
          <a:p>
            <a:fld id="{F5887A73-35C7-7A4B-A6C6-784A660F531C}" type="slidenum">
              <a:rPr lang="en-US" smtClean="0"/>
              <a:pPr/>
              <a:t>5</a:t>
            </a:fld>
            <a:endParaRPr lang="en-US"/>
          </a:p>
        </p:txBody>
      </p:sp>
    </p:spTree>
    <p:extLst>
      <p:ext uri="{BB962C8B-B14F-4D97-AF65-F5344CB8AC3E}">
        <p14:creationId xmlns:p14="http://schemas.microsoft.com/office/powerpoint/2010/main" val="16029011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Interview Questions</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Open vs. closed questions</a:t>
            </a:r>
          </a:p>
          <a:p>
            <a:pPr lvl="1"/>
            <a:r>
              <a:rPr lang="en-US" dirty="0" smtClean="0"/>
              <a:t>Closed questions produce short answers</a:t>
            </a:r>
          </a:p>
          <a:p>
            <a:pPr lvl="1"/>
            <a:r>
              <a:rPr lang="en-US" dirty="0" smtClean="0"/>
              <a:t>Open questions produce longer answers (harder to analyze/compare, but more interesting)</a:t>
            </a:r>
          </a:p>
          <a:p>
            <a:r>
              <a:rPr lang="en-US" dirty="0" smtClean="0"/>
              <a:t>Avoid leading questions</a:t>
            </a:r>
          </a:p>
          <a:p>
            <a:pPr lvl="1"/>
            <a:r>
              <a:rPr lang="en-US" dirty="0" smtClean="0"/>
              <a:t>e.g. “What do you think about X” vs. “Do you think that X is awesome?”</a:t>
            </a:r>
          </a:p>
          <a:p>
            <a:r>
              <a:rPr lang="en-US" dirty="0" smtClean="0"/>
              <a:t>Only ask one question at a time</a:t>
            </a:r>
          </a:p>
          <a:p>
            <a:pPr lvl="1"/>
            <a:r>
              <a:rPr lang="en-US" dirty="0" smtClean="0"/>
              <a:t>“Do you agree that X is awesome and everyone should be using it?” is two questions</a:t>
            </a:r>
          </a:p>
          <a:p>
            <a:r>
              <a:rPr lang="en-US" dirty="0" smtClean="0"/>
              <a:t>Depending on what you’re looking for:</a:t>
            </a:r>
          </a:p>
          <a:p>
            <a:pPr lvl="1"/>
            <a:r>
              <a:rPr lang="en-US" dirty="0" smtClean="0"/>
              <a:t>Make your questions clear and specific, or</a:t>
            </a:r>
          </a:p>
          <a:p>
            <a:pPr lvl="1"/>
            <a:r>
              <a:rPr lang="en-US" dirty="0" smtClean="0"/>
              <a:t>Make your questions vague</a:t>
            </a:r>
          </a:p>
          <a:p>
            <a:r>
              <a:rPr lang="en-US" dirty="0" smtClean="0"/>
              <a:t>Start with easy questions</a:t>
            </a:r>
          </a:p>
          <a:p>
            <a:pPr lvl="1"/>
            <a:r>
              <a:rPr lang="en-US" dirty="0" smtClean="0"/>
              <a:t>Give your interviewee time to warm up</a:t>
            </a:r>
          </a:p>
        </p:txBody>
      </p:sp>
      <p:sp>
        <p:nvSpPr>
          <p:cNvPr id="4" name="Slide Number Placeholder 3"/>
          <p:cNvSpPr>
            <a:spLocks noGrp="1"/>
          </p:cNvSpPr>
          <p:nvPr>
            <p:ph type="sldNum" sz="quarter" idx="12"/>
          </p:nvPr>
        </p:nvSpPr>
        <p:spPr/>
        <p:txBody>
          <a:bodyPr/>
          <a:lstStyle/>
          <a:p>
            <a:fld id="{F5887A73-35C7-7A4B-A6C6-784A660F531C}" type="slidenum">
              <a:rPr lang="en-US" smtClean="0"/>
              <a:pPr/>
              <a:t>6</a:t>
            </a:fld>
            <a:endParaRPr lang="en-US"/>
          </a:p>
        </p:txBody>
      </p:sp>
    </p:spTree>
    <p:extLst>
      <p:ext uri="{BB962C8B-B14F-4D97-AF65-F5344CB8AC3E}">
        <p14:creationId xmlns:p14="http://schemas.microsoft.com/office/powerpoint/2010/main" val="27747711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Redesign these…</a:t>
            </a:r>
            <a:endParaRPr lang="en-US" dirty="0"/>
          </a:p>
        </p:txBody>
      </p:sp>
      <p:sp>
        <p:nvSpPr>
          <p:cNvPr id="3" name="Content Placeholder 2"/>
          <p:cNvSpPr>
            <a:spLocks noGrp="1"/>
          </p:cNvSpPr>
          <p:nvPr>
            <p:ph idx="1"/>
          </p:nvPr>
        </p:nvSpPr>
        <p:spPr/>
        <p:txBody>
          <a:bodyPr/>
          <a:lstStyle/>
          <a:p>
            <a:pPr marL="457200" indent="-457200">
              <a:spcAft>
                <a:spcPts val="1200"/>
              </a:spcAft>
              <a:buFont typeface="Calibri" charset="0"/>
              <a:buAutoNum type="arabicPeriod"/>
            </a:pPr>
            <a:r>
              <a:rPr lang="en-US" dirty="0"/>
              <a:t>What do you think about shopping?</a:t>
            </a:r>
          </a:p>
          <a:p>
            <a:pPr marL="457200" indent="-457200">
              <a:spcAft>
                <a:spcPts val="1200"/>
              </a:spcAft>
              <a:buFont typeface="Calibri" charset="0"/>
              <a:buAutoNum type="arabicPeriod"/>
            </a:pPr>
            <a:r>
              <a:rPr lang="en-US" dirty="0"/>
              <a:t>Are you a good student or a bad student?</a:t>
            </a:r>
          </a:p>
          <a:p>
            <a:pPr marL="457200" indent="-457200">
              <a:spcAft>
                <a:spcPts val="1200"/>
              </a:spcAft>
              <a:buFont typeface="Calibri" charset="0"/>
              <a:buAutoNum type="arabicPeriod"/>
            </a:pPr>
            <a:r>
              <a:rPr lang="en-US" dirty="0"/>
              <a:t>How long have you been stressed out?</a:t>
            </a:r>
          </a:p>
          <a:p>
            <a:pPr marL="457200" indent="-457200">
              <a:spcAft>
                <a:spcPts val="1200"/>
              </a:spcAft>
              <a:buFont typeface="Calibri" charset="0"/>
              <a:buAutoNum type="arabicPeriod"/>
            </a:pPr>
            <a:r>
              <a:rPr lang="en-US" dirty="0"/>
              <a:t>How often do you relax and what do you do when you relax?</a:t>
            </a:r>
          </a:p>
          <a:p>
            <a:endParaRPr lang="en-US" dirty="0"/>
          </a:p>
        </p:txBody>
      </p:sp>
      <p:sp>
        <p:nvSpPr>
          <p:cNvPr id="4" name="Slide Number Placeholder 3"/>
          <p:cNvSpPr>
            <a:spLocks noGrp="1"/>
          </p:cNvSpPr>
          <p:nvPr>
            <p:ph type="sldNum" sz="quarter" idx="12"/>
          </p:nvPr>
        </p:nvSpPr>
        <p:spPr/>
        <p:txBody>
          <a:bodyPr/>
          <a:lstStyle/>
          <a:p>
            <a:fld id="{F5887A73-35C7-7A4B-A6C6-784A660F531C}" type="slidenum">
              <a:rPr lang="en-US" smtClean="0"/>
              <a:pPr/>
              <a:t>7</a:t>
            </a:fld>
            <a:endParaRPr lang="en-US"/>
          </a:p>
        </p:txBody>
      </p:sp>
    </p:spTree>
    <p:extLst>
      <p:ext uri="{BB962C8B-B14F-4D97-AF65-F5344CB8AC3E}">
        <p14:creationId xmlns:p14="http://schemas.microsoft.com/office/powerpoint/2010/main" val="18170500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Class Exercise: Interview Guide – 10-15min</a:t>
            </a:r>
            <a:endParaRPr lang="en-US" dirty="0"/>
          </a:p>
        </p:txBody>
      </p:sp>
      <p:sp>
        <p:nvSpPr>
          <p:cNvPr id="3" name="Content Placeholder 2"/>
          <p:cNvSpPr>
            <a:spLocks noGrp="1"/>
          </p:cNvSpPr>
          <p:nvPr>
            <p:ph idx="1"/>
          </p:nvPr>
        </p:nvSpPr>
        <p:spPr/>
        <p:txBody>
          <a:bodyPr>
            <a:normAutofit lnSpcReduction="10000"/>
          </a:bodyPr>
          <a:lstStyle/>
          <a:p>
            <a:r>
              <a:rPr lang="en-US" dirty="0" smtClean="0"/>
              <a:t>Imagine you are trying to build a good commuter bicycle.</a:t>
            </a:r>
          </a:p>
          <a:p>
            <a:endParaRPr lang="en-US" dirty="0"/>
          </a:p>
          <a:p>
            <a:r>
              <a:rPr lang="en-US" dirty="0" smtClean="0"/>
              <a:t>Who should you talk to?</a:t>
            </a:r>
          </a:p>
          <a:p>
            <a:endParaRPr lang="en-US" dirty="0" smtClean="0"/>
          </a:p>
          <a:p>
            <a:r>
              <a:rPr lang="en-US" dirty="0" smtClean="0"/>
              <a:t>Where should you talk to them? Why?</a:t>
            </a:r>
          </a:p>
          <a:p>
            <a:endParaRPr lang="en-US" dirty="0"/>
          </a:p>
          <a:p>
            <a:r>
              <a:rPr lang="en-US" dirty="0" smtClean="0"/>
              <a:t>What do you want to find out?</a:t>
            </a:r>
            <a:endParaRPr lang="en-US" dirty="0"/>
          </a:p>
          <a:p>
            <a:endParaRPr lang="en-US" dirty="0"/>
          </a:p>
        </p:txBody>
      </p:sp>
      <p:sp>
        <p:nvSpPr>
          <p:cNvPr id="4" name="Slide Number Placeholder 3"/>
          <p:cNvSpPr>
            <a:spLocks noGrp="1"/>
          </p:cNvSpPr>
          <p:nvPr>
            <p:ph type="sldNum" sz="quarter" idx="12"/>
          </p:nvPr>
        </p:nvSpPr>
        <p:spPr/>
        <p:txBody>
          <a:bodyPr/>
          <a:lstStyle/>
          <a:p>
            <a:fld id="{F5887A73-35C7-7A4B-A6C6-784A660F531C}" type="slidenum">
              <a:rPr lang="en-US" smtClean="0"/>
              <a:pPr/>
              <a:t>8</a:t>
            </a:fld>
            <a:endParaRPr lang="en-US"/>
          </a:p>
        </p:txBody>
      </p:sp>
    </p:spTree>
    <p:extLst>
      <p:ext uri="{BB962C8B-B14F-4D97-AF65-F5344CB8AC3E}">
        <p14:creationId xmlns:p14="http://schemas.microsoft.com/office/powerpoint/2010/main" val="21468224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Team Exercise: Planning – 10 </a:t>
            </a:r>
            <a:r>
              <a:rPr lang="en-US" dirty="0" err="1" smtClean="0"/>
              <a:t>mins</a:t>
            </a:r>
            <a:endParaRPr lang="en-US" dirty="0"/>
          </a:p>
        </p:txBody>
      </p:sp>
      <p:sp>
        <p:nvSpPr>
          <p:cNvPr id="3" name="Content Placeholder 2"/>
          <p:cNvSpPr>
            <a:spLocks noGrp="1"/>
          </p:cNvSpPr>
          <p:nvPr>
            <p:ph idx="1"/>
          </p:nvPr>
        </p:nvSpPr>
        <p:spPr/>
        <p:txBody>
          <a:bodyPr/>
          <a:lstStyle/>
          <a:p>
            <a:r>
              <a:rPr lang="en-US" dirty="0" smtClean="0"/>
              <a:t>Get into your project groups</a:t>
            </a:r>
          </a:p>
          <a:p>
            <a:r>
              <a:rPr lang="en-US" dirty="0" smtClean="0"/>
              <a:t>Create an interview guide (~10 </a:t>
            </a:r>
            <a:r>
              <a:rPr lang="en-US" dirty="0" err="1" smtClean="0"/>
              <a:t>mins</a:t>
            </a:r>
            <a:r>
              <a:rPr lang="en-US" dirty="0" smtClean="0"/>
              <a:t>)</a:t>
            </a:r>
          </a:p>
          <a:p>
            <a:pPr lvl="1"/>
            <a:r>
              <a:rPr lang="en-US" dirty="0" smtClean="0"/>
              <a:t>Five questions that are relevant to your project – think carefully about these given all the things we discussed earlier</a:t>
            </a:r>
          </a:p>
          <a:p>
            <a:pPr lvl="1"/>
            <a:r>
              <a:rPr lang="en-US" dirty="0" smtClean="0"/>
              <a:t>Later, you will use these to interview someone</a:t>
            </a:r>
            <a:endParaRPr lang="en-US" dirty="0"/>
          </a:p>
        </p:txBody>
      </p:sp>
      <p:sp>
        <p:nvSpPr>
          <p:cNvPr id="4" name="Slide Number Placeholder 3"/>
          <p:cNvSpPr>
            <a:spLocks noGrp="1"/>
          </p:cNvSpPr>
          <p:nvPr>
            <p:ph type="sldNum" sz="quarter" idx="12"/>
          </p:nvPr>
        </p:nvSpPr>
        <p:spPr/>
        <p:txBody>
          <a:bodyPr/>
          <a:lstStyle/>
          <a:p>
            <a:fld id="{F5887A73-35C7-7A4B-A6C6-784A660F531C}" type="slidenum">
              <a:rPr lang="en-US" smtClean="0"/>
              <a:pPr/>
              <a:t>9</a:t>
            </a:fld>
            <a:endParaRPr lang="en-US"/>
          </a:p>
        </p:txBody>
      </p:sp>
    </p:spTree>
    <p:extLst>
      <p:ext uri="{BB962C8B-B14F-4D97-AF65-F5344CB8AC3E}">
        <p14:creationId xmlns:p14="http://schemas.microsoft.com/office/powerpoint/2010/main" val="424177200"/>
      </p:ext>
    </p:extLst>
  </p:cSld>
  <p:clrMapOvr>
    <a:masterClrMapping/>
  </p:clrMapOvr>
</p:sld>
</file>

<file path=ppt/theme/theme1.xml><?xml version="1.0" encoding="utf-8"?>
<a:theme xmlns:a="http://schemas.openxmlformats.org/drawingml/2006/main" name="1-introductio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1-introduction</Template>
  <TotalTime>53</TotalTime>
  <Words>1118</Words>
  <Application>Microsoft Office PowerPoint</Application>
  <PresentationFormat>On-screen Show (4:3)</PresentationFormat>
  <Paragraphs>132</Paragraphs>
  <Slides>14</Slides>
  <Notes>6</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1-introduction</vt:lpstr>
      <vt:lpstr>Observing and Interviewing</vt:lpstr>
      <vt:lpstr>Agenda</vt:lpstr>
      <vt:lpstr>Observations</vt:lpstr>
      <vt:lpstr>Observation Example</vt:lpstr>
      <vt:lpstr>Interviews</vt:lpstr>
      <vt:lpstr>Interview Questions</vt:lpstr>
      <vt:lpstr>Redesign these…</vt:lpstr>
      <vt:lpstr>Class Exercise: Interview Guide – 10-15min</vt:lpstr>
      <vt:lpstr>Team Exercise: Planning – 10 mins</vt:lpstr>
      <vt:lpstr>Interview Practice – 20 mins</vt:lpstr>
      <vt:lpstr>Discussion: Interviews – 10mins</vt:lpstr>
      <vt:lpstr>Class Exercise: Planning an Observation – 10 mins</vt:lpstr>
      <vt:lpstr>Deliverable</vt:lpstr>
      <vt:lpstr>Extra time…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Observing and Interviewing</dc:title>
  <dc:creator>Tony</dc:creator>
  <cp:lastModifiedBy>Tony</cp:lastModifiedBy>
  <cp:revision>5</cp:revision>
  <dcterms:created xsi:type="dcterms:W3CDTF">2012-09-10T22:15:49Z</dcterms:created>
  <dcterms:modified xsi:type="dcterms:W3CDTF">2012-09-10T23:09:38Z</dcterms:modified>
</cp:coreProperties>
</file>