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9" r:id="rId4"/>
    <p:sldId id="258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61" r:id="rId27"/>
    <p:sldId id="283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31"/>
    <p:restoredTop sz="89706"/>
  </p:normalViewPr>
  <p:slideViewPr>
    <p:cSldViewPr snapToGrid="0" snapToObjects="1">
      <p:cViewPr>
        <p:scale>
          <a:sx n="80" d="100"/>
          <a:sy n="80" d="100"/>
        </p:scale>
        <p:origin x="40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3C736-DF19-2D46-9193-D4D6F21741E4}" type="datetimeFigureOut">
              <a:rPr lang="en-US" smtClean="0"/>
              <a:t>3/15/17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A58DB-6397-9247-B59B-92440746A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74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Notice:</a:t>
            </a:r>
          </a:p>
          <a:p>
            <a:r>
              <a:rPr lang="en-US" dirty="0" smtClean="0"/>
              <a:t>1. Funds,</a:t>
            </a:r>
            <a:r>
              <a:rPr lang="en-US" baseline="0" dirty="0" smtClean="0"/>
              <a:t> Communication and Product Facades don</a:t>
            </a:r>
            <a:r>
              <a:rPr lang="mr-IN" baseline="0" dirty="0" smtClean="0"/>
              <a:t>’</a:t>
            </a:r>
            <a:r>
              <a:rPr lang="en-US" baseline="0" dirty="0" smtClean="0"/>
              <a:t>t talk to one another.</a:t>
            </a:r>
          </a:p>
          <a:p>
            <a:r>
              <a:rPr lang="en-US" baseline="0" dirty="0" smtClean="0"/>
              <a:t>2. Business Rule is what connects things together </a:t>
            </a:r>
            <a:r>
              <a:rPr lang="mr-IN" baseline="0" dirty="0" smtClean="0"/>
              <a:t>–</a:t>
            </a:r>
            <a:r>
              <a:rPr lang="en-US" baseline="0" dirty="0" smtClean="0"/>
              <a:t> i.e. “when there has been a selection, and there is enough money, then vend the pop, and dispense the change”</a:t>
            </a:r>
          </a:p>
          <a:p>
            <a:r>
              <a:rPr lang="en-US" baseline="0" dirty="0" smtClean="0"/>
              <a:t>3. Notice: business rule does not talk to hardware façade</a:t>
            </a:r>
          </a:p>
          <a:p>
            <a:r>
              <a:rPr lang="en-US" baseline="0" dirty="0" smtClean="0"/>
              <a:t>4. This is a layered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A58DB-6397-9247-B59B-92440746AE1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188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 charset="0"/>
                <a:ea typeface="Helvetica Neue" charset="0"/>
                <a:cs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92C18D49-91E7-3C46-A6CA-CF653347CC57}" type="datetimeFigureOut">
              <a:rPr lang="en-US" smtClean="0"/>
              <a:pPr/>
              <a:t>3/15/17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D9BFA5A3-C892-EB47-8496-A76E18C360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43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3/15/17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3/15/17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9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3/15/17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4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3/15/17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00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3/15/17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5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3/15/17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43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3/15/17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2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3/15/17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74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3/15/17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3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8D49-91E7-3C46-A6CA-CF653347CC57}" type="datetimeFigureOut">
              <a:rPr lang="en-US" smtClean="0"/>
              <a:t>3/15/17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FA5A3-C892-EB47-8496-A76E18C36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2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92C18D49-91E7-3C46-A6CA-CF653347CC57}" type="datetimeFigureOut">
              <a:rPr lang="en-US" smtClean="0"/>
              <a:pPr/>
              <a:t>3/15/17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l">
              <a:buFont typeface="Arial" charset="0"/>
              <a:buNone/>
              <a:defRPr sz="1200">
                <a:solidFill>
                  <a:schemeClr val="tx1">
                    <a:tint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D9BFA5A3-C892-EB47-8496-A76E18C360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570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charset="0"/>
        <a:buNone/>
        <a:defRPr sz="44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/>
        <a:buNone/>
        <a:defRPr sz="2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4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kern="1200">
          <a:solidFill>
            <a:schemeClr val="tx1"/>
          </a:solidFill>
          <a:latin typeface="Helvetica Neue" charset="0"/>
          <a:ea typeface="Helvetica Neue" charset="0"/>
          <a:cs typeface="Helvetica Neue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A4 Pre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791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br>
              <a:rPr lang="en-US" dirty="0" smtClean="0"/>
            </a:br>
            <a:r>
              <a:rPr lang="en-US" sz="2400" dirty="0"/>
              <a:t>2</a:t>
            </a:r>
            <a:r>
              <a:rPr lang="en-US" sz="2400" dirty="0" smtClean="0"/>
              <a:t>. New forms of payment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2748" y="2638269"/>
            <a:ext cx="194872" cy="82445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38200" y="2488367"/>
            <a:ext cx="1094282" cy="1094282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6" idx="4"/>
          </p:cNvCxnSpPr>
          <p:nvPr/>
        </p:nvCxnSpPr>
        <p:spPr>
          <a:xfrm>
            <a:off x="1385341" y="3582649"/>
            <a:ext cx="8744" cy="191874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94085" y="5501390"/>
            <a:ext cx="538397" cy="659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38200" y="5501390"/>
            <a:ext cx="547141" cy="659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838200" y="4227226"/>
            <a:ext cx="555885" cy="2098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394085" y="4227226"/>
            <a:ext cx="538397" cy="2098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7030387" y="5026678"/>
            <a:ext cx="2143593" cy="639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42983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75040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07096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39153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212551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34275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063672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477950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433257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602184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780760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960089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63153" y="2488367"/>
            <a:ext cx="1183341" cy="2155351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4575877" y="3074259"/>
            <a:ext cx="5115624" cy="58423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9735450" y="2488367"/>
            <a:ext cx="21118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Abstract this to allow others to create new ways to pay (e.g. credit card)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327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br>
              <a:rPr lang="en-US" dirty="0" smtClean="0"/>
            </a:br>
            <a:r>
              <a:rPr lang="en-US" sz="2400" dirty="0" smtClean="0"/>
              <a:t>3. New forms of payment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2748" y="2638269"/>
            <a:ext cx="194872" cy="82445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38200" y="2488367"/>
            <a:ext cx="1094282" cy="1094282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6" idx="4"/>
          </p:cNvCxnSpPr>
          <p:nvPr/>
        </p:nvCxnSpPr>
        <p:spPr>
          <a:xfrm>
            <a:off x="1385341" y="3582649"/>
            <a:ext cx="8744" cy="191874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94085" y="5501390"/>
            <a:ext cx="538397" cy="659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38200" y="5501390"/>
            <a:ext cx="547141" cy="659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838200" y="4227226"/>
            <a:ext cx="555885" cy="2098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394085" y="4227226"/>
            <a:ext cx="538397" cy="2098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7030387" y="5026678"/>
            <a:ext cx="2143593" cy="639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42983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75040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07096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39153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212551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34275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063672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477950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433257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602184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780760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960089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08189" y="2551501"/>
            <a:ext cx="1625526" cy="729581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8833715" y="2827552"/>
            <a:ext cx="857786" cy="24670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9735450" y="2488367"/>
            <a:ext cx="211181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Abstract this to allow others to interact with the vending machine (e.g. touch screen, voice interaction, etc.)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47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br>
              <a:rPr lang="en-US" dirty="0" smtClean="0"/>
            </a:br>
            <a:r>
              <a:rPr lang="en-US" sz="2400" dirty="0" smtClean="0"/>
              <a:t>Abstract these major operations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2748" y="2638269"/>
            <a:ext cx="194872" cy="82445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38200" y="2488367"/>
            <a:ext cx="1094282" cy="1094282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6" idx="4"/>
          </p:cNvCxnSpPr>
          <p:nvPr/>
        </p:nvCxnSpPr>
        <p:spPr>
          <a:xfrm>
            <a:off x="1385341" y="3582649"/>
            <a:ext cx="8744" cy="191874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94085" y="5501390"/>
            <a:ext cx="538397" cy="659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38200" y="5501390"/>
            <a:ext cx="547141" cy="659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838200" y="4227226"/>
            <a:ext cx="555885" cy="2098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394085" y="4227226"/>
            <a:ext cx="538397" cy="2098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7030387" y="5026678"/>
            <a:ext cx="2143593" cy="639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42983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75040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07096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39153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212551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34275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063672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477950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433257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602184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780760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960089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08189" y="2551501"/>
            <a:ext cx="1625526" cy="729581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250294" y="2539877"/>
            <a:ext cx="1142412" cy="2175558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030388" y="3436284"/>
            <a:ext cx="2143592" cy="1197449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49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br>
              <a:rPr lang="en-US" dirty="0" smtClean="0"/>
            </a:br>
            <a:r>
              <a:rPr lang="en-US" sz="2400" dirty="0" smtClean="0"/>
              <a:t>Abstract these major operations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2748" y="2638269"/>
            <a:ext cx="194872" cy="82445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030387" y="5026678"/>
            <a:ext cx="2143593" cy="639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42983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75040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07096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39153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212551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34275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063672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477950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433257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602184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780760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960089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08189" y="2551501"/>
            <a:ext cx="1625526" cy="729581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250294" y="2539877"/>
            <a:ext cx="1142412" cy="2175558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030388" y="3436284"/>
            <a:ext cx="2143592" cy="1197449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75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br>
              <a:rPr lang="en-US" dirty="0" smtClean="0"/>
            </a:br>
            <a:r>
              <a:rPr lang="en-US" sz="2400" dirty="0" smtClean="0"/>
              <a:t>Abstract these major operations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030387" y="5026678"/>
            <a:ext cx="2143593" cy="639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42983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75040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07096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39153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212551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34275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063672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477950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08189" y="2551501"/>
            <a:ext cx="1625526" cy="729581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250294" y="2539877"/>
            <a:ext cx="1142412" cy="2175558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Funds or Payment Facade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030388" y="3436284"/>
            <a:ext cx="2143592" cy="1197449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19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br>
              <a:rPr lang="en-US" dirty="0" smtClean="0"/>
            </a:br>
            <a:r>
              <a:rPr lang="en-US" sz="2400" dirty="0" smtClean="0"/>
              <a:t>Abstract these major operations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030387" y="5026678"/>
            <a:ext cx="2143593" cy="639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42983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75040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07096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39153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212551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34275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063672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477950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08189" y="2551501"/>
            <a:ext cx="1625526" cy="729581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250294" y="2539877"/>
            <a:ext cx="1142412" cy="2175558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Funds or Payment Facade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030388" y="3436284"/>
            <a:ext cx="2143592" cy="1197449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250294" y="4990798"/>
            <a:ext cx="194872" cy="32840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250803" y="5439214"/>
            <a:ext cx="102968" cy="2116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419730" y="5439214"/>
            <a:ext cx="102968" cy="2116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598306" y="5439214"/>
            <a:ext cx="102968" cy="2116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777635" y="5439214"/>
            <a:ext cx="102968" cy="2116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137338" y="4871545"/>
            <a:ext cx="914400" cy="9616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567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br>
              <a:rPr lang="en-US" dirty="0" smtClean="0"/>
            </a:br>
            <a:r>
              <a:rPr lang="en-US" sz="2400" dirty="0" smtClean="0"/>
              <a:t>Abstract these major operations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030387" y="5026678"/>
            <a:ext cx="2143593" cy="639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42983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75040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07096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39153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212551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34275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063672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477950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08189" y="2551501"/>
            <a:ext cx="1625526" cy="729581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250294" y="2539877"/>
            <a:ext cx="1142412" cy="2175558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Funds or Payment Facade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030388" y="3436284"/>
            <a:ext cx="2143592" cy="1197449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250294" y="4990798"/>
            <a:ext cx="194872" cy="32840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250803" y="5439214"/>
            <a:ext cx="102968" cy="2116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419730" y="5439214"/>
            <a:ext cx="102968" cy="2116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598306" y="5439214"/>
            <a:ext cx="102968" cy="2116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777635" y="5439214"/>
            <a:ext cx="102968" cy="2116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137338" y="4871545"/>
            <a:ext cx="914400" cy="9616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26662" y="4871617"/>
            <a:ext cx="914400" cy="9616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71092" y="512745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dirty="0" smtClean="0"/>
              <a:t>…</a:t>
            </a:r>
            <a:endParaRPr lang="en-US" dirty="0"/>
          </a:p>
        </p:txBody>
      </p:sp>
      <p:cxnSp>
        <p:nvCxnSpPr>
          <p:cNvPr id="9" name="Straight Connector 8"/>
          <p:cNvCxnSpPr>
            <a:stCxn id="36" idx="2"/>
            <a:endCxn id="5" idx="0"/>
          </p:cNvCxnSpPr>
          <p:nvPr/>
        </p:nvCxnSpPr>
        <p:spPr>
          <a:xfrm flipH="1">
            <a:off x="3594538" y="4715435"/>
            <a:ext cx="226962" cy="1561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36" idx="2"/>
            <a:endCxn id="23" idx="0"/>
          </p:cNvCxnSpPr>
          <p:nvPr/>
        </p:nvCxnSpPr>
        <p:spPr>
          <a:xfrm>
            <a:off x="3821500" y="4715435"/>
            <a:ext cx="1262362" cy="1561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9461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br>
              <a:rPr lang="en-US" dirty="0" smtClean="0"/>
            </a:br>
            <a:r>
              <a:rPr lang="en-US" sz="2400" dirty="0" smtClean="0"/>
              <a:t>Abstract these major operations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030387" y="5026678"/>
            <a:ext cx="2143593" cy="639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42983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75040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07096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39153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212551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34275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063672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477950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08189" y="2551501"/>
            <a:ext cx="1625526" cy="729581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250294" y="2539877"/>
            <a:ext cx="1142412" cy="2175558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Funds or Payment Facade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030388" y="3436284"/>
            <a:ext cx="2143592" cy="1197449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464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br>
              <a:rPr lang="en-US" dirty="0" smtClean="0"/>
            </a:br>
            <a:r>
              <a:rPr lang="en-US" sz="2400" dirty="0" smtClean="0"/>
              <a:t>Abstract these major operations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030387" y="5026678"/>
            <a:ext cx="2143593" cy="639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212551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34275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063672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477950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08189" y="2551501"/>
            <a:ext cx="1625526" cy="729581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Communication Facade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3250294" y="2539877"/>
            <a:ext cx="1142412" cy="2175558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Funds or Payment Facade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030388" y="3436284"/>
            <a:ext cx="2143592" cy="1197449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757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br>
              <a:rPr lang="en-US" dirty="0" smtClean="0"/>
            </a:br>
            <a:r>
              <a:rPr lang="en-US" sz="2400" dirty="0" smtClean="0"/>
              <a:t>Abstract these major operations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030387" y="5026678"/>
            <a:ext cx="2143593" cy="639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212551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34275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063672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477950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08189" y="2551501"/>
            <a:ext cx="1625526" cy="729581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Communication Facade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3250294" y="2539877"/>
            <a:ext cx="1142412" cy="2175558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Funds or Payment Facade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030388" y="3436284"/>
            <a:ext cx="2143592" cy="1197449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245717" y="2729790"/>
            <a:ext cx="92493" cy="9249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357664" y="2729790"/>
            <a:ext cx="92493" cy="9249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472528" y="2729790"/>
            <a:ext cx="92493" cy="9249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587392" y="2729789"/>
            <a:ext cx="92493" cy="9249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08192" y="2621280"/>
            <a:ext cx="707136" cy="3291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122591" y="3178817"/>
            <a:ext cx="707136" cy="3291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270635" y="2829889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mtClean="0"/>
              <a:t>…</a:t>
            </a:r>
            <a:endParaRPr lang="en-US" dirty="0"/>
          </a:p>
        </p:txBody>
      </p:sp>
      <p:cxnSp>
        <p:nvCxnSpPr>
          <p:cNvPr id="19" name="Straight Connector 18"/>
          <p:cNvCxnSpPr>
            <a:endCxn id="7" idx="1"/>
          </p:cNvCxnSpPr>
          <p:nvPr/>
        </p:nvCxnSpPr>
        <p:spPr>
          <a:xfrm>
            <a:off x="6829727" y="2822282"/>
            <a:ext cx="378462" cy="940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7" idx="3"/>
            <a:endCxn id="7" idx="1"/>
          </p:cNvCxnSpPr>
          <p:nvPr/>
        </p:nvCxnSpPr>
        <p:spPr>
          <a:xfrm flipV="1">
            <a:off x="6829727" y="2916292"/>
            <a:ext cx="378462" cy="4271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148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/>
              <a:t>the end of this assignment, you will: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/>
              <a:t>Re-design a system to make use of the façade design pattern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/>
              <a:t>Use event handling, and the observer design pattern to communicate between </a:t>
            </a:r>
            <a:r>
              <a:rPr lang="en-US" dirty="0" smtClean="0"/>
              <a:t>modules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6234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br>
              <a:rPr lang="en-US" dirty="0" smtClean="0"/>
            </a:br>
            <a:r>
              <a:rPr lang="en-US" sz="2400" dirty="0" smtClean="0"/>
              <a:t>Abstract these major operations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030387" y="5026678"/>
            <a:ext cx="2143593" cy="639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08189" y="2551501"/>
            <a:ext cx="1625526" cy="729581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Communication Facade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3250294" y="2539877"/>
            <a:ext cx="1142412" cy="2175558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Funds or Payment Facade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030388" y="3436284"/>
            <a:ext cx="2143592" cy="1197449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Product Facade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8715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030387" y="5026678"/>
            <a:ext cx="2143593" cy="639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08189" y="2551501"/>
            <a:ext cx="1625526" cy="729581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Communication Facade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3250294" y="2539877"/>
            <a:ext cx="1142412" cy="2175558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Funds or Payment Facade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030388" y="3436284"/>
            <a:ext cx="2143592" cy="1197449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Product Facade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892842" y="3281082"/>
            <a:ext cx="1716505" cy="77757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Business Rule</a:t>
            </a:r>
            <a:endParaRPr lang="en-US"/>
          </a:p>
        </p:txBody>
      </p:sp>
      <p:cxnSp>
        <p:nvCxnSpPr>
          <p:cNvPr id="9" name="Straight Connector 8"/>
          <p:cNvCxnSpPr>
            <a:endCxn id="7" idx="1"/>
          </p:cNvCxnSpPr>
          <p:nvPr/>
        </p:nvCxnSpPr>
        <p:spPr>
          <a:xfrm flipV="1">
            <a:off x="6609347" y="2916292"/>
            <a:ext cx="598842" cy="757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609347" y="3673642"/>
            <a:ext cx="421040" cy="3850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36" idx="3"/>
          </p:cNvCxnSpPr>
          <p:nvPr/>
        </p:nvCxnSpPr>
        <p:spPr>
          <a:xfrm flipH="1" flipV="1">
            <a:off x="4392706" y="3627656"/>
            <a:ext cx="500136" cy="459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55647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08189" y="2551501"/>
            <a:ext cx="1625526" cy="729581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Communication Facade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3250294" y="2539877"/>
            <a:ext cx="1142412" cy="2175558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Funds or Payment Facade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030388" y="3436284"/>
            <a:ext cx="2143592" cy="1197449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Product Facade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892842" y="3281082"/>
            <a:ext cx="1716505" cy="77757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Business Rule</a:t>
            </a:r>
            <a:endParaRPr lang="en-US"/>
          </a:p>
        </p:txBody>
      </p:sp>
      <p:cxnSp>
        <p:nvCxnSpPr>
          <p:cNvPr id="9" name="Straight Connector 8"/>
          <p:cNvCxnSpPr>
            <a:endCxn id="7" idx="1"/>
          </p:cNvCxnSpPr>
          <p:nvPr/>
        </p:nvCxnSpPr>
        <p:spPr>
          <a:xfrm flipV="1">
            <a:off x="6609347" y="2916292"/>
            <a:ext cx="598842" cy="757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609347" y="3673642"/>
            <a:ext cx="421040" cy="3850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36" idx="3"/>
          </p:cNvCxnSpPr>
          <p:nvPr/>
        </p:nvCxnSpPr>
        <p:spPr>
          <a:xfrm flipH="1" flipV="1">
            <a:off x="4392706" y="3627656"/>
            <a:ext cx="500136" cy="459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4692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208189" y="2551501"/>
            <a:ext cx="1625526" cy="729581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Communication Facade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3250294" y="2539877"/>
            <a:ext cx="1142412" cy="2175558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Funds or Payment Facade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030388" y="3436284"/>
            <a:ext cx="2143592" cy="1197449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Product Facade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892842" y="3281082"/>
            <a:ext cx="1716505" cy="77757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Business Rule</a:t>
            </a:r>
            <a:endParaRPr lang="en-US"/>
          </a:p>
        </p:txBody>
      </p:sp>
      <p:cxnSp>
        <p:nvCxnSpPr>
          <p:cNvPr id="9" name="Straight Connector 8"/>
          <p:cNvCxnSpPr>
            <a:endCxn id="7" idx="1"/>
          </p:cNvCxnSpPr>
          <p:nvPr/>
        </p:nvCxnSpPr>
        <p:spPr>
          <a:xfrm flipV="1">
            <a:off x="6609347" y="2916292"/>
            <a:ext cx="598842" cy="757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609347" y="3673642"/>
            <a:ext cx="421040" cy="3850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36" idx="3"/>
          </p:cNvCxnSpPr>
          <p:nvPr/>
        </p:nvCxnSpPr>
        <p:spPr>
          <a:xfrm flipH="1" flipV="1">
            <a:off x="4392706" y="3627656"/>
            <a:ext cx="500136" cy="459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0180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642774" y="3501356"/>
            <a:ext cx="1625526" cy="729581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Communication Facade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1774419" y="3412146"/>
            <a:ext cx="2101081" cy="1197449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Funds or Payment Facade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800409" y="3412146"/>
            <a:ext cx="2143592" cy="1197449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Product Facade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642774" y="1434013"/>
            <a:ext cx="1716505" cy="77757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Business Rule</a:t>
            </a:r>
            <a:endParaRPr lang="en-US"/>
          </a:p>
        </p:txBody>
      </p:sp>
      <p:cxnSp>
        <p:nvCxnSpPr>
          <p:cNvPr id="9" name="Straight Connector 8"/>
          <p:cNvCxnSpPr>
            <a:stCxn id="7" idx="0"/>
            <a:endCxn id="3" idx="2"/>
          </p:cNvCxnSpPr>
          <p:nvPr/>
        </p:nvCxnSpPr>
        <p:spPr>
          <a:xfrm flipV="1">
            <a:off x="5455537" y="2211584"/>
            <a:ext cx="45490" cy="12897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3" idx="2"/>
            <a:endCxn id="37" idx="0"/>
          </p:cNvCxnSpPr>
          <p:nvPr/>
        </p:nvCxnSpPr>
        <p:spPr>
          <a:xfrm>
            <a:off x="5501027" y="2211584"/>
            <a:ext cx="3371178" cy="1200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3" idx="2"/>
            <a:endCxn id="36" idx="0"/>
          </p:cNvCxnSpPr>
          <p:nvPr/>
        </p:nvCxnSpPr>
        <p:spPr>
          <a:xfrm flipH="1">
            <a:off x="2824960" y="2211584"/>
            <a:ext cx="2676067" cy="1200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4317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642774" y="3501356"/>
            <a:ext cx="1625526" cy="729581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Communication Facade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1774419" y="3412146"/>
            <a:ext cx="2101081" cy="1197449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Funds or Payment Facade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800409" y="3412146"/>
            <a:ext cx="2143592" cy="1197449"/>
          </a:xfrm>
          <a:prstGeom prst="rect">
            <a:avLst/>
          </a:prstGeom>
          <a:noFill/>
          <a:ln w="76200">
            <a:prstDash val="sysDash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Product Facade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642774" y="1434013"/>
            <a:ext cx="1716505" cy="77757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Business Rule</a:t>
            </a:r>
            <a:endParaRPr lang="en-US"/>
          </a:p>
        </p:txBody>
      </p:sp>
      <p:cxnSp>
        <p:nvCxnSpPr>
          <p:cNvPr id="9" name="Straight Connector 8"/>
          <p:cNvCxnSpPr>
            <a:stCxn id="7" idx="0"/>
            <a:endCxn id="3" idx="2"/>
          </p:cNvCxnSpPr>
          <p:nvPr/>
        </p:nvCxnSpPr>
        <p:spPr>
          <a:xfrm flipV="1">
            <a:off x="5455537" y="2211584"/>
            <a:ext cx="45490" cy="12897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3" idx="2"/>
            <a:endCxn id="37" idx="0"/>
          </p:cNvCxnSpPr>
          <p:nvPr/>
        </p:nvCxnSpPr>
        <p:spPr>
          <a:xfrm>
            <a:off x="5501027" y="2211584"/>
            <a:ext cx="3371178" cy="1200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3" idx="2"/>
            <a:endCxn id="36" idx="0"/>
          </p:cNvCxnSpPr>
          <p:nvPr/>
        </p:nvCxnSpPr>
        <p:spPr>
          <a:xfrm flipH="1">
            <a:off x="2824960" y="2211584"/>
            <a:ext cx="2676067" cy="1200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774419" y="5358063"/>
            <a:ext cx="7654394" cy="12352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Hardware Facade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 flipV="1">
            <a:off x="5471579" y="4230937"/>
            <a:ext cx="146079" cy="11271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10" idx="0"/>
            <a:endCxn id="37" idx="2"/>
          </p:cNvCxnSpPr>
          <p:nvPr/>
        </p:nvCxnSpPr>
        <p:spPr>
          <a:xfrm flipV="1">
            <a:off x="5601616" y="4609595"/>
            <a:ext cx="3270589" cy="7484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0" idx="0"/>
            <a:endCxn id="36" idx="2"/>
          </p:cNvCxnSpPr>
          <p:nvPr/>
        </p:nvCxnSpPr>
        <p:spPr>
          <a:xfrm flipH="1" flipV="1">
            <a:off x="2824960" y="4609595"/>
            <a:ext cx="2776656" cy="7484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3338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things to keep in mind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Hardware façade communicates upward frequently through events, so the facades need to register for these events</a:t>
            </a:r>
            <a:endParaRPr lang="en-US" dirty="0"/>
          </a:p>
          <a:p>
            <a:r>
              <a:rPr lang="en-US" dirty="0" smtClean="0"/>
              <a:t>The facades themselves may expose new events (or related events) that other components might be interested in:</a:t>
            </a:r>
          </a:p>
          <a:p>
            <a:pPr lvl="1"/>
            <a:r>
              <a:rPr lang="en-US" dirty="0" smtClean="0"/>
              <a:t>e.g. Communication Façade might fire a “</a:t>
            </a:r>
            <a:r>
              <a:rPr lang="en-US" dirty="0" err="1" smtClean="0"/>
              <a:t>SelectionMade</a:t>
            </a:r>
            <a:r>
              <a:rPr lang="en-US" dirty="0" smtClean="0"/>
              <a:t>” event that might be interesting to both: (1) Business Rule, or (2) a touchscreen display (that communicates only with the communication façade) that shows what was selected</a:t>
            </a:r>
          </a:p>
          <a:p>
            <a:r>
              <a:rPr lang="en-US" dirty="0" smtClean="0"/>
              <a:t>The purpose</a:t>
            </a:r>
            <a:r>
              <a:rPr lang="en-US" dirty="0"/>
              <a:t> </a:t>
            </a:r>
            <a:r>
              <a:rPr lang="en-US" dirty="0" smtClean="0"/>
              <a:t>of this is to </a:t>
            </a:r>
            <a:r>
              <a:rPr lang="en-US" u="sng" dirty="0" smtClean="0"/>
              <a:t>enable</a:t>
            </a:r>
            <a:r>
              <a:rPr lang="en-US" dirty="0" smtClean="0"/>
              <a:t> extensibility, but do not implement (say) a </a:t>
            </a:r>
            <a:r>
              <a:rPr lang="en-US" dirty="0" err="1" smtClean="0"/>
              <a:t>CreditCard</a:t>
            </a:r>
            <a:r>
              <a:rPr lang="en-US" dirty="0" smtClean="0"/>
              <a:t> module or a </a:t>
            </a:r>
            <a:r>
              <a:rPr lang="en-US" dirty="0" err="1" smtClean="0"/>
              <a:t>TouchScreen</a:t>
            </a:r>
            <a:r>
              <a:rPr lang="en-US" dirty="0" smtClean="0"/>
              <a:t> module—that is beyond the scope of this assignment</a:t>
            </a:r>
          </a:p>
          <a:p>
            <a:r>
              <a:rPr lang="en-US" dirty="0" smtClean="0"/>
              <a:t>Your goal is to make it such that it would be easy to add such a class into the project, and have it work without having to re-write much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2813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Extensibility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CommunicationFacade</a:t>
            </a:r>
            <a:r>
              <a:rPr lang="en-US" dirty="0" smtClean="0"/>
              <a:t> exists</a:t>
            </a:r>
          </a:p>
          <a:p>
            <a:endParaRPr lang="en-US" dirty="0" smtClean="0"/>
          </a:p>
          <a:p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var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lcdScreen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LCDScreen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400" dirty="0" err="1" smtClean="0">
                <a:latin typeface="Courier New" charset="0"/>
                <a:ea typeface="Courier New" charset="0"/>
                <a:cs typeface="Courier New" charset="0"/>
              </a:rPr>
              <a:t>communicationFacade</a:t>
            </a:r>
            <a:r>
              <a:rPr lang="en-US" sz="2400" dirty="0" smtClean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endParaRPr lang="en-US" dirty="0"/>
          </a:p>
          <a:p>
            <a:r>
              <a:rPr lang="en-US" b="1" dirty="0" smtClean="0"/>
              <a:t>constructor</a:t>
            </a:r>
            <a:r>
              <a:rPr lang="en-US" dirty="0" smtClean="0"/>
              <a:t>: registers for </a:t>
            </a:r>
            <a:r>
              <a:rPr lang="en-US" dirty="0" err="1" smtClean="0"/>
              <a:t>SelectionMade</a:t>
            </a:r>
            <a:r>
              <a:rPr lang="en-US" dirty="0" smtClean="0"/>
              <a:t> event so that it displays what product was selected when it gets selected (i.e. don’t need to modify </a:t>
            </a:r>
            <a:r>
              <a:rPr lang="en-US" dirty="0" err="1" smtClean="0"/>
              <a:t>CommunicationFacade</a:t>
            </a:r>
            <a:r>
              <a:rPr lang="en-US" dirty="0" smtClean="0"/>
              <a:t> code at all to accommodate for </a:t>
            </a:r>
            <a:r>
              <a:rPr lang="en-US" dirty="0" err="1" smtClean="0"/>
              <a:t>LCDScreen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204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/>
              <a:t>the end of this assignment, you will: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/>
              <a:t>Re-design a system to make use of the façade design pattern</a:t>
            </a:r>
          </a:p>
          <a:p>
            <a:pPr marL="457200" indent="-457200">
              <a:buFont typeface="Arial" charset="0"/>
              <a:buChar char="•"/>
            </a:pPr>
            <a:r>
              <a:rPr lang="en-US" dirty="0"/>
              <a:t>Use event handling, and the observer design pattern to communicate between </a:t>
            </a:r>
            <a:r>
              <a:rPr lang="en-US" dirty="0" smtClean="0"/>
              <a:t>modules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00013" y="4781862"/>
            <a:ext cx="4287187" cy="19337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I think you </a:t>
            </a:r>
            <a:r>
              <a:rPr lang="en-US" u="sng" dirty="0" smtClean="0">
                <a:latin typeface="Helvetica" charset="0"/>
                <a:ea typeface="Helvetica" charset="0"/>
                <a:cs typeface="Helvetica" charset="0"/>
              </a:rPr>
              <a:t>need</a:t>
            </a:r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 to make use of the event handling. But, it’s nothing you haven’t seen. I am pretty sure this assignment cannot be completed without using event handling. However, do not take this as a challenge. ;-)</a:t>
            </a:r>
            <a:endParaRPr lang="en-US" dirty="0"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025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idea?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Redesign the system for extensibility: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dirty="0" smtClean="0"/>
              <a:t>New types of products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dirty="0" smtClean="0"/>
              <a:t>New forms of payment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dirty="0" smtClean="0"/>
              <a:t>New forms of communication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dirty="0" smtClean="0"/>
              <a:t>Alternative hardware (this is already done)</a:t>
            </a:r>
          </a:p>
          <a:p>
            <a:endParaRPr lang="en-US" dirty="0"/>
          </a:p>
          <a:p>
            <a:r>
              <a:rPr lang="en-US" dirty="0" smtClean="0"/>
              <a:t>Why should we do this?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dirty="0" smtClean="0"/>
              <a:t>Future-proofing your system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dirty="0" smtClean="0"/>
              <a:t>Think about abstractions and what assumptions you’re making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dirty="0" smtClean="0"/>
              <a:t>Someone told you to</a:t>
            </a:r>
          </a:p>
        </p:txBody>
      </p:sp>
    </p:spTree>
    <p:extLst>
      <p:ext uri="{BB962C8B-B14F-4D97-AF65-F5344CB8AC3E}">
        <p14:creationId xmlns:p14="http://schemas.microsoft.com/office/powerpoint/2010/main" val="1782154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it looks like right now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2748" y="2638269"/>
            <a:ext cx="194872" cy="82445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38200" y="2488367"/>
            <a:ext cx="1094282" cy="1094282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6" idx="4"/>
          </p:cNvCxnSpPr>
          <p:nvPr/>
        </p:nvCxnSpPr>
        <p:spPr>
          <a:xfrm>
            <a:off x="1385341" y="3582649"/>
            <a:ext cx="8744" cy="191874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94085" y="5501390"/>
            <a:ext cx="538397" cy="659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38200" y="5501390"/>
            <a:ext cx="547141" cy="659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838200" y="4227226"/>
            <a:ext cx="555885" cy="2098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394085" y="4227226"/>
            <a:ext cx="538397" cy="2098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792512" y="2938072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Coin slot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030387" y="4967416"/>
            <a:ext cx="2143593" cy="6988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447718" y="5171606"/>
            <a:ext cx="1561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Delivery Chute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742983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75040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07096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39153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157317" y="2938072"/>
            <a:ext cx="1827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Selection Buttons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126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it looks like right now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2748" y="2638269"/>
            <a:ext cx="194872" cy="82445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38200" y="2488367"/>
            <a:ext cx="1094282" cy="1094282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6" idx="4"/>
          </p:cNvCxnSpPr>
          <p:nvPr/>
        </p:nvCxnSpPr>
        <p:spPr>
          <a:xfrm>
            <a:off x="1385341" y="3582649"/>
            <a:ext cx="8744" cy="191874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94085" y="5501390"/>
            <a:ext cx="538397" cy="659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38200" y="5501390"/>
            <a:ext cx="547141" cy="659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838200" y="4227226"/>
            <a:ext cx="555885" cy="2098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394085" y="4227226"/>
            <a:ext cx="538397" cy="2098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792512" y="2938072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Coin slot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030387" y="5026678"/>
            <a:ext cx="2143593" cy="639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447718" y="5171606"/>
            <a:ext cx="1561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Delivery Chute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742983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75040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07096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39153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157317" y="2938072"/>
            <a:ext cx="1827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Selection Buttons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212551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34275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063672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477950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433257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602184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780760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960089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4129016" y="3962825"/>
            <a:ext cx="1304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Coin Chutes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442604" y="4264401"/>
            <a:ext cx="1242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Pop Chutes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17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it looks like right now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2748" y="2638269"/>
            <a:ext cx="194872" cy="82445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38200" y="2488367"/>
            <a:ext cx="1094282" cy="1094282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6" idx="4"/>
          </p:cNvCxnSpPr>
          <p:nvPr/>
        </p:nvCxnSpPr>
        <p:spPr>
          <a:xfrm>
            <a:off x="1385341" y="3582649"/>
            <a:ext cx="8744" cy="191874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94085" y="5501390"/>
            <a:ext cx="538397" cy="659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38200" y="5501390"/>
            <a:ext cx="547141" cy="659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838200" y="4227226"/>
            <a:ext cx="555885" cy="2098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394085" y="4227226"/>
            <a:ext cx="538397" cy="2098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792512" y="2938072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Coin slot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030387" y="5026678"/>
            <a:ext cx="2143593" cy="639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447718" y="5171606"/>
            <a:ext cx="1561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Delivery Chute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742983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75040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07096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39153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157317" y="2938072"/>
            <a:ext cx="1827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Selection Buttons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212551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34275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063672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477950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433257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602184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780760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960089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52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2748" y="2638269"/>
            <a:ext cx="194872" cy="82445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38200" y="2488367"/>
            <a:ext cx="1094282" cy="1094282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6" idx="4"/>
          </p:cNvCxnSpPr>
          <p:nvPr/>
        </p:nvCxnSpPr>
        <p:spPr>
          <a:xfrm>
            <a:off x="1385341" y="3582649"/>
            <a:ext cx="8744" cy="191874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94085" y="5501390"/>
            <a:ext cx="538397" cy="659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38200" y="5501390"/>
            <a:ext cx="547141" cy="659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838200" y="4227226"/>
            <a:ext cx="555885" cy="2098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394085" y="4227226"/>
            <a:ext cx="538397" cy="2098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7030387" y="5026678"/>
            <a:ext cx="2143593" cy="639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42983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75040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07096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39153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212551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34275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063672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477950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433257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602184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780760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960089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448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we’d like to do</a:t>
            </a:r>
            <a:br>
              <a:rPr lang="en-US" dirty="0" smtClean="0"/>
            </a:br>
            <a:r>
              <a:rPr lang="en-US" sz="2400" dirty="0" smtClean="0"/>
              <a:t>1. Other product types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28013" y="2083633"/>
            <a:ext cx="6400800" cy="392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 smtClean="0">
                <a:latin typeface="Helvetica" charset="0"/>
                <a:ea typeface="Helvetica" charset="0"/>
                <a:cs typeface="Helvetica" charset="0"/>
              </a:rPr>
              <a:t>Vending Machine</a:t>
            </a:r>
            <a:endParaRPr lang="en-US" sz="32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2748" y="2638269"/>
            <a:ext cx="194872" cy="82445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38200" y="2488367"/>
            <a:ext cx="1094282" cy="1094282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6" idx="4"/>
          </p:cNvCxnSpPr>
          <p:nvPr/>
        </p:nvCxnSpPr>
        <p:spPr>
          <a:xfrm>
            <a:off x="1385341" y="3582649"/>
            <a:ext cx="8744" cy="191874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94085" y="5501390"/>
            <a:ext cx="538397" cy="659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38200" y="5501390"/>
            <a:ext cx="547141" cy="659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838200" y="4227226"/>
            <a:ext cx="555885" cy="2098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394085" y="4227226"/>
            <a:ext cx="538397" cy="20986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7030387" y="5026678"/>
            <a:ext cx="2143593" cy="639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42983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75040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070965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391530" y="2710019"/>
            <a:ext cx="204440" cy="204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212551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634275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063672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477950" y="3467204"/>
            <a:ext cx="355765" cy="9198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433257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602184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780760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960089" y="3855673"/>
            <a:ext cx="102968" cy="5313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9054080" y="2982735"/>
            <a:ext cx="866491" cy="94438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040471" y="2528047"/>
            <a:ext cx="1833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”Products” rather</a:t>
            </a:r>
          </a:p>
          <a:p>
            <a:r>
              <a:rPr lang="en-US" dirty="0"/>
              <a:t>t</a:t>
            </a:r>
            <a:r>
              <a:rPr lang="en-US" dirty="0" smtClean="0"/>
              <a:t>han ”</a:t>
            </a:r>
            <a:r>
              <a:rPr lang="en-US" dirty="0" err="1" smtClean="0"/>
              <a:t>PopCans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667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A6E26E3-97AB-3841-9323-9EFF9FCD4095}" vid="{31111873-FD7B-DB4D-9076-9301D56226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tony-template</Template>
  <TotalTime>352</TotalTime>
  <Words>740</Words>
  <Application>Microsoft Macintosh PowerPoint</Application>
  <PresentationFormat>Widescreen</PresentationFormat>
  <Paragraphs>127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Calibri</vt:lpstr>
      <vt:lpstr>Courier New</vt:lpstr>
      <vt:lpstr>Helvetica</vt:lpstr>
      <vt:lpstr>Helvetica Neue</vt:lpstr>
      <vt:lpstr>Mangal</vt:lpstr>
      <vt:lpstr>Arial</vt:lpstr>
      <vt:lpstr>Office Theme</vt:lpstr>
      <vt:lpstr>A4 Pre</vt:lpstr>
      <vt:lpstr>Learning Objectives</vt:lpstr>
      <vt:lpstr>Learning Objectives</vt:lpstr>
      <vt:lpstr>What’s the idea?</vt:lpstr>
      <vt:lpstr>What it looks like right now</vt:lpstr>
      <vt:lpstr>What it looks like right now</vt:lpstr>
      <vt:lpstr>What it looks like right now</vt:lpstr>
      <vt:lpstr>What we’d like to do</vt:lpstr>
      <vt:lpstr>What we’d like to do 1. Other product types</vt:lpstr>
      <vt:lpstr>What we’d like to do 2. New forms of payment</vt:lpstr>
      <vt:lpstr>What we’d like to do 3. New forms of payment</vt:lpstr>
      <vt:lpstr>What we’d like to do Abstract these major operations</vt:lpstr>
      <vt:lpstr>What we’d like to do Abstract these major operations</vt:lpstr>
      <vt:lpstr>What we’d like to do Abstract these major operations</vt:lpstr>
      <vt:lpstr>What we’d like to do Abstract these major operations</vt:lpstr>
      <vt:lpstr>What we’d like to do Abstract these major operations</vt:lpstr>
      <vt:lpstr>What we’d like to do Abstract these major operations</vt:lpstr>
      <vt:lpstr>What we’d like to do Abstract these major operations</vt:lpstr>
      <vt:lpstr>What we’d like to do Abstract these major operations</vt:lpstr>
      <vt:lpstr>What we’d like to do Abstract these major operations</vt:lpstr>
      <vt:lpstr>What we’d like to do</vt:lpstr>
      <vt:lpstr>What we’d like to do</vt:lpstr>
      <vt:lpstr>What we’d like to do</vt:lpstr>
      <vt:lpstr>What we’d like to do</vt:lpstr>
      <vt:lpstr>What we’d like to do</vt:lpstr>
      <vt:lpstr>A few things to keep in mind</vt:lpstr>
      <vt:lpstr>Example of Extensibility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 Pre</dc:title>
  <dc:creator>Anthony Tang</dc:creator>
  <cp:lastModifiedBy>Anthony Tang</cp:lastModifiedBy>
  <cp:revision>10</cp:revision>
  <dcterms:created xsi:type="dcterms:W3CDTF">2017-03-15T17:25:41Z</dcterms:created>
  <dcterms:modified xsi:type="dcterms:W3CDTF">2017-03-15T23:18:37Z</dcterms:modified>
</cp:coreProperties>
</file>