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60" r:id="rId4"/>
    <p:sldId id="259" r:id="rId5"/>
    <p:sldId id="262" r:id="rId6"/>
    <p:sldId id="261"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5"/>
    <p:restoredTop sz="77509"/>
  </p:normalViewPr>
  <p:slideViewPr>
    <p:cSldViewPr snapToGrid="0" snapToObjects="1">
      <p:cViewPr varScale="1">
        <p:scale>
          <a:sx n="75" d="100"/>
          <a:sy n="75" d="100"/>
        </p:scale>
        <p:origin x="6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F1FCE5E-1287-8146-B4F7-09AB1A56CB7D}" type="datetimeFigureOut">
              <a:rPr lang="en-US" smtClean="0"/>
              <a:t>4/10/17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B394FA-9ED2-3847-8D9B-ADD6BCACD1C4}" type="slidenum">
              <a:rPr lang="en-US" smtClean="0"/>
              <a:t>‹#›</a:t>
            </a:fld>
            <a:endParaRPr lang="en-US"/>
          </a:p>
        </p:txBody>
      </p:sp>
    </p:spTree>
    <p:extLst>
      <p:ext uri="{BB962C8B-B14F-4D97-AF65-F5344CB8AC3E}">
        <p14:creationId xmlns:p14="http://schemas.microsoft.com/office/powerpoint/2010/main" val="1723981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Posted</a:t>
            </a:r>
            <a:r>
              <a:rPr lang="en-US" baseline="0" dirty="0" smtClean="0"/>
              <a:t> solution:</a:t>
            </a:r>
          </a:p>
          <a:p>
            <a:r>
              <a:rPr lang="en-US" dirty="0" smtClean="0"/>
              <a:t>Payment</a:t>
            </a:r>
            <a:r>
              <a:rPr lang="en-US" baseline="0" dirty="0" smtClean="0"/>
              <a:t> Façade listens for </a:t>
            </a:r>
            <a:r>
              <a:rPr lang="en-US" baseline="0" dirty="0" err="1" smtClean="0"/>
              <a:t>HardwareFacade.CoinSlot.CoinAccepted</a:t>
            </a:r>
            <a:r>
              <a:rPr lang="en-US" baseline="0" dirty="0" smtClean="0"/>
              <a:t> events</a:t>
            </a:r>
          </a:p>
          <a:p>
            <a:r>
              <a:rPr lang="en-US" baseline="0" dirty="0" smtClean="0"/>
              <a:t>Communication Façade listens for </a:t>
            </a:r>
            <a:r>
              <a:rPr lang="en-US" baseline="0" dirty="0" err="1" smtClean="0"/>
              <a:t>HardwareFacade.SelectionButton.Pressed</a:t>
            </a:r>
            <a:r>
              <a:rPr lang="en-US" baseline="0" dirty="0" smtClean="0"/>
              <a:t> events. When it gets these, the business rule is invoked</a:t>
            </a:r>
          </a:p>
          <a:p>
            <a:r>
              <a:rPr lang="en-US" baseline="0" dirty="0" smtClean="0"/>
              <a:t>Business rule checks price of item, checks if there’s enough credit; if there is, dispenses product, and then dispenses change</a:t>
            </a:r>
          </a:p>
          <a:p>
            <a:endParaRPr lang="en-US" dirty="0" smtClean="0"/>
          </a:p>
          <a:p>
            <a:r>
              <a:rPr lang="en-US" dirty="0" smtClean="0"/>
              <a:t>Some of you didn’t use the events from C#</a:t>
            </a:r>
            <a:r>
              <a:rPr lang="en-US" baseline="0" dirty="0" smtClean="0"/>
              <a:t> and instead followed a more standard observer pattern. That’s fine. The C# approach is kind of like syntactic candy</a:t>
            </a:r>
            <a:endParaRPr lang="en-US" dirty="0"/>
          </a:p>
        </p:txBody>
      </p:sp>
      <p:sp>
        <p:nvSpPr>
          <p:cNvPr id="4" name="Slide Number Placeholder 3"/>
          <p:cNvSpPr>
            <a:spLocks noGrp="1"/>
          </p:cNvSpPr>
          <p:nvPr>
            <p:ph type="sldNum" sz="quarter" idx="10"/>
          </p:nvPr>
        </p:nvSpPr>
        <p:spPr/>
        <p:txBody>
          <a:bodyPr/>
          <a:lstStyle/>
          <a:p>
            <a:fld id="{385A58DB-6397-9247-B59B-92440746AE19}" type="slidenum">
              <a:rPr lang="en-US" smtClean="0"/>
              <a:t>4</a:t>
            </a:fld>
            <a:endParaRPr lang="en-US"/>
          </a:p>
        </p:txBody>
      </p:sp>
    </p:spTree>
    <p:extLst>
      <p:ext uri="{BB962C8B-B14F-4D97-AF65-F5344CB8AC3E}">
        <p14:creationId xmlns:p14="http://schemas.microsoft.com/office/powerpoint/2010/main" val="5404017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l">
              <a:defRPr sz="6000">
                <a:latin typeface="Helvetica Neue" charset="0"/>
                <a:ea typeface="Helvetica Neue" charset="0"/>
                <a:cs typeface="Helvetica Neue" charset="0"/>
              </a:defRPr>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l">
              <a:buNone/>
              <a:defRPr sz="2400">
                <a:latin typeface="Helvetica Neue" charset="0"/>
                <a:ea typeface="Helvetica Neue" charset="0"/>
                <a:cs typeface="Helvetica Neue"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lgn="l">
              <a:defRPr>
                <a:latin typeface="Helvetica Neue" charset="0"/>
                <a:ea typeface="Helvetica Neue" charset="0"/>
                <a:cs typeface="Helvetica Neue" charset="0"/>
              </a:defRPr>
            </a:lvl1pPr>
          </a:lstStyle>
          <a:p>
            <a:fld id="{92C18D49-91E7-3C46-A6CA-CF653347CC57}" type="datetimeFigureOut">
              <a:rPr lang="en-US" smtClean="0"/>
              <a:pPr/>
              <a:t>4/10/17</a:t>
            </a:fld>
            <a:endParaRPr lang="en-US"/>
          </a:p>
        </p:txBody>
      </p:sp>
      <p:sp>
        <p:nvSpPr>
          <p:cNvPr id="5" name="Footer Placeholder 4"/>
          <p:cNvSpPr>
            <a:spLocks noGrp="1"/>
          </p:cNvSpPr>
          <p:nvPr>
            <p:ph type="ftr" sz="quarter" idx="11"/>
          </p:nvPr>
        </p:nvSpPr>
        <p:spPr/>
        <p:txBody>
          <a:bodyPr/>
          <a:lstStyle>
            <a:lvl1pPr algn="l">
              <a:defRPr>
                <a:latin typeface="Helvetica Neue" charset="0"/>
                <a:ea typeface="Helvetica Neue" charset="0"/>
                <a:cs typeface="Helvetica Neue" charset="0"/>
              </a:defRPr>
            </a:lvl1pPr>
          </a:lstStyle>
          <a:p>
            <a:endParaRPr lang="en-US"/>
          </a:p>
        </p:txBody>
      </p:sp>
      <p:sp>
        <p:nvSpPr>
          <p:cNvPr id="6" name="Slide Number Placeholder 5"/>
          <p:cNvSpPr>
            <a:spLocks noGrp="1"/>
          </p:cNvSpPr>
          <p:nvPr>
            <p:ph type="sldNum" sz="quarter" idx="12"/>
          </p:nvPr>
        </p:nvSpPr>
        <p:spPr/>
        <p:txBody>
          <a:bodyPr/>
          <a:lstStyle>
            <a:lvl1pPr algn="l">
              <a:defRPr>
                <a:latin typeface="Helvetica Neue" charset="0"/>
                <a:ea typeface="Helvetica Neue" charset="0"/>
                <a:cs typeface="Helvetica Neue" charset="0"/>
              </a:defRPr>
            </a:lvl1pPr>
          </a:lstStyle>
          <a:p>
            <a:fld id="{D9BFA5A3-C892-EB47-8496-A76E18C36019}" type="slidenum">
              <a:rPr lang="en-US" smtClean="0"/>
              <a:pPr/>
              <a:t>‹#›</a:t>
            </a:fld>
            <a:endParaRPr lang="en-US"/>
          </a:p>
        </p:txBody>
      </p:sp>
    </p:spTree>
    <p:extLst>
      <p:ext uri="{BB962C8B-B14F-4D97-AF65-F5344CB8AC3E}">
        <p14:creationId xmlns:p14="http://schemas.microsoft.com/office/powerpoint/2010/main" val="1142743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C18D49-91E7-3C46-A6CA-CF653347CC57}" type="datetimeFigureOut">
              <a:rPr lang="en-US" smtClean="0"/>
              <a:t>4/10/17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FA5A3-C892-EB47-8496-A76E18C36019}" type="slidenum">
              <a:rPr lang="en-US" smtClean="0"/>
              <a:t>‹#›</a:t>
            </a:fld>
            <a:endParaRPr lang="en-US"/>
          </a:p>
        </p:txBody>
      </p:sp>
    </p:spTree>
    <p:extLst>
      <p:ext uri="{BB962C8B-B14F-4D97-AF65-F5344CB8AC3E}">
        <p14:creationId xmlns:p14="http://schemas.microsoft.com/office/powerpoint/2010/main" val="332688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C18D49-91E7-3C46-A6CA-CF653347CC57}" type="datetimeFigureOut">
              <a:rPr lang="en-US" smtClean="0"/>
              <a:t>4/10/17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FA5A3-C892-EB47-8496-A76E18C36019}" type="slidenum">
              <a:rPr lang="en-US" smtClean="0"/>
              <a:t>‹#›</a:t>
            </a:fld>
            <a:endParaRPr lang="en-US"/>
          </a:p>
        </p:txBody>
      </p:sp>
    </p:spTree>
    <p:extLst>
      <p:ext uri="{BB962C8B-B14F-4D97-AF65-F5344CB8AC3E}">
        <p14:creationId xmlns:p14="http://schemas.microsoft.com/office/powerpoint/2010/main" val="16028965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C18D49-91E7-3C46-A6CA-CF653347CC57}" type="datetimeFigureOut">
              <a:rPr lang="en-US" smtClean="0"/>
              <a:t>4/10/17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FA5A3-C892-EB47-8496-A76E18C36019}" type="slidenum">
              <a:rPr lang="en-US" smtClean="0"/>
              <a:t>‹#›</a:t>
            </a:fld>
            <a:endParaRPr lang="en-US"/>
          </a:p>
        </p:txBody>
      </p:sp>
    </p:spTree>
    <p:extLst>
      <p:ext uri="{BB962C8B-B14F-4D97-AF65-F5344CB8AC3E}">
        <p14:creationId xmlns:p14="http://schemas.microsoft.com/office/powerpoint/2010/main" val="1288940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C18D49-91E7-3C46-A6CA-CF653347CC57}" type="datetimeFigureOut">
              <a:rPr lang="en-US" smtClean="0"/>
              <a:t>4/10/17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BFA5A3-C892-EB47-8496-A76E18C36019}" type="slidenum">
              <a:rPr lang="en-US" smtClean="0"/>
              <a:t>‹#›</a:t>
            </a:fld>
            <a:endParaRPr lang="en-US"/>
          </a:p>
        </p:txBody>
      </p:sp>
    </p:spTree>
    <p:extLst>
      <p:ext uri="{BB962C8B-B14F-4D97-AF65-F5344CB8AC3E}">
        <p14:creationId xmlns:p14="http://schemas.microsoft.com/office/powerpoint/2010/main" val="1563100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C18D49-91E7-3C46-A6CA-CF653347CC57}" type="datetimeFigureOut">
              <a:rPr lang="en-US" smtClean="0"/>
              <a:t>4/10/17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BFA5A3-C892-EB47-8496-A76E18C36019}" type="slidenum">
              <a:rPr lang="en-US" smtClean="0"/>
              <a:t>‹#›</a:t>
            </a:fld>
            <a:endParaRPr lang="en-US"/>
          </a:p>
        </p:txBody>
      </p:sp>
    </p:spTree>
    <p:extLst>
      <p:ext uri="{BB962C8B-B14F-4D97-AF65-F5344CB8AC3E}">
        <p14:creationId xmlns:p14="http://schemas.microsoft.com/office/powerpoint/2010/main" val="857658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2C18D49-91E7-3C46-A6CA-CF653347CC57}" type="datetimeFigureOut">
              <a:rPr lang="en-US" smtClean="0"/>
              <a:t>4/10/17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BFA5A3-C892-EB47-8496-A76E18C36019}" type="slidenum">
              <a:rPr lang="en-US" smtClean="0"/>
              <a:t>‹#›</a:t>
            </a:fld>
            <a:endParaRPr lang="en-US"/>
          </a:p>
        </p:txBody>
      </p:sp>
    </p:spTree>
    <p:extLst>
      <p:ext uri="{BB962C8B-B14F-4D97-AF65-F5344CB8AC3E}">
        <p14:creationId xmlns:p14="http://schemas.microsoft.com/office/powerpoint/2010/main" val="748943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2C18D49-91E7-3C46-A6CA-CF653347CC57}" type="datetimeFigureOut">
              <a:rPr lang="en-US" smtClean="0"/>
              <a:t>4/10/17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BFA5A3-C892-EB47-8496-A76E18C36019}" type="slidenum">
              <a:rPr lang="en-US" smtClean="0"/>
              <a:t>‹#›</a:t>
            </a:fld>
            <a:endParaRPr lang="en-US"/>
          </a:p>
        </p:txBody>
      </p:sp>
    </p:spTree>
    <p:extLst>
      <p:ext uri="{BB962C8B-B14F-4D97-AF65-F5344CB8AC3E}">
        <p14:creationId xmlns:p14="http://schemas.microsoft.com/office/powerpoint/2010/main" val="10972285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C18D49-91E7-3C46-A6CA-CF653347CC57}" type="datetimeFigureOut">
              <a:rPr lang="en-US" smtClean="0"/>
              <a:t>4/10/17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BFA5A3-C892-EB47-8496-A76E18C36019}" type="slidenum">
              <a:rPr lang="en-US" smtClean="0"/>
              <a:t>‹#›</a:t>
            </a:fld>
            <a:endParaRPr lang="en-US"/>
          </a:p>
        </p:txBody>
      </p:sp>
    </p:spTree>
    <p:extLst>
      <p:ext uri="{BB962C8B-B14F-4D97-AF65-F5344CB8AC3E}">
        <p14:creationId xmlns:p14="http://schemas.microsoft.com/office/powerpoint/2010/main" val="6775748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C18D49-91E7-3C46-A6CA-CF653347CC57}" type="datetimeFigureOut">
              <a:rPr lang="en-US" smtClean="0"/>
              <a:t>4/10/17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BFA5A3-C892-EB47-8496-A76E18C36019}" type="slidenum">
              <a:rPr lang="en-US" smtClean="0"/>
              <a:t>‹#›</a:t>
            </a:fld>
            <a:endParaRPr lang="en-US"/>
          </a:p>
        </p:txBody>
      </p:sp>
    </p:spTree>
    <p:extLst>
      <p:ext uri="{BB962C8B-B14F-4D97-AF65-F5344CB8AC3E}">
        <p14:creationId xmlns:p14="http://schemas.microsoft.com/office/powerpoint/2010/main" val="2041636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C18D49-91E7-3C46-A6CA-CF653347CC57}" type="datetimeFigureOut">
              <a:rPr lang="en-US" smtClean="0"/>
              <a:t>4/10/17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BFA5A3-C892-EB47-8496-A76E18C36019}" type="slidenum">
              <a:rPr lang="en-US" smtClean="0"/>
              <a:t>‹#›</a:t>
            </a:fld>
            <a:endParaRPr lang="en-US"/>
          </a:p>
        </p:txBody>
      </p:sp>
    </p:spTree>
    <p:extLst>
      <p:ext uri="{BB962C8B-B14F-4D97-AF65-F5344CB8AC3E}">
        <p14:creationId xmlns:p14="http://schemas.microsoft.com/office/powerpoint/2010/main" val="128452346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marL="0" indent="0" algn="l">
              <a:buFont typeface="Arial" charset="0"/>
              <a:buNone/>
              <a:defRPr sz="1200">
                <a:solidFill>
                  <a:schemeClr val="tx1">
                    <a:tint val="75000"/>
                  </a:schemeClr>
                </a:solidFill>
                <a:latin typeface="Helvetica Neue" charset="0"/>
                <a:ea typeface="Helvetica Neue" charset="0"/>
                <a:cs typeface="Helvetica Neue" charset="0"/>
              </a:defRPr>
            </a:lvl1pPr>
          </a:lstStyle>
          <a:p>
            <a:fld id="{92C18D49-91E7-3C46-A6CA-CF653347CC57}" type="datetimeFigureOut">
              <a:rPr lang="en-US" smtClean="0"/>
              <a:pPr/>
              <a:t>4/10/17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marL="0" indent="0" algn="l">
              <a:buFont typeface="Arial" charset="0"/>
              <a:buNone/>
              <a:defRPr sz="1200">
                <a:solidFill>
                  <a:schemeClr val="tx1">
                    <a:tint val="75000"/>
                  </a:schemeClr>
                </a:solidFill>
                <a:latin typeface="Helvetica Neue" charset="0"/>
                <a:ea typeface="Helvetica Neue" charset="0"/>
                <a:cs typeface="Helvetica Neue" charset="0"/>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marL="0" indent="0" algn="l">
              <a:buFont typeface="Arial" charset="0"/>
              <a:buNone/>
              <a:defRPr sz="1200">
                <a:solidFill>
                  <a:schemeClr val="tx1">
                    <a:tint val="75000"/>
                  </a:schemeClr>
                </a:solidFill>
                <a:latin typeface="Helvetica Neue" charset="0"/>
                <a:ea typeface="Helvetica Neue" charset="0"/>
                <a:cs typeface="Helvetica Neue" charset="0"/>
              </a:defRPr>
            </a:lvl1pPr>
          </a:lstStyle>
          <a:p>
            <a:fld id="{D9BFA5A3-C892-EB47-8496-A76E18C36019}" type="slidenum">
              <a:rPr lang="en-US" smtClean="0"/>
              <a:pPr/>
              <a:t>‹#›</a:t>
            </a:fld>
            <a:endParaRPr lang="en-US"/>
          </a:p>
        </p:txBody>
      </p:sp>
    </p:spTree>
    <p:extLst>
      <p:ext uri="{BB962C8B-B14F-4D97-AF65-F5344CB8AC3E}">
        <p14:creationId xmlns:p14="http://schemas.microsoft.com/office/powerpoint/2010/main" val="1689357056"/>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indent="0" algn="l" defTabSz="914400" rtl="0" eaLnBrk="1" latinLnBrk="0" hangingPunct="1">
        <a:lnSpc>
          <a:spcPct val="90000"/>
        </a:lnSpc>
        <a:spcBef>
          <a:spcPct val="0"/>
        </a:spcBef>
        <a:buFont typeface="Arial" charset="0"/>
        <a:buNone/>
        <a:defRPr sz="4400" kern="1200">
          <a:solidFill>
            <a:schemeClr val="tx1"/>
          </a:solidFill>
          <a:latin typeface="Helvetica Neue" charset="0"/>
          <a:ea typeface="Helvetica Neue" charset="0"/>
          <a:cs typeface="Helvetica Neue" charset="0"/>
        </a:defRPr>
      </a:lvl1pPr>
    </p:titleStyle>
    <p:bodyStyle>
      <a:lvl1pPr marL="0" indent="0" algn="l" defTabSz="914400" rtl="0" eaLnBrk="1" latinLnBrk="0" hangingPunct="1">
        <a:lnSpc>
          <a:spcPct val="90000"/>
        </a:lnSpc>
        <a:spcBef>
          <a:spcPts val="1000"/>
        </a:spcBef>
        <a:buFont typeface="Arial"/>
        <a:buNone/>
        <a:defRPr sz="2800" kern="1200">
          <a:solidFill>
            <a:schemeClr val="tx1"/>
          </a:solidFill>
          <a:latin typeface="Helvetica Neue" charset="0"/>
          <a:ea typeface="Helvetica Neue" charset="0"/>
          <a:cs typeface="Helvetica Neue" charset="0"/>
        </a:defRPr>
      </a:lvl1pPr>
      <a:lvl2pPr marL="457200" indent="0" algn="l" defTabSz="914400" rtl="0" eaLnBrk="1" latinLnBrk="0" hangingPunct="1">
        <a:lnSpc>
          <a:spcPct val="90000"/>
        </a:lnSpc>
        <a:spcBef>
          <a:spcPts val="500"/>
        </a:spcBef>
        <a:buFont typeface="Arial"/>
        <a:buNone/>
        <a:defRPr sz="2400" kern="1200">
          <a:solidFill>
            <a:schemeClr val="tx1"/>
          </a:solidFill>
          <a:latin typeface="Helvetica Neue" charset="0"/>
          <a:ea typeface="Helvetica Neue" charset="0"/>
          <a:cs typeface="Helvetica Neue" charset="0"/>
        </a:defRPr>
      </a:lvl2pPr>
      <a:lvl3pPr marL="914400" indent="0" algn="l" defTabSz="914400" rtl="0" eaLnBrk="1" latinLnBrk="0" hangingPunct="1">
        <a:lnSpc>
          <a:spcPct val="90000"/>
        </a:lnSpc>
        <a:spcBef>
          <a:spcPts val="500"/>
        </a:spcBef>
        <a:buFont typeface="Arial"/>
        <a:buNone/>
        <a:defRPr sz="2000" kern="1200">
          <a:solidFill>
            <a:schemeClr val="tx1"/>
          </a:solidFill>
          <a:latin typeface="Helvetica Neue" charset="0"/>
          <a:ea typeface="Helvetica Neue" charset="0"/>
          <a:cs typeface="Helvetica Neue" charset="0"/>
        </a:defRPr>
      </a:lvl3pPr>
      <a:lvl4pPr marL="1371600" indent="0" algn="l" defTabSz="914400" rtl="0" eaLnBrk="1" latinLnBrk="0" hangingPunct="1">
        <a:lnSpc>
          <a:spcPct val="90000"/>
        </a:lnSpc>
        <a:spcBef>
          <a:spcPts val="500"/>
        </a:spcBef>
        <a:buFont typeface="Arial"/>
        <a:buNone/>
        <a:defRPr sz="1800" kern="1200">
          <a:solidFill>
            <a:schemeClr val="tx1"/>
          </a:solidFill>
          <a:latin typeface="Helvetica Neue" charset="0"/>
          <a:ea typeface="Helvetica Neue" charset="0"/>
          <a:cs typeface="Helvetica Neue" charset="0"/>
        </a:defRPr>
      </a:lvl4pPr>
      <a:lvl5pPr marL="1828800" indent="0" algn="l" defTabSz="914400" rtl="0" eaLnBrk="1" latinLnBrk="0" hangingPunct="1">
        <a:lnSpc>
          <a:spcPct val="90000"/>
        </a:lnSpc>
        <a:spcBef>
          <a:spcPts val="500"/>
        </a:spcBef>
        <a:buFont typeface="Arial"/>
        <a:buNone/>
        <a:defRPr sz="1800" kern="1200">
          <a:solidFill>
            <a:schemeClr val="tx1"/>
          </a:solidFill>
          <a:latin typeface="Helvetica Neue" charset="0"/>
          <a:ea typeface="Helvetica Neue" charset="0"/>
          <a:cs typeface="Helvetica Neue" charset="0"/>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A4 Redux</a:t>
            </a:r>
            <a:endParaRPr lang="en-US" dirty="0"/>
          </a:p>
        </p:txBody>
      </p:sp>
      <p:sp>
        <p:nvSpPr>
          <p:cNvPr id="3" name="Subtitle 2"/>
          <p:cNvSpPr>
            <a:spLocks noGrp="1"/>
          </p:cNvSpPr>
          <p:nvPr>
            <p:ph type="subTitle" idx="1"/>
          </p:nvPr>
        </p:nvSpPr>
        <p:spPr/>
        <p:txBody>
          <a:bodyPr/>
          <a:lstStyle/>
          <a:p>
            <a:r>
              <a:rPr lang="en-US" dirty="0" smtClean="0"/>
              <a:t>SENG 301</a:t>
            </a:r>
            <a:endParaRPr lang="en-US" dirty="0"/>
          </a:p>
        </p:txBody>
      </p:sp>
    </p:spTree>
    <p:extLst>
      <p:ext uri="{BB962C8B-B14F-4D97-AF65-F5344CB8AC3E}">
        <p14:creationId xmlns:p14="http://schemas.microsoft.com/office/powerpoint/2010/main" val="1138791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3" name="Content Placeholder 2"/>
          <p:cNvSpPr>
            <a:spLocks noGrp="1"/>
          </p:cNvSpPr>
          <p:nvPr>
            <p:ph idx="1"/>
          </p:nvPr>
        </p:nvSpPr>
        <p:spPr/>
        <p:txBody>
          <a:bodyPr/>
          <a:lstStyle/>
          <a:p>
            <a:r>
              <a:rPr lang="en-US" dirty="0" smtClean="0"/>
              <a:t>By now, you should have:</a:t>
            </a:r>
          </a:p>
          <a:p>
            <a:pPr marL="800100" lvl="1" indent="-342900">
              <a:buFont typeface="Arial" charset="0"/>
              <a:buChar char="•"/>
            </a:pPr>
            <a:r>
              <a:rPr lang="en-US" dirty="0" smtClean="0"/>
              <a:t>Re-designed </a:t>
            </a:r>
            <a:r>
              <a:rPr lang="en-US" dirty="0"/>
              <a:t>a system to make use of the façade design pattern</a:t>
            </a:r>
          </a:p>
          <a:p>
            <a:pPr marL="800100" lvl="1" indent="-342900">
              <a:buFont typeface="Arial" charset="0"/>
              <a:buChar char="•"/>
            </a:pPr>
            <a:r>
              <a:rPr lang="en-US" dirty="0" smtClean="0"/>
              <a:t>Used </a:t>
            </a:r>
            <a:r>
              <a:rPr lang="en-US" dirty="0"/>
              <a:t>event handling, and the observer design pattern to communicate between </a:t>
            </a:r>
            <a:r>
              <a:rPr lang="en-US" dirty="0" smtClean="0"/>
              <a:t>modules</a:t>
            </a:r>
            <a:endParaRPr lang="en-US" dirty="0"/>
          </a:p>
          <a:p>
            <a:endParaRPr lang="en-US" dirty="0"/>
          </a:p>
        </p:txBody>
      </p:sp>
    </p:spTree>
    <p:extLst>
      <p:ext uri="{BB962C8B-B14F-4D97-AF65-F5344CB8AC3E}">
        <p14:creationId xmlns:p14="http://schemas.microsoft.com/office/powerpoint/2010/main" val="1325921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Goal”</a:t>
            </a:r>
            <a:endParaRPr lang="en-US" dirty="0"/>
          </a:p>
        </p:txBody>
      </p:sp>
      <p:sp>
        <p:nvSpPr>
          <p:cNvPr id="3" name="Content Placeholder 2"/>
          <p:cNvSpPr>
            <a:spLocks noGrp="1"/>
          </p:cNvSpPr>
          <p:nvPr>
            <p:ph idx="1"/>
          </p:nvPr>
        </p:nvSpPr>
        <p:spPr/>
        <p:txBody>
          <a:bodyPr/>
          <a:lstStyle/>
          <a:p>
            <a:r>
              <a:rPr lang="en-US" dirty="0" smtClean="0"/>
              <a:t>Ostensibly: enabling extensibility</a:t>
            </a:r>
          </a:p>
          <a:p>
            <a:endParaRPr lang="en-US" dirty="0"/>
          </a:p>
          <a:p>
            <a:r>
              <a:rPr lang="en-US" dirty="0" smtClean="0"/>
              <a:t>Effectively: refactoring, and making some design choices</a:t>
            </a:r>
            <a:endParaRPr lang="en-US" dirty="0"/>
          </a:p>
        </p:txBody>
      </p:sp>
    </p:spTree>
    <p:extLst>
      <p:ext uri="{BB962C8B-B14F-4D97-AF65-F5344CB8AC3E}">
        <p14:creationId xmlns:p14="http://schemas.microsoft.com/office/powerpoint/2010/main" val="17662474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Refactoring to a layered architectural style</a:t>
            </a:r>
            <a:endParaRPr lang="en-US" dirty="0"/>
          </a:p>
        </p:txBody>
      </p:sp>
      <p:sp>
        <p:nvSpPr>
          <p:cNvPr id="7" name="Rectangle 6"/>
          <p:cNvSpPr/>
          <p:nvPr/>
        </p:nvSpPr>
        <p:spPr>
          <a:xfrm>
            <a:off x="4642774" y="3501356"/>
            <a:ext cx="1625526" cy="729581"/>
          </a:xfrm>
          <a:prstGeom prst="rect">
            <a:avLst/>
          </a:prstGeom>
          <a:noFill/>
          <a:ln w="76200">
            <a:prstDash val="sysDash"/>
          </a:ln>
        </p:spPr>
        <p:style>
          <a:lnRef idx="3">
            <a:schemeClr val="lt1"/>
          </a:lnRef>
          <a:fillRef idx="1">
            <a:schemeClr val="accent4"/>
          </a:fillRef>
          <a:effectRef idx="1">
            <a:schemeClr val="accent4"/>
          </a:effectRef>
          <a:fontRef idx="minor">
            <a:schemeClr val="lt1"/>
          </a:fontRef>
        </p:style>
        <p:txBody>
          <a:bodyPr rtlCol="0" anchor="ctr"/>
          <a:lstStyle/>
          <a:p>
            <a:pPr algn="ctr"/>
            <a:r>
              <a:rPr lang="en-US" sz="1600" dirty="0" smtClean="0"/>
              <a:t>Communication Facade</a:t>
            </a:r>
            <a:endParaRPr lang="en-US" sz="1600" dirty="0"/>
          </a:p>
        </p:txBody>
      </p:sp>
      <p:sp>
        <p:nvSpPr>
          <p:cNvPr id="36" name="Rectangle 35"/>
          <p:cNvSpPr/>
          <p:nvPr/>
        </p:nvSpPr>
        <p:spPr>
          <a:xfrm>
            <a:off x="1774419" y="3412146"/>
            <a:ext cx="2101081" cy="1197449"/>
          </a:xfrm>
          <a:prstGeom prst="rect">
            <a:avLst/>
          </a:prstGeom>
          <a:noFill/>
          <a:ln w="76200">
            <a:prstDash val="sysDash"/>
          </a:ln>
        </p:spPr>
        <p:style>
          <a:lnRef idx="3">
            <a:schemeClr val="lt1"/>
          </a:lnRef>
          <a:fillRef idx="1">
            <a:schemeClr val="accent4"/>
          </a:fillRef>
          <a:effectRef idx="1">
            <a:schemeClr val="accent4"/>
          </a:effectRef>
          <a:fontRef idx="minor">
            <a:schemeClr val="lt1"/>
          </a:fontRef>
        </p:style>
        <p:txBody>
          <a:bodyPr rtlCol="0" anchor="ctr"/>
          <a:lstStyle/>
          <a:p>
            <a:pPr algn="ctr"/>
            <a:r>
              <a:rPr lang="en-US" dirty="0" smtClean="0"/>
              <a:t>Funds or Payment Facade</a:t>
            </a:r>
            <a:endParaRPr lang="en-US" dirty="0"/>
          </a:p>
        </p:txBody>
      </p:sp>
      <p:sp>
        <p:nvSpPr>
          <p:cNvPr id="37" name="Rectangle 36"/>
          <p:cNvSpPr/>
          <p:nvPr/>
        </p:nvSpPr>
        <p:spPr>
          <a:xfrm>
            <a:off x="7800409" y="3412146"/>
            <a:ext cx="2143592" cy="1197449"/>
          </a:xfrm>
          <a:prstGeom prst="rect">
            <a:avLst/>
          </a:prstGeom>
          <a:noFill/>
          <a:ln w="76200">
            <a:prstDash val="sysDash"/>
          </a:ln>
        </p:spPr>
        <p:style>
          <a:lnRef idx="3">
            <a:schemeClr val="lt1"/>
          </a:lnRef>
          <a:fillRef idx="1">
            <a:schemeClr val="accent4"/>
          </a:fillRef>
          <a:effectRef idx="1">
            <a:schemeClr val="accent4"/>
          </a:effectRef>
          <a:fontRef idx="minor">
            <a:schemeClr val="lt1"/>
          </a:fontRef>
        </p:style>
        <p:txBody>
          <a:bodyPr rtlCol="0" anchor="ctr"/>
          <a:lstStyle/>
          <a:p>
            <a:pPr algn="ctr"/>
            <a:r>
              <a:rPr lang="en-US" dirty="0" smtClean="0"/>
              <a:t>Product Facade</a:t>
            </a:r>
            <a:endParaRPr lang="en-US" dirty="0"/>
          </a:p>
        </p:txBody>
      </p:sp>
      <p:sp>
        <p:nvSpPr>
          <p:cNvPr id="3" name="Rectangle 2"/>
          <p:cNvSpPr/>
          <p:nvPr/>
        </p:nvSpPr>
        <p:spPr>
          <a:xfrm>
            <a:off x="4642774" y="1434013"/>
            <a:ext cx="1716505" cy="777571"/>
          </a:xfrm>
          <a:prstGeom prst="rect">
            <a:avLst/>
          </a:prstGeom>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Business Rule</a:t>
            </a:r>
            <a:endParaRPr lang="en-US"/>
          </a:p>
        </p:txBody>
      </p:sp>
      <p:cxnSp>
        <p:nvCxnSpPr>
          <p:cNvPr id="9" name="Straight Connector 8"/>
          <p:cNvCxnSpPr>
            <a:stCxn id="7" idx="0"/>
            <a:endCxn id="3" idx="2"/>
          </p:cNvCxnSpPr>
          <p:nvPr/>
        </p:nvCxnSpPr>
        <p:spPr>
          <a:xfrm flipV="1">
            <a:off x="5455537" y="2211584"/>
            <a:ext cx="45490" cy="128977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3" idx="2"/>
            <a:endCxn id="37" idx="0"/>
          </p:cNvCxnSpPr>
          <p:nvPr/>
        </p:nvCxnSpPr>
        <p:spPr>
          <a:xfrm>
            <a:off x="5501027" y="2211584"/>
            <a:ext cx="3371178" cy="1200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a:stCxn id="3" idx="2"/>
            <a:endCxn id="36" idx="0"/>
          </p:cNvCxnSpPr>
          <p:nvPr/>
        </p:nvCxnSpPr>
        <p:spPr>
          <a:xfrm flipH="1">
            <a:off x="2824960" y="2211584"/>
            <a:ext cx="2676067" cy="12005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1774419" y="5358063"/>
            <a:ext cx="7654394" cy="12352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3200" dirty="0" smtClean="0">
                <a:latin typeface="Helvetica" charset="0"/>
                <a:ea typeface="Helvetica" charset="0"/>
                <a:cs typeface="Helvetica" charset="0"/>
              </a:rPr>
              <a:t>Hardware Facade</a:t>
            </a:r>
            <a:endParaRPr lang="en-US" sz="3200" dirty="0">
              <a:latin typeface="Helvetica" charset="0"/>
              <a:ea typeface="Helvetica" charset="0"/>
              <a:cs typeface="Helvetica" charset="0"/>
            </a:endParaRPr>
          </a:p>
        </p:txBody>
      </p:sp>
      <p:cxnSp>
        <p:nvCxnSpPr>
          <p:cNvPr id="11" name="Straight Connector 10"/>
          <p:cNvCxnSpPr/>
          <p:nvPr/>
        </p:nvCxnSpPr>
        <p:spPr>
          <a:xfrm flipH="1" flipV="1">
            <a:off x="5471579" y="4230937"/>
            <a:ext cx="146079" cy="112712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a:stCxn id="10" idx="0"/>
            <a:endCxn id="37" idx="2"/>
          </p:cNvCxnSpPr>
          <p:nvPr/>
        </p:nvCxnSpPr>
        <p:spPr>
          <a:xfrm flipV="1">
            <a:off x="5601616" y="4609595"/>
            <a:ext cx="3270589" cy="74846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a:stCxn id="10" idx="0"/>
            <a:endCxn id="36" idx="2"/>
          </p:cNvCxnSpPr>
          <p:nvPr/>
        </p:nvCxnSpPr>
        <p:spPr>
          <a:xfrm flipH="1" flipV="1">
            <a:off x="2824960" y="4609595"/>
            <a:ext cx="2776656" cy="74846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92358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Ostensibly, what was difficult</a:t>
            </a:r>
            <a:endParaRPr lang="en-US" dirty="0"/>
          </a:p>
        </p:txBody>
      </p:sp>
      <p:sp>
        <p:nvSpPr>
          <p:cNvPr id="3" name="Content Placeholder 2"/>
          <p:cNvSpPr>
            <a:spLocks noGrp="1"/>
          </p:cNvSpPr>
          <p:nvPr>
            <p:ph idx="1"/>
          </p:nvPr>
        </p:nvSpPr>
        <p:spPr/>
        <p:txBody>
          <a:bodyPr/>
          <a:lstStyle/>
          <a:p>
            <a:r>
              <a:rPr lang="en-US" dirty="0" smtClean="0"/>
              <a:t>Certain “parts” can’t talk to one another</a:t>
            </a:r>
          </a:p>
          <a:p>
            <a:endParaRPr lang="en-US" dirty="0"/>
          </a:p>
          <a:p>
            <a:r>
              <a:rPr lang="en-US" dirty="0" smtClean="0"/>
              <a:t>This is annoying, and makes you wonder why “low coupling” is such a great </a:t>
            </a:r>
            <a:r>
              <a:rPr lang="en-US" dirty="0" err="1" smtClean="0"/>
              <a:t>idea</a:t>
            </a:r>
            <a:r>
              <a:rPr lang="en-US" dirty="0" err="1" smtClean="0">
                <a:sym typeface="Wingdings"/>
              </a:rPr>
              <a:t>if</a:t>
            </a:r>
            <a:r>
              <a:rPr lang="en-US" dirty="0" smtClean="0">
                <a:sym typeface="Wingdings"/>
              </a:rPr>
              <a:t> everything can talk to everything else, wouldn’t that be better?</a:t>
            </a:r>
          </a:p>
          <a:p>
            <a:endParaRPr lang="en-US" dirty="0">
              <a:sym typeface="Wingdings"/>
            </a:endParaRPr>
          </a:p>
          <a:p>
            <a:r>
              <a:rPr lang="en-US" dirty="0" smtClean="0">
                <a:sym typeface="Wingdings"/>
              </a:rPr>
              <a:t>This is why there was the “extensibility” argument: essentially, the idea is, “Think ahead! Later on, it’ll be a pain to change anything if it’s a big spaghetti mess!”</a:t>
            </a:r>
            <a:endParaRPr lang="en-US" dirty="0"/>
          </a:p>
        </p:txBody>
      </p:sp>
    </p:spTree>
    <p:extLst>
      <p:ext uri="{BB962C8B-B14F-4D97-AF65-F5344CB8AC3E}">
        <p14:creationId xmlns:p14="http://schemas.microsoft.com/office/powerpoint/2010/main" val="1092234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was frustrating: Getting going</a:t>
            </a:r>
            <a:endParaRPr lang="en-US" dirty="0"/>
          </a:p>
        </p:txBody>
      </p:sp>
      <p:sp>
        <p:nvSpPr>
          <p:cNvPr id="3" name="Content Placeholder 2"/>
          <p:cNvSpPr>
            <a:spLocks noGrp="1"/>
          </p:cNvSpPr>
          <p:nvPr>
            <p:ph idx="1"/>
          </p:nvPr>
        </p:nvSpPr>
        <p:spPr/>
        <p:txBody>
          <a:bodyPr>
            <a:normAutofit lnSpcReduction="10000"/>
          </a:bodyPr>
          <a:lstStyle/>
          <a:p>
            <a:r>
              <a:rPr lang="en-US" dirty="0" smtClean="0"/>
              <a:t>“Where should X be?”</a:t>
            </a:r>
          </a:p>
          <a:p>
            <a:r>
              <a:rPr lang="en-US" dirty="0" smtClean="0"/>
              <a:t>“Should I do X or Y?”</a:t>
            </a:r>
          </a:p>
          <a:p>
            <a:endParaRPr lang="en-US" dirty="0"/>
          </a:p>
          <a:p>
            <a:r>
              <a:rPr lang="en-US" dirty="0" smtClean="0"/>
              <a:t>e.g. “Who should track the money in the system?”: Payment Façade or Business Rule?</a:t>
            </a:r>
          </a:p>
          <a:p>
            <a:r>
              <a:rPr lang="en-US" dirty="0" smtClean="0"/>
              <a:t>e.g. “Who should know how much a product costs?”: Product Façade or Payment Façade?</a:t>
            </a:r>
          </a:p>
          <a:p>
            <a:endParaRPr lang="en-US" dirty="0"/>
          </a:p>
          <a:p>
            <a:r>
              <a:rPr lang="en-US" dirty="0" smtClean="0"/>
              <a:t>These are valid questions, and no real great answers: there are trade-offs regardless of the choice you make</a:t>
            </a:r>
          </a:p>
        </p:txBody>
      </p:sp>
    </p:spTree>
    <p:extLst>
      <p:ext uri="{BB962C8B-B14F-4D97-AF65-F5344CB8AC3E}">
        <p14:creationId xmlns:p14="http://schemas.microsoft.com/office/powerpoint/2010/main" val="1698614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was frustrating: the facades</a:t>
            </a:r>
            <a:endParaRPr lang="en-US" dirty="0"/>
          </a:p>
        </p:txBody>
      </p:sp>
      <p:sp>
        <p:nvSpPr>
          <p:cNvPr id="3" name="Content Placeholder 2"/>
          <p:cNvSpPr>
            <a:spLocks noGrp="1"/>
          </p:cNvSpPr>
          <p:nvPr>
            <p:ph idx="1"/>
          </p:nvPr>
        </p:nvSpPr>
        <p:spPr/>
        <p:txBody>
          <a:bodyPr>
            <a:normAutofit lnSpcReduction="10000"/>
          </a:bodyPr>
          <a:lstStyle/>
          <a:p>
            <a:r>
              <a:rPr lang="en-US" dirty="0" smtClean="0"/>
              <a:t>We provided you with the facades that were supposed to exist, and just said, “That’s the way it is going to be.” This was also problematic at times:</a:t>
            </a:r>
          </a:p>
          <a:p>
            <a:endParaRPr lang="en-US" dirty="0"/>
          </a:p>
          <a:p>
            <a:r>
              <a:rPr lang="en-US" dirty="0"/>
              <a:t>e.g. “How is the communication façade supposed to communicate price of items (or ‘cost remaining’) if it doesn’t know how much a </a:t>
            </a:r>
            <a:r>
              <a:rPr lang="en-US" dirty="0" smtClean="0"/>
              <a:t>item costs?”</a:t>
            </a:r>
          </a:p>
          <a:p>
            <a:endParaRPr lang="en-US" dirty="0"/>
          </a:p>
          <a:p>
            <a:r>
              <a:rPr lang="en-US" dirty="0" smtClean="0"/>
              <a:t>The specific partitioning (i.e. the architecture) has certain deficiencies—other kinds of </a:t>
            </a:r>
            <a:r>
              <a:rPr lang="en-US" dirty="0" err="1" smtClean="0"/>
              <a:t>partitionings</a:t>
            </a:r>
            <a:r>
              <a:rPr lang="en-US" dirty="0" smtClean="0"/>
              <a:t> were possible</a:t>
            </a:r>
            <a:endParaRPr lang="en-US" dirty="0"/>
          </a:p>
        </p:txBody>
      </p:sp>
    </p:spTree>
    <p:extLst>
      <p:ext uri="{BB962C8B-B14F-4D97-AF65-F5344CB8AC3E}">
        <p14:creationId xmlns:p14="http://schemas.microsoft.com/office/powerpoint/2010/main" val="1192411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Wait, so how would I have added X?</a:t>
            </a:r>
            <a:endParaRPr lang="en-US" dirty="0"/>
          </a:p>
        </p:txBody>
      </p:sp>
      <p:sp>
        <p:nvSpPr>
          <p:cNvPr id="3" name="Content Placeholder 2"/>
          <p:cNvSpPr>
            <a:spLocks noGrp="1"/>
          </p:cNvSpPr>
          <p:nvPr>
            <p:ph idx="1"/>
          </p:nvPr>
        </p:nvSpPr>
        <p:spPr/>
        <p:txBody>
          <a:bodyPr>
            <a:normAutofit lnSpcReduction="10000"/>
          </a:bodyPr>
          <a:lstStyle/>
          <a:p>
            <a:r>
              <a:rPr lang="en-US" dirty="0" smtClean="0"/>
              <a:t>In principle, adding a new “payment” component (e.g. bill reader) would probably mean: (a) adding a new thing to the hardware façade, and then (b) adding a new thing to the Payment façade. (in both cases, likely fairly simple additions)</a:t>
            </a:r>
          </a:p>
          <a:p>
            <a:endParaRPr lang="en-US" dirty="0" smtClean="0"/>
          </a:p>
          <a:p>
            <a:r>
              <a:rPr lang="en-US" dirty="0" smtClean="0"/>
              <a:t>Adding other I/O devices a little more complex. E.g. a touch screen (depending on what it shows) needs a bit more information—e.g. from product façade (pricing information), or from the payment façade (how much credit in system). This might mean that the partitioning doesn’t make sense, or that it is going to be a little more coupled than what we’d intended.</a:t>
            </a:r>
            <a:endParaRPr lang="en-US" dirty="0"/>
          </a:p>
        </p:txBody>
      </p:sp>
    </p:spTree>
    <p:extLst>
      <p:ext uri="{BB962C8B-B14F-4D97-AF65-F5344CB8AC3E}">
        <p14:creationId xmlns:p14="http://schemas.microsoft.com/office/powerpoint/2010/main" val="1240906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Two layers of objectives.</a:t>
            </a:r>
          </a:p>
          <a:p>
            <a:endParaRPr lang="en-US" dirty="0"/>
          </a:p>
          <a:p>
            <a:r>
              <a:rPr lang="en-US" dirty="0" smtClean="0"/>
              <a:t>Layer 1:</a:t>
            </a:r>
          </a:p>
          <a:p>
            <a:pPr marL="800100" lvl="1" indent="-342900">
              <a:buFont typeface="Arial" charset="0"/>
              <a:buChar char="•"/>
            </a:pPr>
            <a:r>
              <a:rPr lang="en-US" u="sng" dirty="0" smtClean="0"/>
              <a:t>Refactor</a:t>
            </a:r>
            <a:r>
              <a:rPr lang="en-US" dirty="0" smtClean="0"/>
              <a:t> a </a:t>
            </a:r>
            <a:r>
              <a:rPr lang="en-US" dirty="0"/>
              <a:t>system to make use of the façade design </a:t>
            </a:r>
            <a:r>
              <a:rPr lang="en-US" dirty="0" smtClean="0"/>
              <a:t>pattern, and layered architectural style</a:t>
            </a:r>
            <a:endParaRPr lang="en-US" dirty="0"/>
          </a:p>
          <a:p>
            <a:pPr marL="800100" lvl="1" indent="-342900">
              <a:buFont typeface="Arial" charset="0"/>
              <a:buChar char="•"/>
            </a:pPr>
            <a:r>
              <a:rPr lang="en-US" dirty="0" smtClean="0"/>
              <a:t>Use event </a:t>
            </a:r>
            <a:r>
              <a:rPr lang="en-US" dirty="0"/>
              <a:t>handling, and the observer design pattern to communicate between </a:t>
            </a:r>
            <a:r>
              <a:rPr lang="en-US" dirty="0" smtClean="0"/>
              <a:t>modules</a:t>
            </a:r>
          </a:p>
          <a:p>
            <a:pPr marL="800100" lvl="1" indent="-342900">
              <a:buFont typeface="Arial" charset="0"/>
              <a:buChar char="•"/>
            </a:pPr>
            <a:endParaRPr lang="en-US" dirty="0"/>
          </a:p>
          <a:p>
            <a:r>
              <a:rPr lang="en-US" dirty="0" smtClean="0"/>
              <a:t>Layer 2:</a:t>
            </a:r>
          </a:p>
          <a:p>
            <a:pPr marL="914400" lvl="1" indent="-457200">
              <a:buFont typeface="Arial" charset="0"/>
              <a:buChar char="•"/>
            </a:pPr>
            <a:r>
              <a:rPr lang="en-US" dirty="0" smtClean="0"/>
              <a:t>Face the challenge of dealing with having to design something with some uncertainty</a:t>
            </a:r>
          </a:p>
          <a:p>
            <a:pPr marL="914400" lvl="1" indent="-457200">
              <a:buFont typeface="Arial" charset="0"/>
              <a:buChar char="•"/>
            </a:pPr>
            <a:r>
              <a:rPr lang="en-US" dirty="0" smtClean="0"/>
              <a:t>Recognize trade-offs between different designs</a:t>
            </a:r>
            <a:endParaRPr lang="en-US" dirty="0"/>
          </a:p>
          <a:p>
            <a:endParaRPr lang="en-US" dirty="0"/>
          </a:p>
        </p:txBody>
      </p:sp>
    </p:spTree>
    <p:extLst>
      <p:ext uri="{BB962C8B-B14F-4D97-AF65-F5344CB8AC3E}">
        <p14:creationId xmlns:p14="http://schemas.microsoft.com/office/powerpoint/2010/main" val="13320909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A6E26E3-97AB-3841-9323-9EFF9FCD4095}" vid="{31111873-FD7B-DB4D-9076-9301D562262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tony-template</Template>
  <TotalTime>111</TotalTime>
  <Words>599</Words>
  <Application>Microsoft Macintosh PowerPoint</Application>
  <PresentationFormat>Widescreen</PresentationFormat>
  <Paragraphs>57</Paragraphs>
  <Slides>9</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Calibri</vt:lpstr>
      <vt:lpstr>Helvetica</vt:lpstr>
      <vt:lpstr>Helvetica Neue</vt:lpstr>
      <vt:lpstr>Wingdings</vt:lpstr>
      <vt:lpstr>Arial</vt:lpstr>
      <vt:lpstr>Office Theme</vt:lpstr>
      <vt:lpstr>A4 Redux</vt:lpstr>
      <vt:lpstr>Learning Objectives</vt:lpstr>
      <vt:lpstr>“The Goal”</vt:lpstr>
      <vt:lpstr>Refactoring to a layered architectural style</vt:lpstr>
      <vt:lpstr>Ostensibly, what was difficult</vt:lpstr>
      <vt:lpstr>What was frustrating: Getting going</vt:lpstr>
      <vt:lpstr>What was frustrating: the facades</vt:lpstr>
      <vt:lpstr>Wait, so how would I have added X?</vt:lpstr>
      <vt:lpstr>Learning Objectives</vt:lpstr>
    </vt:vector>
  </TitlesOfParts>
  <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A4 Redux</dc:title>
  <dc:creator>Anthony Tang</dc:creator>
  <cp:lastModifiedBy>Anthony Tang</cp:lastModifiedBy>
  <cp:revision>3</cp:revision>
  <dcterms:created xsi:type="dcterms:W3CDTF">2017-04-11T05:34:38Z</dcterms:created>
  <dcterms:modified xsi:type="dcterms:W3CDTF">2017-04-11T07:25:41Z</dcterms:modified>
</cp:coreProperties>
</file>