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4" r:id="rId10"/>
    <p:sldId id="265" r:id="rId11"/>
    <p:sldId id="266" r:id="rId12"/>
    <p:sldId id="271" r:id="rId13"/>
    <p:sldId id="272" r:id="rId14"/>
    <p:sldId id="273" r:id="rId15"/>
    <p:sldId id="269" r:id="rId16"/>
    <p:sldId id="274" r:id="rId17"/>
    <p:sldId id="275" r:id="rId18"/>
    <p:sldId id="276" r:id="rId19"/>
    <p:sldId id="277" r:id="rId20"/>
    <p:sldId id="270" r:id="rId21"/>
    <p:sldId id="282" r:id="rId22"/>
    <p:sldId id="278" r:id="rId23"/>
    <p:sldId id="281" r:id="rId24"/>
    <p:sldId id="279" r:id="rId25"/>
    <p:sldId id="280" r:id="rId26"/>
    <p:sldId id="283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6"/>
    <p:restoredTop sz="81055"/>
  </p:normalViewPr>
  <p:slideViewPr>
    <p:cSldViewPr snapToGrid="0" snapToObjects="1">
      <p:cViewPr>
        <p:scale>
          <a:sx n="61" d="100"/>
          <a:sy n="61" d="100"/>
        </p:scale>
        <p:origin x="39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DB12A-5E8A-BA4B-8F9F-68786B2C9E1B}" type="datetimeFigureOut">
              <a:rPr lang="en-US" smtClean="0"/>
              <a:t>2/6/17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B07F5-1144-AF4D-90B7-A5E5B37FF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5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www.technologizer.com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-content/uploads/2011/11/</a:t>
            </a:r>
            <a:r>
              <a:rPr lang="en-US" dirty="0" err="1" smtClean="0"/>
              <a:t>microsoftsurface.jpg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B07F5-1144-AF4D-90B7-A5E5B37FF6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7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appolicious.com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-content/uploads/2009/10/</a:t>
            </a:r>
            <a:r>
              <a:rPr lang="en-US" dirty="0" err="1" smtClean="0"/>
              <a:t>monopolyforiphone.jpg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B07F5-1144-AF4D-90B7-A5E5B37FF6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4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can tell you that all of these tests pass </a:t>
            </a:r>
            <a:r>
              <a:rPr lang="mr-IN" dirty="0" smtClean="0"/>
              <a:t>–</a:t>
            </a:r>
            <a:r>
              <a:rPr lang="en-US" dirty="0" smtClean="0"/>
              <a:t> they all check out true with the code that’s above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B07F5-1144-AF4D-90B7-A5E5B37FF6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1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B07F5-1144-AF4D-90B7-A5E5B37FF6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56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B07F5-1144-AF4D-90B7-A5E5B37FF6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3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B07F5-1144-AF4D-90B7-A5E5B37FF6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3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92C18D49-91E7-3C46-A6CA-CF653347CC57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D9BFA5A3-C892-EB47-8496-A76E18C36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4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9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4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0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5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2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7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3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92C18D49-91E7-3C46-A6CA-CF653347CC57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D9BFA5A3-C892-EB47-8496-A76E18C36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7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charset="0"/>
        <a:buNone/>
        <a:defRPr sz="4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br>
              <a:rPr lang="en-US" dirty="0" smtClean="0"/>
            </a:br>
            <a:r>
              <a:rPr lang="en-US" sz="3600" dirty="0" smtClean="0"/>
              <a:t>Verification and the Joy of Breaking Code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SENG 301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Ensuring that things follow the specification</a:t>
            </a:r>
          </a:p>
          <a:p>
            <a:r>
              <a:rPr lang="en-US" dirty="0" smtClean="0"/>
              <a:t>Confirming with clients/users that</a:t>
            </a:r>
          </a:p>
          <a:p>
            <a:pPr lvl="1"/>
            <a:r>
              <a:rPr lang="en-US" dirty="0" smtClean="0"/>
              <a:t>Functionality is adequate</a:t>
            </a:r>
          </a:p>
          <a:p>
            <a:pPr lvl="1"/>
            <a:r>
              <a:rPr lang="en-US" dirty="0" smtClean="0"/>
              <a:t>Interface is usable</a:t>
            </a:r>
          </a:p>
          <a:p>
            <a:pPr lvl="1"/>
            <a:r>
              <a:rPr lang="en-US" dirty="0" smtClean="0"/>
              <a:t>Non-functional requirements are met</a:t>
            </a:r>
          </a:p>
          <a:p>
            <a:pPr lvl="1"/>
            <a:r>
              <a:rPr lang="en-US" dirty="0" smtClean="0"/>
              <a:t>Can be done before, during and after development</a:t>
            </a:r>
          </a:p>
          <a:p>
            <a:r>
              <a:rPr lang="en-US" dirty="0" smtClean="0"/>
              <a:t>Continual efforts in this regard</a:t>
            </a:r>
          </a:p>
          <a:p>
            <a:pPr lvl="1"/>
            <a:r>
              <a:rPr lang="en-US" dirty="0" smtClean="0"/>
              <a:t>Capture changes in requirements</a:t>
            </a:r>
          </a:p>
          <a:p>
            <a:pPr lvl="1"/>
            <a:r>
              <a:rPr lang="en-US" dirty="0" smtClean="0"/>
              <a:t>Ensure there are no “surprises” at 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different levels: unit testing, integration testing, functional/system testing, acceptance testing, regression testing, beta testing [we will return to this on Tuesday]</a:t>
            </a:r>
          </a:p>
          <a:p>
            <a:endParaRPr lang="en-US" dirty="0" smtClean="0"/>
          </a:p>
          <a:p>
            <a:r>
              <a:rPr lang="en-US" dirty="0" smtClean="0"/>
              <a:t>Test case</a:t>
            </a:r>
          </a:p>
          <a:p>
            <a:r>
              <a:rPr lang="en-US" dirty="0" smtClean="0"/>
              <a:t>Test suite</a:t>
            </a:r>
            <a:endParaRPr lang="en-US" dirty="0"/>
          </a:p>
          <a:p>
            <a:r>
              <a:rPr lang="en-US" dirty="0" smtClean="0"/>
              <a:t>Test coverage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5617"/>
            <a:ext cx="10515600" cy="546134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 /** Adds two positive numbers together, returns the result */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addTwoPositiveNums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first, 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second) {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   if (first &lt; 0 || second &lt; 0)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2        throw new Exception(“Argument out of range”);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3     if (first == 2)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4       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1 + second;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5     else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6       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eturn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first + second;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Test case: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defining specific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inputs (+ preconditions),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along with the expected results</a:t>
            </a:r>
          </a:p>
          <a:p>
            <a:pPr lvl="1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e.g.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addTwoPositiveNums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(1,2) =&gt; 3 (expected)</a:t>
            </a:r>
          </a:p>
          <a:p>
            <a:pPr lvl="1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e.g.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addTwoPositiveNums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(0,0) =&gt; 0 (expected)</a:t>
            </a:r>
          </a:p>
          <a:p>
            <a:pPr lvl="1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e.g.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addTwoPositiveNums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(-1, 0) =&gt; Exception (expected)</a:t>
            </a:r>
          </a:p>
          <a:p>
            <a:pPr lvl="1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e.g.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addTwoPositiveNums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(3,4) =&gt; 7 (expected)</a:t>
            </a:r>
          </a:p>
        </p:txBody>
      </p:sp>
    </p:spTree>
    <p:extLst>
      <p:ext uri="{BB962C8B-B14F-4D97-AF65-F5344CB8AC3E}">
        <p14:creationId xmlns:p14="http://schemas.microsoft.com/office/powerpoint/2010/main" val="163113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5617"/>
            <a:ext cx="10515600" cy="546134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 /** Adds two positive numbers together, returns the result */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addTwoPositiveNums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first, 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second) {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   if (first &lt; 0 || second &lt; 0)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2        throw new Exception(“Argument out of range”);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3     if (first == 2)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4       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1 + second;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5     else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6       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eturn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first + second;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Test case: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defining specific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inputs (+ preconditions),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along with the expected results</a:t>
            </a:r>
          </a:p>
          <a:p>
            <a:pPr lvl="1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e.g.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addTwoPositiveNums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(1,2) =&gt; 3 (expected)</a:t>
            </a:r>
          </a:p>
          <a:p>
            <a:pPr lvl="1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e.g.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addTwoPositiveNums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(0,0) =&gt; 0 (expected)</a:t>
            </a:r>
          </a:p>
          <a:p>
            <a:pPr lvl="1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e.g.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addTwoPositiveNums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(-1, 0) =&gt; Exception (expected)</a:t>
            </a:r>
          </a:p>
          <a:p>
            <a:pPr lvl="1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e.g.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addTwoPositiveNums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(3,4) =&gt; 7 (expected)</a:t>
            </a:r>
          </a:p>
        </p:txBody>
      </p:sp>
      <p:sp>
        <p:nvSpPr>
          <p:cNvPr id="2" name="Right Brace 1"/>
          <p:cNvSpPr/>
          <p:nvPr/>
        </p:nvSpPr>
        <p:spPr>
          <a:xfrm>
            <a:off x="8450580" y="4792981"/>
            <a:ext cx="396240" cy="127635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26830" y="5200323"/>
            <a:ext cx="2766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Test suite</a:t>
            </a:r>
            <a:r>
              <a:rPr lang="en-US" sz="2400" dirty="0" smtClean="0"/>
              <a:t>: a related set of tests</a:t>
            </a:r>
          </a:p>
        </p:txBody>
      </p:sp>
    </p:spTree>
    <p:extLst>
      <p:ext uri="{BB962C8B-B14F-4D97-AF65-F5344CB8AC3E}">
        <p14:creationId xmlns:p14="http://schemas.microsoft.com/office/powerpoint/2010/main" val="17642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5617"/>
            <a:ext cx="10515600" cy="546134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 /** Adds two positive numbers together, returns the result */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addTwoPositiveNums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first, 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second) {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   if (first &lt; 0 || second &lt; 0)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2        throw new Exception(“Argument out of range”);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3     if (first == 2)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4       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1 + second;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5     else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6       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eturn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first + second;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600" dirty="0" err="1" smtClean="0">
                <a:latin typeface="Helvetica" charset="0"/>
                <a:ea typeface="Helvetica" charset="0"/>
                <a:cs typeface="Helvetica" charset="0"/>
              </a:rPr>
              <a:t>addTwoPositiveNums</a:t>
            </a:r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(1,2) =&gt; 3 (expected)</a:t>
            </a:r>
          </a:p>
          <a:p>
            <a:r>
              <a:rPr lang="en-US" sz="2600" dirty="0" err="1" smtClean="0">
                <a:latin typeface="Helvetica" charset="0"/>
                <a:ea typeface="Helvetica" charset="0"/>
                <a:cs typeface="Helvetica" charset="0"/>
              </a:rPr>
              <a:t>addTwoPositiveNums</a:t>
            </a:r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(0,0) =&gt; 0 (expected)</a:t>
            </a:r>
          </a:p>
          <a:p>
            <a:r>
              <a:rPr lang="en-US" sz="2600" dirty="0" err="1" smtClean="0">
                <a:latin typeface="Helvetica" charset="0"/>
                <a:ea typeface="Helvetica" charset="0"/>
                <a:cs typeface="Helvetica" charset="0"/>
              </a:rPr>
              <a:t>addTwoPositiveNums</a:t>
            </a:r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(-1, 0) =&gt; Exception (expected)</a:t>
            </a:r>
          </a:p>
          <a:p>
            <a:r>
              <a:rPr lang="en-US" sz="2600" dirty="0" err="1" smtClean="0">
                <a:latin typeface="Helvetica" charset="0"/>
                <a:ea typeface="Helvetica" charset="0"/>
                <a:cs typeface="Helvetica" charset="0"/>
              </a:rPr>
              <a:t>addTwoPositiveNums</a:t>
            </a:r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(3,4) =&gt; 7 (expected)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2550" y="4264658"/>
            <a:ext cx="3470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Test coverage:</a:t>
            </a:r>
            <a:r>
              <a:rPr lang="en-US" sz="2400" dirty="0" smtClean="0"/>
              <a:t> a metric that describes how much code is actually tested (e.g. lines of code, functions, etc.). “</a:t>
            </a:r>
            <a:r>
              <a:rPr lang="en-US" sz="2400" dirty="0"/>
              <a:t>C</a:t>
            </a:r>
            <a:r>
              <a:rPr lang="en-US" sz="2400" dirty="0" smtClean="0"/>
              <a:t>ode coverage”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0655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performing a </a:t>
            </a:r>
            <a:r>
              <a:rPr lang="en-US" u="sng" dirty="0" smtClean="0"/>
              <a:t>test</a:t>
            </a:r>
            <a:r>
              <a:rPr lang="en-US" dirty="0" smtClean="0"/>
              <a:t> (i.e. executing a test case), an </a:t>
            </a:r>
            <a:r>
              <a:rPr lang="en-US" u="sng" dirty="0" smtClean="0"/>
              <a:t>actual result</a:t>
            </a:r>
            <a:r>
              <a:rPr lang="en-US" dirty="0" smtClean="0"/>
              <a:t> will occur.</a:t>
            </a:r>
          </a:p>
          <a:p>
            <a:pPr lvl="1"/>
            <a:r>
              <a:rPr lang="en-US" dirty="0" smtClean="0"/>
              <a:t>A difference from the </a:t>
            </a:r>
            <a:r>
              <a:rPr lang="en-US" u="sng" dirty="0" smtClean="0"/>
              <a:t>expected result</a:t>
            </a:r>
            <a:r>
              <a:rPr lang="en-US" dirty="0" smtClean="0"/>
              <a:t> is called a </a:t>
            </a:r>
            <a:r>
              <a:rPr lang="en-US" u="sng" dirty="0" smtClean="0"/>
              <a:t>failure</a:t>
            </a:r>
            <a:endParaRPr lang="en-US" dirty="0" smtClean="0"/>
          </a:p>
          <a:p>
            <a:pPr lvl="1"/>
            <a:r>
              <a:rPr lang="en-US" dirty="0" smtClean="0"/>
              <a:t>The root cause of the failure is called a </a:t>
            </a:r>
            <a:r>
              <a:rPr lang="en-US" u="sng" dirty="0" smtClean="0"/>
              <a:t>fault</a:t>
            </a:r>
            <a:r>
              <a:rPr lang="en-US" dirty="0" smtClean="0"/>
              <a:t> (i.e. bug)</a:t>
            </a:r>
          </a:p>
          <a:p>
            <a:r>
              <a:rPr lang="en-US" dirty="0" smtClean="0"/>
              <a:t>Just because a </a:t>
            </a:r>
            <a:r>
              <a:rPr lang="en-US" u="sng" dirty="0" smtClean="0"/>
              <a:t>fault</a:t>
            </a:r>
            <a:r>
              <a:rPr lang="en-US" dirty="0" smtClean="0"/>
              <a:t> has occurred, we may not actually </a:t>
            </a:r>
            <a:r>
              <a:rPr lang="en-US" i="1" dirty="0" smtClean="0"/>
              <a:t>see </a:t>
            </a:r>
            <a:r>
              <a:rPr lang="en-US" dirty="0" smtClean="0"/>
              <a:t>a </a:t>
            </a:r>
            <a:r>
              <a:rPr lang="en-US" u="sng" dirty="0" smtClean="0"/>
              <a:t>failure</a:t>
            </a:r>
            <a:r>
              <a:rPr lang="en-US" dirty="0" smtClean="0"/>
              <a:t> until later.</a:t>
            </a:r>
          </a:p>
          <a:p>
            <a:pPr lvl="1"/>
            <a:r>
              <a:rPr lang="en-US" dirty="0" smtClean="0"/>
              <a:t>e.g. your </a:t>
            </a:r>
            <a:r>
              <a:rPr lang="en-US" dirty="0" err="1" smtClean="0"/>
              <a:t>MakeChange</a:t>
            </a:r>
            <a:r>
              <a:rPr lang="en-US" dirty="0" smtClean="0"/>
              <a:t>() function results in a failure, but we don’t see consequences of the failure until later when we CHECK_DELIVERY()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5617"/>
            <a:ext cx="10515600" cy="5461346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 /** Adds two positive numbers together, returns the result */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addTwoPositiveNums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first, 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second) {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   if (first &lt; 0 || second &lt; 0)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2        throw new Exception(“Argument out of range”);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3     if (first == 2)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4       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1 + second;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5     else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6       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eturn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first + second;</a:t>
            </a: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081126"/>
              </p:ext>
            </p:extLst>
          </p:nvPr>
        </p:nvGraphicFramePr>
        <p:xfrm>
          <a:off x="1330251" y="437916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Input: 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Input: second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 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u="sng" dirty="0" smtClean="0"/>
                        <a:t>2</a:t>
                      </a:r>
                      <a:endParaRPr lang="en-US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u="sng" dirty="0" smtClean="0"/>
                        <a:t>0</a:t>
                      </a:r>
                      <a:endParaRPr lang="en-US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u="sng" dirty="0" smtClean="0"/>
                        <a:t>2</a:t>
                      </a:r>
                      <a:endParaRPr lang="en-US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u="sng" dirty="0" smtClean="0"/>
                        <a:t>1</a:t>
                      </a:r>
                      <a:endParaRPr lang="en-US" b="1" i="1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5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Exhaustive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addTwoPositiveNums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first,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second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We could, in principle, test every possible input, exhaustively testing everything from from Int32.MinValue through Int32.MaxValue</a:t>
            </a:r>
          </a:p>
          <a:p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The challenge is that practically, this would take a long, long time (in the order of thousands of years!)—just for this addition function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  <a:sym typeface="Wingdings"/>
              </a:rPr>
              <a:t> </a:t>
            </a:r>
            <a:r>
              <a:rPr lang="en-US" u="sng" dirty="0" smtClean="0">
                <a:latin typeface="Helvetica" charset="0"/>
                <a:ea typeface="Helvetica" charset="0"/>
                <a:cs typeface="Helvetica" charset="0"/>
                <a:sym typeface="Wingdings"/>
              </a:rPr>
              <a:t>impractical</a:t>
            </a:r>
            <a:endParaRPr lang="en-US" u="sng" dirty="0" smtClean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Testing (Test Case Selection)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Consequently, we use </a:t>
            </a:r>
            <a:r>
              <a:rPr lang="en-US" u="sng" dirty="0" smtClean="0"/>
              <a:t>selective testing</a:t>
            </a:r>
            <a:r>
              <a:rPr lang="en-US" dirty="0" smtClean="0"/>
              <a:t> (i.e. handful)</a:t>
            </a:r>
          </a:p>
          <a:p>
            <a:endParaRPr lang="en-US" dirty="0" smtClean="0"/>
          </a:p>
          <a:p>
            <a:r>
              <a:rPr lang="en-US" dirty="0" smtClean="0"/>
              <a:t>We will explore strategies to select good test cases on Thursday; but generally, you want to pick test cases that are</a:t>
            </a:r>
          </a:p>
          <a:p>
            <a:pPr lvl="1"/>
            <a:r>
              <a:rPr lang="en-US" dirty="0" smtClean="0"/>
              <a:t>likely to find bugs, or</a:t>
            </a:r>
            <a:br>
              <a:rPr lang="en-US" dirty="0" smtClean="0"/>
            </a:br>
            <a:r>
              <a:rPr lang="en-US" dirty="0" smtClean="0"/>
              <a:t>are a really big deal if there’s a bug</a:t>
            </a:r>
          </a:p>
          <a:p>
            <a:endParaRPr lang="en-US" dirty="0" smtClean="0"/>
          </a:p>
          <a:p>
            <a:r>
              <a:rPr lang="en-US" dirty="0" smtClean="0"/>
              <a:t>Concentrating your time and effort where it matters</a:t>
            </a:r>
          </a:p>
          <a:p>
            <a:endParaRPr lang="en-US" dirty="0"/>
          </a:p>
          <a:p>
            <a:r>
              <a:rPr lang="en-US" dirty="0" smtClean="0"/>
              <a:t>Natural consequence of all this: we can’t guarantee that code is bug-free, we can only prove the </a:t>
            </a:r>
            <a:r>
              <a:rPr lang="en-US" i="1" dirty="0" smtClean="0"/>
              <a:t>existence</a:t>
            </a:r>
            <a:r>
              <a:rPr lang="en-US" dirty="0" smtClean="0"/>
              <a:t> of bugs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2424" y="6311900"/>
            <a:ext cx="521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Note: this is not some kind of “alternative facts” thing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Practical: What do you do when you find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192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You need to determine the cause of failure. What are possibilities for what the root cause could be?</a:t>
            </a:r>
          </a:p>
          <a:p>
            <a:pPr lvl="1"/>
            <a:r>
              <a:rPr lang="en-US" dirty="0" smtClean="0"/>
              <a:t>Code defect</a:t>
            </a:r>
          </a:p>
          <a:p>
            <a:pPr lvl="1"/>
            <a:r>
              <a:rPr lang="en-US" dirty="0" smtClean="0"/>
              <a:t>Test defect</a:t>
            </a:r>
          </a:p>
          <a:p>
            <a:pPr lvl="1"/>
            <a:r>
              <a:rPr lang="en-US" dirty="0" smtClean="0"/>
              <a:t>Incorrect expected result</a:t>
            </a:r>
          </a:p>
          <a:p>
            <a:r>
              <a:rPr lang="en-US" dirty="0" smtClean="0"/>
              <a:t>What should you do when you discover a defect?</a:t>
            </a:r>
          </a:p>
          <a:p>
            <a:pPr lvl="1"/>
            <a:r>
              <a:rPr lang="en-US" dirty="0" smtClean="0"/>
              <a:t>Fix it</a:t>
            </a:r>
          </a:p>
          <a:p>
            <a:pPr lvl="1"/>
            <a:r>
              <a:rPr lang="en-US" dirty="0" smtClean="0"/>
              <a:t>Note it (e.g. in a bug repository)</a:t>
            </a:r>
          </a:p>
          <a:p>
            <a:r>
              <a:rPr lang="en-US" dirty="0" smtClean="0"/>
              <a:t>Fixing a bug immediately can have immediate, negative downstream effects (i.e. regression bugs)</a:t>
            </a:r>
          </a:p>
          <a:p>
            <a:pPr lvl="1"/>
            <a:r>
              <a:rPr lang="en-US" dirty="0" smtClean="0"/>
              <a:t>e.g. another piece of code relies on the original bug (SimCity example)</a:t>
            </a:r>
          </a:p>
          <a:p>
            <a:pPr lvl="1"/>
            <a:r>
              <a:rPr lang="en-US" dirty="0" smtClean="0"/>
              <a:t>In large systems, organizations need to determine the risk of fixing the bug!</a:t>
            </a:r>
          </a:p>
        </p:txBody>
      </p:sp>
    </p:spTree>
    <p:extLst>
      <p:ext uri="{BB962C8B-B14F-4D97-AF65-F5344CB8AC3E}">
        <p14:creationId xmlns:p14="http://schemas.microsoft.com/office/powerpoint/2010/main" val="84689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this lecture, you should be able to: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Distinguish between validation and verification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Explain why exhaustive testing is impractical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Distinguish between black box and white box testing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Provide a rationale for Test-Driven Development (TDD)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White-box testing vs. Black-box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White-box testing (glass-box testing):</a:t>
            </a:r>
          </a:p>
          <a:p>
            <a:pPr lvl="1"/>
            <a:r>
              <a:rPr lang="en-US" dirty="0" smtClean="0"/>
              <a:t>We can see the internals (i.e. code)</a:t>
            </a:r>
          </a:p>
          <a:p>
            <a:pPr lvl="1"/>
            <a:r>
              <a:rPr lang="en-US" dirty="0" smtClean="0"/>
              <a:t>We can debug the system at runtime</a:t>
            </a:r>
          </a:p>
          <a:p>
            <a:pPr marL="800100" lvl="1" indent="-342900">
              <a:buFont typeface="Wingdings" charset="2"/>
              <a:buChar char="à"/>
            </a:pPr>
            <a:r>
              <a:rPr lang="en-US" dirty="0" smtClean="0">
                <a:sym typeface="Wingdings"/>
              </a:rPr>
              <a:t>This is the kind of testing you’re doing for A2</a:t>
            </a:r>
          </a:p>
          <a:p>
            <a:pPr marL="800100" lvl="1" indent="-342900">
              <a:buFont typeface="Wingdings" charset="2"/>
              <a:buChar char="à"/>
            </a:pPr>
            <a:endParaRPr lang="en-US" dirty="0"/>
          </a:p>
          <a:p>
            <a:r>
              <a:rPr lang="en-US" dirty="0" smtClean="0"/>
              <a:t>Black-box testing</a:t>
            </a:r>
          </a:p>
          <a:p>
            <a:pPr lvl="1"/>
            <a:r>
              <a:rPr lang="en-US" dirty="0" smtClean="0"/>
              <a:t>Testers only consider inputs and outputs (i.e. without considering source code)</a:t>
            </a:r>
          </a:p>
          <a:p>
            <a:pPr lvl="1"/>
            <a:r>
              <a:rPr lang="en-US" dirty="0" smtClean="0"/>
              <a:t>Tests focus strictly on requirement specs</a:t>
            </a:r>
          </a:p>
          <a:p>
            <a:pPr lvl="1"/>
            <a:r>
              <a:rPr lang="en-US" dirty="0" smtClean="0"/>
              <a:t>Testers interact only through the defined user interfaces</a:t>
            </a:r>
          </a:p>
          <a:p>
            <a:pPr lvl="1"/>
            <a:r>
              <a:rPr lang="en-US" dirty="0" smtClean="0">
                <a:sym typeface="Wingdings"/>
              </a:rPr>
              <a:t> This is the user’s perspective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smtClean="0"/>
              <a:t>Test Case from a Test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Test </a:t>
            </a:r>
            <a:r>
              <a:rPr lang="en-US" dirty="0"/>
              <a:t>2: Washer check </a:t>
            </a:r>
          </a:p>
          <a:p>
            <a:r>
              <a:rPr lang="en-US" b="1" dirty="0" smtClean="0"/>
              <a:t>Purpose</a:t>
            </a:r>
            <a:r>
              <a:rPr lang="en-US" dirty="0"/>
              <a:t>: Check that vending machine responds correctly </a:t>
            </a:r>
            <a:r>
              <a:rPr lang="en-US" dirty="0" smtClean="0"/>
              <a:t>to </a:t>
            </a:r>
            <a:r>
              <a:rPr lang="en-US" dirty="0"/>
              <a:t>a washer being entered, normal case </a:t>
            </a:r>
          </a:p>
          <a:p>
            <a:r>
              <a:rPr lang="en-US" b="1" dirty="0" smtClean="0"/>
              <a:t>Setup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Machine </a:t>
            </a:r>
            <a:r>
              <a:rPr lang="en-US" dirty="0"/>
              <a:t>contains 1 quarter, 1 </a:t>
            </a:r>
            <a:r>
              <a:rPr lang="en-US" dirty="0" err="1"/>
              <a:t>loonie</a:t>
            </a:r>
            <a:r>
              <a:rPr lang="en-US" dirty="0"/>
              <a:t>, 1 dime, 1 nickel; 1 Coke </a:t>
            </a:r>
            <a:endParaRPr lang="en-US" dirty="0" smtClean="0"/>
          </a:p>
          <a:p>
            <a:pPr lvl="1"/>
            <a:r>
              <a:rPr lang="en-US" dirty="0" smtClean="0"/>
              <a:t>Machine </a:t>
            </a:r>
            <a:r>
              <a:rPr lang="en-US" dirty="0"/>
              <a:t>is on and initialized </a:t>
            </a:r>
            <a:endParaRPr lang="en-US" dirty="0" smtClean="0"/>
          </a:p>
          <a:p>
            <a:pPr lvl="1"/>
            <a:r>
              <a:rPr lang="en-US" dirty="0" smtClean="0"/>
              <a:t>Current </a:t>
            </a:r>
            <a:r>
              <a:rPr lang="en-US" dirty="0"/>
              <a:t>value should be 0 </a:t>
            </a:r>
          </a:p>
          <a:p>
            <a:r>
              <a:rPr lang="en-US" sz="3200" b="1" dirty="0" smtClean="0"/>
              <a:t>Action</a:t>
            </a:r>
            <a:r>
              <a:rPr lang="en-US" sz="3200" dirty="0" smtClean="0"/>
              <a:t>:</a:t>
            </a:r>
            <a:endParaRPr lang="en-US" sz="3200" dirty="0"/>
          </a:p>
          <a:p>
            <a:pPr lvl="1"/>
            <a:r>
              <a:rPr lang="en-US" dirty="0" smtClean="0"/>
              <a:t>Insert </a:t>
            </a:r>
            <a:r>
              <a:rPr lang="en-US" dirty="0"/>
              <a:t>a washer </a:t>
            </a:r>
            <a:endParaRPr lang="en-US" dirty="0" smtClean="0"/>
          </a:p>
          <a:p>
            <a:r>
              <a:rPr lang="en-US" b="1" dirty="0" smtClean="0"/>
              <a:t>Expected </a:t>
            </a:r>
            <a:r>
              <a:rPr lang="en-US" b="1" dirty="0"/>
              <a:t>result: 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value displayed should be 0; washer should be returned; </a:t>
            </a:r>
            <a:r>
              <a:rPr lang="en-US" dirty="0" smtClean="0"/>
              <a:t>no </a:t>
            </a:r>
            <a:r>
              <a:rPr lang="en-US" dirty="0"/>
              <a:t>other change should </a:t>
            </a:r>
            <a:r>
              <a:rPr lang="en-US" dirty="0" smtClean="0"/>
              <a:t>occur</a:t>
            </a:r>
          </a:p>
          <a:p>
            <a:r>
              <a:rPr lang="en-US" sz="3200" b="1" dirty="0" smtClean="0"/>
              <a:t>Teardown</a:t>
            </a:r>
            <a:r>
              <a:rPr lang="en-US" sz="3200" dirty="0"/>
              <a:t>: </a:t>
            </a:r>
            <a:endParaRPr lang="en-US" sz="3200" dirty="0" smtClean="0"/>
          </a:p>
          <a:p>
            <a:pPr lvl="1"/>
            <a:r>
              <a:rPr lang="en-US" dirty="0" smtClean="0"/>
              <a:t>None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(should) plan tests long before you even begin to write a line of code</a:t>
            </a:r>
          </a:p>
          <a:p>
            <a:r>
              <a:rPr lang="en-US" dirty="0" smtClean="0"/>
              <a:t>How: looking at specifications to</a:t>
            </a:r>
          </a:p>
          <a:p>
            <a:pPr lvl="1"/>
            <a:r>
              <a:rPr lang="en-US" dirty="0" smtClean="0"/>
              <a:t>Understand what functionality matters</a:t>
            </a:r>
          </a:p>
          <a:p>
            <a:pPr lvl="1"/>
            <a:r>
              <a:rPr lang="en-US" dirty="0" smtClean="0"/>
              <a:t>Determine what inputs to use and what results to expect</a:t>
            </a:r>
          </a:p>
          <a:p>
            <a:r>
              <a:rPr lang="en-US" dirty="0" smtClean="0"/>
              <a:t>Why: blind spots</a:t>
            </a:r>
          </a:p>
          <a:p>
            <a:pPr lvl="1"/>
            <a:r>
              <a:rPr lang="en-US" dirty="0" smtClean="0"/>
              <a:t>It is easy to assume one’s own code is correct</a:t>
            </a:r>
          </a:p>
          <a:p>
            <a:pPr lvl="1"/>
            <a:r>
              <a:rPr lang="en-US" dirty="0" smtClean="0"/>
              <a:t>Test cases written after you’ve written your code contain the same, false 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Test Case from a Test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Test 1: Insert quarter happy path </a:t>
            </a:r>
            <a:endParaRPr lang="en-US" dirty="0" smtClean="0"/>
          </a:p>
          <a:p>
            <a:r>
              <a:rPr lang="en-US" b="1" dirty="0" smtClean="0"/>
              <a:t>Purpose</a:t>
            </a:r>
            <a:r>
              <a:rPr lang="en-US" dirty="0"/>
              <a:t>: Check that vending machine responds correctly </a:t>
            </a:r>
            <a:r>
              <a:rPr lang="en-US" dirty="0" smtClean="0"/>
              <a:t> to </a:t>
            </a:r>
            <a:r>
              <a:rPr lang="en-US" dirty="0"/>
              <a:t>a quarter being entered, normal case </a:t>
            </a:r>
            <a:endParaRPr lang="en-US" dirty="0" smtClean="0"/>
          </a:p>
          <a:p>
            <a:r>
              <a:rPr lang="en-US" b="1" dirty="0" smtClean="0"/>
              <a:t>Setup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Machine </a:t>
            </a:r>
            <a:r>
              <a:rPr lang="en-US" dirty="0"/>
              <a:t>contains 1 quarter, 1 </a:t>
            </a:r>
            <a:r>
              <a:rPr lang="en-US" dirty="0" err="1"/>
              <a:t>loonie</a:t>
            </a:r>
            <a:r>
              <a:rPr lang="en-US" dirty="0"/>
              <a:t>, 1 dime, 1 nickel; 1 Coke 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achine </a:t>
            </a:r>
            <a:r>
              <a:rPr lang="en-US" dirty="0"/>
              <a:t>is on and initialized; door is locked </a:t>
            </a:r>
            <a:endParaRPr lang="en-US" dirty="0" smtClean="0"/>
          </a:p>
          <a:p>
            <a:pPr lvl="1"/>
            <a:r>
              <a:rPr lang="en-US" dirty="0" smtClean="0"/>
              <a:t>Current </a:t>
            </a:r>
            <a:r>
              <a:rPr lang="en-US" dirty="0"/>
              <a:t>value should be 0 </a:t>
            </a:r>
          </a:p>
          <a:p>
            <a:r>
              <a:rPr lang="en-US" sz="3200" b="1" dirty="0" smtClean="0"/>
              <a:t>Action</a:t>
            </a:r>
            <a:r>
              <a:rPr lang="en-US" sz="3200" dirty="0" smtClean="0"/>
              <a:t>:</a:t>
            </a:r>
            <a:endParaRPr lang="en-US" sz="3200" dirty="0"/>
          </a:p>
          <a:p>
            <a:pPr lvl="1"/>
            <a:r>
              <a:rPr lang="en-US" dirty="0" smtClean="0"/>
              <a:t>Insert </a:t>
            </a:r>
            <a:r>
              <a:rPr lang="en-US" dirty="0"/>
              <a:t>valid Canadian quarter </a:t>
            </a:r>
          </a:p>
          <a:p>
            <a:r>
              <a:rPr lang="en-US" b="1" dirty="0" smtClean="0"/>
              <a:t>Expected </a:t>
            </a:r>
            <a:r>
              <a:rPr lang="en-US" b="1" dirty="0"/>
              <a:t>result: 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value displayed should be 0.25; coin should not be </a:t>
            </a:r>
            <a:r>
              <a:rPr lang="en-US" dirty="0" smtClean="0"/>
              <a:t> returned</a:t>
            </a:r>
            <a:r>
              <a:rPr lang="en-US" dirty="0"/>
              <a:t>; no other change should </a:t>
            </a:r>
            <a:r>
              <a:rPr lang="en-US" dirty="0" smtClean="0"/>
              <a:t>occur</a:t>
            </a:r>
          </a:p>
          <a:p>
            <a:r>
              <a:rPr lang="en-US" sz="3200" b="1" dirty="0" smtClean="0"/>
              <a:t>Teardown</a:t>
            </a:r>
            <a:r>
              <a:rPr lang="en-US" sz="3200" dirty="0"/>
              <a:t>: </a:t>
            </a:r>
            <a:endParaRPr lang="en-US" dirty="0"/>
          </a:p>
          <a:p>
            <a:pPr lvl="1"/>
            <a:r>
              <a:rPr lang="en-US" dirty="0" smtClean="0"/>
              <a:t>Remove </a:t>
            </a:r>
            <a:r>
              <a:rPr lang="en-US" dirty="0"/>
              <a:t>the inserted quarter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test scripts from A1 &amp; A2 are essentially small test </a:t>
            </a:r>
            <a:r>
              <a:rPr lang="en-US" dirty="0" smtClean="0"/>
              <a:t>plans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you have the test scripts that we used to grade your A1 before you began, it would have been easier to write the code</a:t>
            </a:r>
          </a:p>
          <a:p>
            <a:endParaRPr lang="en-US" dirty="0"/>
          </a:p>
          <a:p>
            <a:r>
              <a:rPr lang="en-US" dirty="0" smtClean="0"/>
              <a:t>You could have written similar test scripts yourself based on the specification, and then you could write code until those test scripts pass!</a:t>
            </a:r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(essentially) </a:t>
            </a:r>
            <a:r>
              <a:rPr lang="en-US" dirty="0" smtClean="0"/>
              <a:t>is known as </a:t>
            </a:r>
            <a:r>
              <a:rPr lang="en-US" u="sng" dirty="0" smtClean="0"/>
              <a:t>Test-Driven Development (TDD)</a:t>
            </a:r>
            <a:r>
              <a:rPr lang="en-US" dirty="0" smtClean="0"/>
              <a:t>. Rather than writing tests after (or while) code is being written, one writes the tests </a:t>
            </a:r>
            <a:r>
              <a:rPr lang="en-US" i="1" dirty="0" smtClean="0"/>
              <a:t>in advance</a:t>
            </a:r>
            <a:r>
              <a:rPr lang="en-US" dirty="0" smtClean="0"/>
              <a:t>, and using these tests to “drive” development.</a:t>
            </a:r>
            <a:endParaRPr lang="en-US" u="sng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13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</a:t>
            </a:r>
            <a:r>
              <a:rPr lang="en-US" dirty="0" smtClean="0"/>
              <a:t>what </a:t>
            </a:r>
            <a:r>
              <a:rPr lang="en-US" dirty="0"/>
              <a:t>our interface should be like if we don’t try to use it? We don’t</a:t>
            </a:r>
            <a:r>
              <a:rPr lang="en-US" dirty="0" smtClean="0"/>
              <a:t>. Writing </a:t>
            </a:r>
            <a:r>
              <a:rPr lang="en-US" dirty="0"/>
              <a:t>the test before the code makes us think about our design from the code user’s perspective, leading to a usable API. </a:t>
            </a:r>
            <a:r>
              <a:rPr lang="en-US" dirty="0" smtClean="0"/>
              <a:t>- </a:t>
            </a:r>
            <a:r>
              <a:rPr lang="en-US" i="1" dirty="0"/>
              <a:t>Lasse </a:t>
            </a:r>
            <a:r>
              <a:rPr lang="en-US" i="1" dirty="0" err="1"/>
              <a:t>Koskela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3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now be able to: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Distinguish between validation and verification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Explain why exhaustive testing is impractical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Distinguish between black box and white box testing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Provide a rationale for Test-Driven Development (TDD)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5617"/>
            <a:ext cx="10515600" cy="5461346"/>
          </a:xfrm>
        </p:spPr>
        <p:txBody>
          <a:bodyPr/>
          <a:lstStyle/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/** Adds two numbers together, returns the result */</a:t>
            </a:r>
          </a:p>
          <a:p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addTwo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first,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second) {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return second + 1;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addTwo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(1, 1) =&gt; 2</a:t>
            </a:r>
          </a:p>
          <a:p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addTwo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(1, 2) =&gt; 3</a:t>
            </a:r>
          </a:p>
          <a:p>
            <a:endParaRPr lang="en-US" dirty="0"/>
          </a:p>
          <a:p>
            <a:r>
              <a:rPr lang="en-US" dirty="0" smtClean="0"/>
              <a:t>Is this code bug free?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of Software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testing is the process of identifying differences between how the system behaves vs. how the system was specified to behave.</a:t>
            </a:r>
          </a:p>
        </p:txBody>
      </p:sp>
    </p:spTree>
    <p:extLst>
      <p:ext uri="{BB962C8B-B14F-4D97-AF65-F5344CB8AC3E}">
        <p14:creationId xmlns:p14="http://schemas.microsoft.com/office/powerpoint/2010/main" val="4144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5617"/>
            <a:ext cx="10515600" cy="5461346"/>
          </a:xfrm>
        </p:spPr>
        <p:txBody>
          <a:bodyPr/>
          <a:lstStyle/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/** Adds two numbers together, returns the result */</a:t>
            </a:r>
          </a:p>
          <a:p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addTwo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first,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second) =&gt;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endParaRPr lang="en-US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addTwo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(0, 2) =&gt; 2</a:t>
            </a:r>
          </a:p>
          <a:p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addTwo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(1, 2) =&gt; 3</a:t>
            </a:r>
          </a:p>
          <a:p>
            <a:endParaRPr lang="en-US" dirty="0"/>
          </a:p>
          <a:p>
            <a:r>
              <a:rPr lang="en-US" dirty="0" smtClean="0"/>
              <a:t>Is this code bug free?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of Software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testing is the process of identifying differences between how the system behaves vs. how the system was specified to behave.</a:t>
            </a:r>
          </a:p>
          <a:p>
            <a:endParaRPr lang="en-US" dirty="0"/>
          </a:p>
          <a:p>
            <a:r>
              <a:rPr lang="en-US" dirty="0" smtClean="0"/>
              <a:t>Thus, testing cannot tell us that the system is “bug free”, it can only tell us if bugs exist.</a:t>
            </a:r>
          </a:p>
          <a:p>
            <a:r>
              <a:rPr lang="en-US" dirty="0" smtClean="0">
                <a:sym typeface="Wingdings"/>
              </a:rPr>
              <a:t> Even if your system passes all the tests, it does not mean that it is “bug free.”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0817" y="1690688"/>
            <a:ext cx="3322983" cy="4351338"/>
          </a:xfrm>
        </p:spPr>
        <p:txBody>
          <a:bodyPr/>
          <a:lstStyle/>
          <a:p>
            <a:r>
              <a:rPr lang="en-US" dirty="0" smtClean="0"/>
              <a:t>Blind spots</a:t>
            </a:r>
          </a:p>
          <a:p>
            <a:endParaRPr lang="en-US" dirty="0" smtClean="0"/>
          </a:p>
          <a:p>
            <a:r>
              <a:rPr lang="en-US" dirty="0" smtClean="0"/>
              <a:t>Robustness</a:t>
            </a:r>
          </a:p>
          <a:p>
            <a:endParaRPr lang="en-US" dirty="0"/>
          </a:p>
          <a:p>
            <a:r>
              <a:rPr lang="en-US" dirty="0" smtClean="0"/>
              <a:t>Reliability of 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69215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vs.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Verification: Are we building the functionality </a:t>
            </a:r>
            <a:r>
              <a:rPr lang="en-US" b="1" u="sng" dirty="0" smtClean="0"/>
              <a:t>correctly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Static verification: code review and inspection</a:t>
            </a:r>
          </a:p>
          <a:p>
            <a:pPr lvl="1"/>
            <a:r>
              <a:rPr lang="en-US" dirty="0" smtClean="0"/>
              <a:t>Dynamic verification: testing</a:t>
            </a:r>
          </a:p>
          <a:p>
            <a:endParaRPr lang="en-US" dirty="0" smtClean="0"/>
          </a:p>
          <a:p>
            <a:r>
              <a:rPr lang="en-US" dirty="0" smtClean="0"/>
              <a:t>Validation: Are we building the desired </a:t>
            </a:r>
            <a:r>
              <a:rPr lang="en-US" b="1" u="sng" dirty="0" smtClean="0"/>
              <a:t>functionality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Static validation: “Here’s a sketch of the interface, does it look right?”</a:t>
            </a:r>
          </a:p>
          <a:p>
            <a:pPr lvl="1"/>
            <a:r>
              <a:rPr lang="en-US" dirty="0" smtClean="0"/>
              <a:t>Dynamic validation: user acceptance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5617"/>
            <a:ext cx="10515600" cy="5461346"/>
          </a:xfrm>
        </p:spPr>
        <p:txBody>
          <a:bodyPr/>
          <a:lstStyle/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/** Adds two numbers together, returns the result */</a:t>
            </a:r>
          </a:p>
          <a:p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addTwo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first,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second) {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return first + 2;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We should be able to discover this defect through static verification analysis (i.e. inspecting the code).</a:t>
            </a:r>
          </a:p>
        </p:txBody>
      </p:sp>
    </p:spTree>
    <p:extLst>
      <p:ext uri="{BB962C8B-B14F-4D97-AF65-F5344CB8AC3E}">
        <p14:creationId xmlns:p14="http://schemas.microsoft.com/office/powerpoint/2010/main" val="19219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75031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Monopoly rules</a:t>
            </a:r>
            <a:r>
              <a:rPr lang="en-US" dirty="0" smtClean="0"/>
              <a:t>: “</a:t>
            </a:r>
            <a:r>
              <a:rPr lang="en-US" dirty="0"/>
              <a:t>If the player lands on or passes Go in the course of his or her turn, he or she receives $200 from the Bank.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b="1" dirty="0" smtClean="0"/>
              <a:t>Code</a:t>
            </a:r>
            <a:r>
              <a:rPr lang="en-US" dirty="0" smtClean="0"/>
              <a:t>: gives player $200 once s/he is on a square </a:t>
            </a:r>
            <a:r>
              <a:rPr lang="en-US" u="sng" dirty="0" smtClean="0"/>
              <a:t>after</a:t>
            </a:r>
            <a:r>
              <a:rPr lang="en-US" dirty="0" smtClean="0"/>
              <a:t> Go, but if s/he lands on Go, no money is given. (i.e. follows the board)</a:t>
            </a:r>
          </a:p>
          <a:p>
            <a:endParaRPr lang="en-US" dirty="0"/>
          </a:p>
          <a:p>
            <a:r>
              <a:rPr lang="en-US" b="1" dirty="0" smtClean="0"/>
              <a:t>Verification</a:t>
            </a:r>
            <a:r>
              <a:rPr lang="en-US" dirty="0" smtClean="0"/>
              <a:t>: this is incorrect</a:t>
            </a:r>
          </a:p>
          <a:p>
            <a:r>
              <a:rPr lang="en-US" b="1" dirty="0" smtClean="0"/>
              <a:t>Validation</a:t>
            </a:r>
            <a:r>
              <a:rPr lang="en-US" dirty="0" smtClean="0"/>
              <a:t>: “I didn’t want Monopoly, I wanted the Game of Life!”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570" y="1825625"/>
            <a:ext cx="4900246" cy="36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A6E26E3-97AB-3841-9323-9EFF9FCD4095}" vid="{31111873-FD7B-DB4D-9076-9301D56226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tony-template</Template>
  <TotalTime>1251</TotalTime>
  <Words>1829</Words>
  <Application>Microsoft Macintosh PowerPoint</Application>
  <PresentationFormat>Widescreen</PresentationFormat>
  <Paragraphs>255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Courier New</vt:lpstr>
      <vt:lpstr>Helvetica Neue</vt:lpstr>
      <vt:lpstr>Mangal</vt:lpstr>
      <vt:lpstr>Arial</vt:lpstr>
      <vt:lpstr>Helvetica</vt:lpstr>
      <vt:lpstr>Wingdings</vt:lpstr>
      <vt:lpstr>Office Theme</vt:lpstr>
      <vt:lpstr>Testing Verification and the Joy of Breaking Code</vt:lpstr>
      <vt:lpstr>Learning Objectives</vt:lpstr>
      <vt:lpstr>Logic of Software Testing</vt:lpstr>
      <vt:lpstr>PowerPoint Presentation</vt:lpstr>
      <vt:lpstr>Logic of Software Testing</vt:lpstr>
      <vt:lpstr>Logic of Testing</vt:lpstr>
      <vt:lpstr>Verification vs. Validation</vt:lpstr>
      <vt:lpstr>PowerPoint Presentation</vt:lpstr>
      <vt:lpstr>Example</vt:lpstr>
      <vt:lpstr>Validation</vt:lpstr>
      <vt:lpstr>Verification</vt:lpstr>
      <vt:lpstr>PowerPoint Presentation</vt:lpstr>
      <vt:lpstr>PowerPoint Presentation</vt:lpstr>
      <vt:lpstr>PowerPoint Presentation</vt:lpstr>
      <vt:lpstr>Terminology</vt:lpstr>
      <vt:lpstr>PowerPoint Presentation</vt:lpstr>
      <vt:lpstr>Exhaustive Testing</vt:lpstr>
      <vt:lpstr>Selective Testing (Test Case Selection)</vt:lpstr>
      <vt:lpstr>Practical: What do you do when you find a problem?</vt:lpstr>
      <vt:lpstr>White-box testing vs. Black-box testing</vt:lpstr>
      <vt:lpstr>Example Test Case from a Test Plan</vt:lpstr>
      <vt:lpstr>Test Plans</vt:lpstr>
      <vt:lpstr>Example Test Case from a Test Plan</vt:lpstr>
      <vt:lpstr>Observe</vt:lpstr>
      <vt:lpstr>PowerPoint Presentation</vt:lpstr>
      <vt:lpstr>Learning Objectives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Joy of Breaking Code</dc:title>
  <dc:creator>Anthony Tang</dc:creator>
  <cp:lastModifiedBy>Anthony Tang</cp:lastModifiedBy>
  <cp:revision>26</cp:revision>
  <dcterms:created xsi:type="dcterms:W3CDTF">2017-02-05T07:20:01Z</dcterms:created>
  <dcterms:modified xsi:type="dcterms:W3CDTF">2017-02-06T07:54:30Z</dcterms:modified>
</cp:coreProperties>
</file>