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4" r:id="rId7"/>
    <p:sldId id="265" r:id="rId8"/>
    <p:sldId id="261" r:id="rId9"/>
    <p:sldId id="262" r:id="rId10"/>
    <p:sldId id="263" r:id="rId11"/>
    <p:sldId id="266" r:id="rId12"/>
    <p:sldId id="267"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68" r:id="rId26"/>
    <p:sldId id="26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1"/>
    <p:restoredTop sz="78662"/>
  </p:normalViewPr>
  <p:slideViewPr>
    <p:cSldViewPr snapToGrid="0" snapToObjects="1">
      <p:cViewPr varScale="1">
        <p:scale>
          <a:sx n="52" d="100"/>
          <a:sy n="52" d="100"/>
        </p:scale>
        <p:origin x="192" y="3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246A6-B4B9-E44E-B1A7-AB03961D0C41}" type="datetimeFigureOut">
              <a:rPr lang="en-US" smtClean="0"/>
              <a:t>1/31/17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F013CD-21E9-3D46-8A4A-06DCCA8084DD}" type="slidenum">
              <a:rPr lang="en-US" smtClean="0"/>
              <a:t>‹#›</a:t>
            </a:fld>
            <a:endParaRPr lang="en-US"/>
          </a:p>
        </p:txBody>
      </p:sp>
    </p:spTree>
    <p:extLst>
      <p:ext uri="{BB962C8B-B14F-4D97-AF65-F5344CB8AC3E}">
        <p14:creationId xmlns:p14="http://schemas.microsoft.com/office/powerpoint/2010/main" val="1980148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“Easy” to read </a:t>
            </a:r>
          </a:p>
          <a:p>
            <a:r>
              <a:rPr lang="en-US" sz="1200" kern="1200" dirty="0" smtClean="0">
                <a:solidFill>
                  <a:schemeClr val="tx1"/>
                </a:solidFill>
                <a:effectLst/>
                <a:latin typeface="+mn-lt"/>
                <a:ea typeface="+mn-ea"/>
                <a:cs typeface="+mn-cs"/>
              </a:rPr>
              <a:t>Potentially lots of ambiguities </a:t>
            </a:r>
          </a:p>
          <a:p>
            <a:r>
              <a:rPr lang="en-US" sz="1200" kern="1200" dirty="0" smtClean="0">
                <a:solidFill>
                  <a:schemeClr val="tx1"/>
                </a:solidFill>
                <a:effectLst/>
                <a:latin typeface="+mn-lt"/>
                <a:ea typeface="+mn-ea"/>
                <a:cs typeface="+mn-cs"/>
              </a:rPr>
              <a:t>No guarantee of ... – completeness</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consistency </a:t>
            </a:r>
          </a:p>
          <a:p>
            <a:r>
              <a:rPr lang="en-US" sz="1200" kern="1200" dirty="0" smtClean="0">
                <a:solidFill>
                  <a:schemeClr val="tx1"/>
                </a:solidFill>
                <a:effectLst/>
                <a:latin typeface="+mn-lt"/>
                <a:ea typeface="+mn-ea"/>
                <a:cs typeface="+mn-cs"/>
              </a:rPr>
              <a:t>Potential admixture of important points and trivial details </a:t>
            </a:r>
          </a:p>
          <a:p>
            <a:r>
              <a:rPr lang="en-US" sz="1200" kern="1200" dirty="0" smtClean="0">
                <a:solidFill>
                  <a:schemeClr val="tx1"/>
                </a:solidFill>
                <a:effectLst/>
                <a:latin typeface="+mn-lt"/>
                <a:ea typeface="+mn-ea"/>
                <a:cs typeface="+mn-cs"/>
              </a:rPr>
              <a:t>Hard to analyze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4</a:t>
            </a:fld>
            <a:endParaRPr lang="en-US"/>
          </a:p>
        </p:txBody>
      </p:sp>
    </p:spTree>
    <p:extLst>
      <p:ext uri="{BB962C8B-B14F-4D97-AF65-F5344CB8AC3E}">
        <p14:creationId xmlns:p14="http://schemas.microsoft.com/office/powerpoint/2010/main" val="810047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“unit of analysis isn’t clear</a:t>
            </a:r>
            <a:r>
              <a:rPr lang="mr-IN" dirty="0" smtClean="0"/>
              <a:t>…</a:t>
            </a:r>
            <a:r>
              <a:rPr lang="en-US" dirty="0" smtClean="0"/>
              <a:t>”</a:t>
            </a:r>
          </a:p>
          <a:p>
            <a:r>
              <a:rPr lang="en-US" sz="1200" kern="1200" dirty="0" smtClean="0">
                <a:solidFill>
                  <a:schemeClr val="tx1"/>
                </a:solidFill>
                <a:effectLst/>
                <a:latin typeface="+mn-lt"/>
                <a:ea typeface="+mn-ea"/>
                <a:cs typeface="+mn-cs"/>
              </a:rPr>
              <a:t>• Is this really any clearer?</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True, it is formatted a little more nicely </a:t>
            </a:r>
            <a:endParaRPr lang="en-US" dirty="0" smtClean="0">
              <a:effectLst/>
            </a:endParaRPr>
          </a:p>
          <a:p>
            <a:r>
              <a:rPr lang="en-US" sz="1200" kern="1200" dirty="0" smtClean="0">
                <a:solidFill>
                  <a:schemeClr val="tx1"/>
                </a:solidFill>
                <a:effectLst/>
                <a:latin typeface="+mn-lt"/>
                <a:ea typeface="+mn-ea"/>
                <a:cs typeface="+mn-cs"/>
              </a:rPr>
              <a:t>What is the user experience like? </a:t>
            </a:r>
          </a:p>
          <a:p>
            <a:r>
              <a:rPr lang="en-US" sz="1200" kern="1200" dirty="0" smtClean="0">
                <a:solidFill>
                  <a:schemeClr val="tx1"/>
                </a:solidFill>
                <a:effectLst/>
                <a:latin typeface="+mn-lt"/>
                <a:ea typeface="+mn-ea"/>
                <a:cs typeface="+mn-cs"/>
              </a:rPr>
              <a:t>What unusual conditions can arise that have been overlooked </a:t>
            </a:r>
          </a:p>
          <a:p>
            <a:r>
              <a:rPr lang="en-US" sz="1200" kern="1200" dirty="0" smtClean="0">
                <a:solidFill>
                  <a:schemeClr val="tx1"/>
                </a:solidFill>
                <a:effectLst/>
                <a:latin typeface="+mn-lt"/>
                <a:ea typeface="+mn-ea"/>
                <a:cs typeface="+mn-cs"/>
              </a:rPr>
              <a:t>and how should these be handled? </a:t>
            </a:r>
          </a:p>
          <a:p>
            <a:r>
              <a:rPr lang="en-US" sz="1200" kern="1200" dirty="0" smtClean="0">
                <a:solidFill>
                  <a:schemeClr val="tx1"/>
                </a:solidFill>
                <a:effectLst/>
                <a:latin typeface="+mn-lt"/>
                <a:ea typeface="+mn-ea"/>
                <a:cs typeface="+mn-cs"/>
              </a:rPr>
              <a:t>Are there any self-contradictions? </a:t>
            </a:r>
          </a:p>
          <a:p>
            <a:r>
              <a:rPr lang="en-US" sz="1200" kern="1200" dirty="0" smtClean="0">
                <a:solidFill>
                  <a:schemeClr val="tx1"/>
                </a:solidFill>
                <a:effectLst/>
                <a:latin typeface="+mn-lt"/>
                <a:ea typeface="+mn-ea"/>
                <a:cs typeface="+mn-cs"/>
              </a:rPr>
              <a:t>Are all terms clear and unambiguous? </a:t>
            </a:r>
          </a:p>
          <a:p>
            <a:r>
              <a:rPr lang="en-US" sz="1200" kern="1200" dirty="0" smtClean="0">
                <a:solidFill>
                  <a:schemeClr val="tx1"/>
                </a:solidFill>
                <a:effectLst/>
                <a:latin typeface="+mn-lt"/>
                <a:ea typeface="+mn-ea"/>
                <a:cs typeface="+mn-cs"/>
              </a:rPr>
              <a:t>– After all, this is still natural language! </a:t>
            </a:r>
            <a:endParaRPr lang="en-US" dirty="0" smtClean="0">
              <a:effectLst/>
            </a:endParaRPr>
          </a:p>
          <a:p>
            <a:r>
              <a:rPr lang="en-US" sz="1200" kern="1200" dirty="0" smtClean="0">
                <a:solidFill>
                  <a:schemeClr val="tx1"/>
                </a:solidFill>
                <a:effectLst/>
                <a:latin typeface="+mn-lt"/>
                <a:ea typeface="+mn-ea"/>
                <a:cs typeface="+mn-cs"/>
              </a:rPr>
              <a:t>• Structured requirements often don’t abstract well into useful views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5</a:t>
            </a:fld>
            <a:endParaRPr lang="en-US"/>
          </a:p>
        </p:txBody>
      </p:sp>
    </p:spTree>
    <p:extLst>
      <p:ext uri="{BB962C8B-B14F-4D97-AF65-F5344CB8AC3E}">
        <p14:creationId xmlns:p14="http://schemas.microsoft.com/office/powerpoint/2010/main" val="157440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7</a:t>
            </a:fld>
            <a:endParaRPr lang="en-US"/>
          </a:p>
        </p:txBody>
      </p:sp>
    </p:spTree>
    <p:extLst>
      <p:ext uri="{BB962C8B-B14F-4D97-AF65-F5344CB8AC3E}">
        <p14:creationId xmlns:p14="http://schemas.microsoft.com/office/powerpoint/2010/main" val="971303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Positive: </a:t>
            </a:r>
            <a:endParaRPr lang="en-US" dirty="0" smtClean="0">
              <a:effectLst/>
            </a:endParaRPr>
          </a:p>
          <a:p>
            <a:r>
              <a:rPr lang="en-US" sz="1200" kern="1200" dirty="0" smtClean="0">
                <a:solidFill>
                  <a:schemeClr val="tx1"/>
                </a:solidFill>
                <a:effectLst/>
                <a:latin typeface="+mn-lt"/>
                <a:ea typeface="+mn-ea"/>
                <a:cs typeface="+mn-cs"/>
              </a:rPr>
              <a:t>– Non-technical people can read and write them </a:t>
            </a:r>
            <a:endParaRPr lang="en-US" dirty="0" smtClean="0">
              <a:effectLst/>
            </a:endParaRPr>
          </a:p>
          <a:p>
            <a:r>
              <a:rPr lang="en-US" sz="1200" kern="1200" dirty="0" smtClean="0">
                <a:solidFill>
                  <a:schemeClr val="tx1"/>
                </a:solidFill>
                <a:effectLst/>
                <a:latin typeface="+mn-lt"/>
                <a:ea typeface="+mn-ea"/>
                <a:cs typeface="+mn-cs"/>
              </a:rPr>
              <a:t>– Easy to see whether there are problems with individual scenarios </a:t>
            </a:r>
            <a:endParaRPr lang="en-US" dirty="0" smtClean="0">
              <a:effectLst/>
            </a:endParaRPr>
          </a:p>
          <a:p>
            <a:r>
              <a:rPr lang="en-US" sz="1200" kern="1200" dirty="0" smtClean="0">
                <a:solidFill>
                  <a:schemeClr val="tx1"/>
                </a:solidFill>
                <a:effectLst/>
                <a:latin typeface="+mn-lt"/>
                <a:ea typeface="+mn-ea"/>
                <a:cs typeface="+mn-cs"/>
              </a:rPr>
              <a:t>• Negative: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Voluminous, hence, a lot of work to write down </a:t>
            </a:r>
            <a:endParaRPr lang="en-US" dirty="0" smtClean="0">
              <a:effectLst/>
            </a:endParaRPr>
          </a:p>
          <a:p>
            <a:r>
              <a:rPr lang="en-US" sz="1200" kern="1200" dirty="0" smtClean="0">
                <a:solidFill>
                  <a:schemeClr val="tx1"/>
                </a:solidFill>
                <a:effectLst/>
                <a:latin typeface="+mn-lt"/>
                <a:ea typeface="+mn-ea"/>
                <a:cs typeface="+mn-cs"/>
              </a:rPr>
              <a:t>carefully</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Difficult to analyze as a whole </a:t>
            </a:r>
            <a:endParaRPr lang="en-US" dirty="0" smtClean="0">
              <a:effectLst/>
            </a:endParaRPr>
          </a:p>
          <a:p>
            <a:r>
              <a:rPr lang="en-US" sz="1200" kern="1200" dirty="0" smtClean="0">
                <a:solidFill>
                  <a:schemeClr val="tx1"/>
                </a:solidFill>
                <a:effectLst/>
                <a:latin typeface="+mn-lt"/>
                <a:ea typeface="+mn-ea"/>
                <a:cs typeface="+mn-cs"/>
              </a:rPr>
              <a:t>• Complete? overlap? contradictions?</a:t>
            </a:r>
            <a:br>
              <a:rPr lang="en-US" sz="1200" kern="1200" dirty="0" smtClean="0">
                <a:solidFill>
                  <a:schemeClr val="tx1"/>
                </a:solidFill>
                <a:effectLst/>
                <a:latin typeface="+mn-lt"/>
                <a:ea typeface="+mn-ea"/>
                <a:cs typeface="+mn-cs"/>
              </a:rPr>
            </a:b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8</a:t>
            </a:fld>
            <a:endParaRPr lang="en-US"/>
          </a:p>
        </p:txBody>
      </p:sp>
    </p:spTree>
    <p:extLst>
      <p:ext uri="{BB962C8B-B14F-4D97-AF65-F5344CB8AC3E}">
        <p14:creationId xmlns:p14="http://schemas.microsoft.com/office/powerpoint/2010/main" val="1416555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Lethbridge/</a:t>
            </a:r>
            <a:r>
              <a:rPr lang="en-US" sz="1200" kern="1200" dirty="0" err="1" smtClean="0">
                <a:solidFill>
                  <a:schemeClr val="tx1"/>
                </a:solidFill>
                <a:effectLst/>
                <a:latin typeface="+mn-lt"/>
                <a:ea typeface="+mn-ea"/>
                <a:cs typeface="+mn-cs"/>
              </a:rPr>
              <a:t>Laganière</a:t>
            </a:r>
            <a:r>
              <a:rPr lang="en-US" sz="1200" kern="1200" dirty="0" smtClean="0">
                <a:solidFill>
                  <a:schemeClr val="tx1"/>
                </a:solidFill>
                <a:effectLst/>
                <a:latin typeface="+mn-lt"/>
                <a:ea typeface="+mn-ea"/>
                <a:cs typeface="+mn-cs"/>
              </a:rPr>
              <a:t> 2005 </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16</a:t>
            </a:fld>
            <a:endParaRPr lang="en-US"/>
          </a:p>
        </p:txBody>
      </p:sp>
    </p:spTree>
    <p:extLst>
      <p:ext uri="{BB962C8B-B14F-4D97-AF65-F5344CB8AC3E}">
        <p14:creationId xmlns:p14="http://schemas.microsoft.com/office/powerpoint/2010/main" val="1838488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F013CD-21E9-3D46-8A4A-06DCCA8084DD}" type="slidenum">
              <a:rPr lang="en-US" smtClean="0"/>
              <a:t>25</a:t>
            </a:fld>
            <a:endParaRPr lang="en-US"/>
          </a:p>
        </p:txBody>
      </p:sp>
    </p:spTree>
    <p:extLst>
      <p:ext uri="{BB962C8B-B14F-4D97-AF65-F5344CB8AC3E}">
        <p14:creationId xmlns:p14="http://schemas.microsoft.com/office/powerpoint/2010/main" val="207006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l">
              <a:defRPr sz="6000">
                <a:latin typeface="Helvetica Neue" charset="0"/>
                <a:ea typeface="Helvetica Neue" charset="0"/>
                <a:cs typeface="Helvetica Neue" charset="0"/>
              </a:defRPr>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l">
              <a:buNone/>
              <a:defRPr sz="2400">
                <a:latin typeface="Helvetica Neue" charset="0"/>
                <a:ea typeface="Helvetica Neue" charset="0"/>
                <a:cs typeface="Helvetica Neue"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lgn="l">
              <a:defRPr>
                <a:latin typeface="Helvetica Neue" charset="0"/>
                <a:ea typeface="Helvetica Neue" charset="0"/>
                <a:cs typeface="Helvetica Neue" charset="0"/>
              </a:defRPr>
            </a:lvl1pPr>
          </a:lstStyle>
          <a:p>
            <a:fld id="{92C18D49-91E7-3C46-A6CA-CF653347CC57}" type="datetimeFigureOut">
              <a:rPr lang="en-US" smtClean="0"/>
              <a:pPr/>
              <a:t>1/31/17</a:t>
            </a:fld>
            <a:endParaRPr lang="en-US"/>
          </a:p>
        </p:txBody>
      </p:sp>
      <p:sp>
        <p:nvSpPr>
          <p:cNvPr id="5" name="Footer Placeholder 4"/>
          <p:cNvSpPr>
            <a:spLocks noGrp="1"/>
          </p:cNvSpPr>
          <p:nvPr>
            <p:ph type="ftr" sz="quarter" idx="11"/>
          </p:nvPr>
        </p:nvSpPr>
        <p:spPr/>
        <p:txBody>
          <a:bodyPr/>
          <a:lstStyle>
            <a:lvl1pPr algn="l">
              <a:defRPr>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12"/>
          </p:nvPr>
        </p:nvSpPr>
        <p:spPr/>
        <p:txBody>
          <a:bodyPr/>
          <a:lstStyle>
            <a:lvl1pPr algn="l">
              <a:defRPr>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14274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33268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602896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2C18D49-91E7-3C46-A6CA-CF653347CC57}" type="datetimeFigureOut">
              <a:rPr lang="en-US" smtClean="0"/>
              <a:t>1/31/17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8940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C18D49-91E7-3C46-A6CA-CF653347CC57}" type="datetimeFigureOut">
              <a:rPr lang="en-US" smtClean="0"/>
              <a:t>1/31/17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563100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2C18D49-91E7-3C46-A6CA-CF653347CC57}" type="datetimeFigureOut">
              <a:rPr lang="en-US" smtClean="0"/>
              <a:t>1/31/17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857658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2C18D49-91E7-3C46-A6CA-CF653347CC57}" type="datetimeFigureOut">
              <a:rPr lang="en-US" smtClean="0"/>
              <a:t>1/31/17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748943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2C18D49-91E7-3C46-A6CA-CF653347CC57}" type="datetimeFigureOut">
              <a:rPr lang="en-US" smtClean="0"/>
              <a:t>1/31/17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09722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C18D49-91E7-3C46-A6CA-CF653347CC57}" type="datetimeFigureOut">
              <a:rPr lang="en-US" smtClean="0"/>
              <a:t>1/31/17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677574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2041636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C18D49-91E7-3C46-A6CA-CF653347CC57}" type="datetimeFigureOut">
              <a:rPr lang="en-US" smtClean="0"/>
              <a:t>1/31/17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BFA5A3-C892-EB47-8496-A76E18C36019}" type="slidenum">
              <a:rPr lang="en-US" smtClean="0"/>
              <a:t>‹#›</a:t>
            </a:fld>
            <a:endParaRPr lang="en-US"/>
          </a:p>
        </p:txBody>
      </p:sp>
    </p:spTree>
    <p:extLst>
      <p:ext uri="{BB962C8B-B14F-4D97-AF65-F5344CB8AC3E}">
        <p14:creationId xmlns:p14="http://schemas.microsoft.com/office/powerpoint/2010/main" val="12845234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92C18D49-91E7-3C46-A6CA-CF653347CC57}" type="datetimeFigureOut">
              <a:rPr lang="en-US" smtClean="0"/>
              <a:pPr/>
              <a:t>1/31/17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marL="0" indent="0" algn="l">
              <a:buFont typeface="Arial" charset="0"/>
              <a:buNone/>
              <a:defRPr sz="1200">
                <a:solidFill>
                  <a:schemeClr val="tx1">
                    <a:tint val="75000"/>
                  </a:schemeClr>
                </a:solidFill>
                <a:latin typeface="Helvetica Neue" charset="0"/>
                <a:ea typeface="Helvetica Neue" charset="0"/>
                <a:cs typeface="Helvetica Neue" charset="0"/>
              </a:defRPr>
            </a:lvl1pPr>
          </a:lstStyle>
          <a:p>
            <a:fld id="{D9BFA5A3-C892-EB47-8496-A76E18C36019}" type="slidenum">
              <a:rPr lang="en-US" smtClean="0"/>
              <a:pPr/>
              <a:t>‹#›</a:t>
            </a:fld>
            <a:endParaRPr lang="en-US"/>
          </a:p>
        </p:txBody>
      </p:sp>
    </p:spTree>
    <p:extLst>
      <p:ext uri="{BB962C8B-B14F-4D97-AF65-F5344CB8AC3E}">
        <p14:creationId xmlns:p14="http://schemas.microsoft.com/office/powerpoint/2010/main" val="16893570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indent="0" algn="l" defTabSz="914400" rtl="0" eaLnBrk="1" latinLnBrk="0" hangingPunct="1">
        <a:lnSpc>
          <a:spcPct val="90000"/>
        </a:lnSpc>
        <a:spcBef>
          <a:spcPct val="0"/>
        </a:spcBef>
        <a:buFont typeface="Arial" charset="0"/>
        <a:buNone/>
        <a:defRPr sz="4400" kern="1200">
          <a:solidFill>
            <a:schemeClr val="tx1"/>
          </a:solidFill>
          <a:latin typeface="Helvetica Neue" charset="0"/>
          <a:ea typeface="Helvetica Neue" charset="0"/>
          <a:cs typeface="Helvetica Neue" charset="0"/>
        </a:defRPr>
      </a:lvl1pPr>
    </p:titleStyle>
    <p:bodyStyle>
      <a:lvl1pPr marL="0" indent="0" algn="l" defTabSz="914400" rtl="0" eaLnBrk="1" latinLnBrk="0" hangingPunct="1">
        <a:lnSpc>
          <a:spcPct val="90000"/>
        </a:lnSpc>
        <a:spcBef>
          <a:spcPts val="1000"/>
        </a:spcBef>
        <a:buFont typeface="Arial"/>
        <a:buNone/>
        <a:defRPr sz="2800" kern="1200">
          <a:solidFill>
            <a:schemeClr val="tx1"/>
          </a:solidFill>
          <a:latin typeface="Helvetica Neue" charset="0"/>
          <a:ea typeface="Helvetica Neue" charset="0"/>
          <a:cs typeface="Helvetica Neue"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Helvetica Neue" charset="0"/>
          <a:ea typeface="Helvetica Neue" charset="0"/>
          <a:cs typeface="Helvetica Neue" charset="0"/>
        </a:defRPr>
      </a:lvl2pPr>
      <a:lvl3pPr marL="914400" indent="0" algn="l" defTabSz="914400" rtl="0" eaLnBrk="1" latinLnBrk="0" hangingPunct="1">
        <a:lnSpc>
          <a:spcPct val="90000"/>
        </a:lnSpc>
        <a:spcBef>
          <a:spcPts val="500"/>
        </a:spcBef>
        <a:buFont typeface="Arial"/>
        <a:buNone/>
        <a:defRPr sz="2000" kern="1200">
          <a:solidFill>
            <a:schemeClr val="tx1"/>
          </a:solidFill>
          <a:latin typeface="Helvetica Neue" charset="0"/>
          <a:ea typeface="Helvetica Neue" charset="0"/>
          <a:cs typeface="Helvetica Neue" charset="0"/>
        </a:defRPr>
      </a:lvl3pPr>
      <a:lvl4pPr marL="13716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4pPr>
      <a:lvl5pPr marL="1828800" indent="0" algn="l" defTabSz="914400" rtl="0" eaLnBrk="1" latinLnBrk="0" hangingPunct="1">
        <a:lnSpc>
          <a:spcPct val="90000"/>
        </a:lnSpc>
        <a:spcBef>
          <a:spcPts val="500"/>
        </a:spcBef>
        <a:buFont typeface="Arial"/>
        <a:buNone/>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Requirements Modeling</a:t>
            </a:r>
            <a:endParaRPr lang="en-US" dirty="0"/>
          </a:p>
        </p:txBody>
      </p:sp>
      <p:sp>
        <p:nvSpPr>
          <p:cNvPr id="3" name="Subtitle 2"/>
          <p:cNvSpPr>
            <a:spLocks noGrp="1"/>
          </p:cNvSpPr>
          <p:nvPr>
            <p:ph type="subTitle" idx="1"/>
          </p:nvPr>
        </p:nvSpPr>
        <p:spPr/>
        <p:txBody>
          <a:bodyPr/>
          <a:lstStyle/>
          <a:p>
            <a:r>
              <a:rPr lang="en-US" dirty="0" smtClean="0"/>
              <a:t>SENG 301</a:t>
            </a:r>
            <a:endParaRPr lang="en-US" dirty="0"/>
          </a:p>
        </p:txBody>
      </p:sp>
    </p:spTree>
    <p:extLst>
      <p:ext uri="{BB962C8B-B14F-4D97-AF65-F5344CB8AC3E}">
        <p14:creationId xmlns:p14="http://schemas.microsoft.com/office/powerpoint/2010/main" val="1138791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Diagram (Vending Machine)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3228" y="1690688"/>
            <a:ext cx="6816634" cy="4955971"/>
          </a:xfrm>
        </p:spPr>
      </p:pic>
    </p:spTree>
    <p:extLst>
      <p:ext uri="{BB962C8B-B14F-4D97-AF65-F5344CB8AC3E}">
        <p14:creationId xmlns:p14="http://schemas.microsoft.com/office/powerpoint/2010/main" val="1743609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so many different kinds of representations?</a:t>
            </a:r>
            <a:endParaRPr lang="en-US" dirty="0"/>
          </a:p>
        </p:txBody>
      </p:sp>
      <p:sp>
        <p:nvSpPr>
          <p:cNvPr id="3" name="Content Placeholder 2"/>
          <p:cNvSpPr>
            <a:spLocks noGrp="1"/>
          </p:cNvSpPr>
          <p:nvPr>
            <p:ph idx="1"/>
          </p:nvPr>
        </p:nvSpPr>
        <p:spPr/>
        <p:txBody>
          <a:bodyPr/>
          <a:lstStyle/>
          <a:p>
            <a:r>
              <a:rPr lang="en-US" dirty="0" smtClean="0"/>
              <a:t>Depends a lot on the nature of the system that you are building (e.g. Is a simple content website? Is it part of a spaceship? Is it mission critical—e.g. AHS?)</a:t>
            </a:r>
          </a:p>
          <a:p>
            <a:endParaRPr lang="en-US" dirty="0"/>
          </a:p>
          <a:p>
            <a:r>
              <a:rPr lang="en-US" dirty="0" smtClean="0"/>
              <a:t>Depends also on who your clients are (e.g. scientists, business analysts, university, elementary school teachers, mathematicians)</a:t>
            </a:r>
          </a:p>
          <a:p>
            <a:endParaRPr lang="en-US" dirty="0"/>
          </a:p>
          <a:p>
            <a:r>
              <a:rPr lang="en-US" dirty="0" smtClean="0"/>
              <a:t>Depends on your team</a:t>
            </a:r>
            <a:endParaRPr lang="en-US" dirty="0"/>
          </a:p>
        </p:txBody>
      </p:sp>
    </p:spTree>
    <p:extLst>
      <p:ext uri="{BB962C8B-B14F-4D97-AF65-F5344CB8AC3E}">
        <p14:creationId xmlns:p14="http://schemas.microsoft.com/office/powerpoint/2010/main" val="1673345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a:t>
            </a:r>
            <a:endParaRPr lang="en-US" dirty="0"/>
          </a:p>
        </p:txBody>
      </p:sp>
      <p:sp>
        <p:nvSpPr>
          <p:cNvPr id="3" name="Content Placeholder 2"/>
          <p:cNvSpPr>
            <a:spLocks noGrp="1"/>
          </p:cNvSpPr>
          <p:nvPr>
            <p:ph idx="1"/>
          </p:nvPr>
        </p:nvSpPr>
        <p:spPr/>
        <p:txBody>
          <a:bodyPr/>
          <a:lstStyle/>
          <a:p>
            <a:r>
              <a:rPr lang="en-US" b="1" dirty="0" smtClean="0"/>
              <a:t>Idea</a:t>
            </a:r>
            <a:r>
              <a:rPr lang="en-US" dirty="0" smtClean="0"/>
              <a:t>: we should </a:t>
            </a:r>
            <a:r>
              <a:rPr lang="en-US" u="sng" dirty="0" smtClean="0"/>
              <a:t>organize</a:t>
            </a:r>
            <a:r>
              <a:rPr lang="en-US" dirty="0" smtClean="0"/>
              <a:t> our understanding of requirements around what the system is supposed to do</a:t>
            </a:r>
          </a:p>
          <a:p>
            <a:endParaRPr lang="en-US" dirty="0" smtClean="0"/>
          </a:p>
          <a:p>
            <a:r>
              <a:rPr lang="en-US" dirty="0" smtClean="0"/>
              <a:t>Use case: sequence of actions describing a task (one objective per use case) from the perspective of a class of users</a:t>
            </a:r>
            <a:endParaRPr lang="en-US" dirty="0"/>
          </a:p>
          <a:p>
            <a:endParaRPr lang="en-US" dirty="0"/>
          </a:p>
        </p:txBody>
      </p:sp>
    </p:spTree>
    <p:extLst>
      <p:ext uri="{BB962C8B-B14F-4D97-AF65-F5344CB8AC3E}">
        <p14:creationId xmlns:p14="http://schemas.microsoft.com/office/powerpoint/2010/main" val="114554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Use Cases</a:t>
            </a:r>
            <a:endParaRPr lang="en-US" dirty="0"/>
          </a:p>
        </p:txBody>
      </p:sp>
      <p:sp>
        <p:nvSpPr>
          <p:cNvPr id="3" name="Content Placeholder 2"/>
          <p:cNvSpPr>
            <a:spLocks noGrp="1"/>
          </p:cNvSpPr>
          <p:nvPr>
            <p:ph idx="1"/>
          </p:nvPr>
        </p:nvSpPr>
        <p:spPr/>
        <p:txBody>
          <a:bodyPr/>
          <a:lstStyle/>
          <a:p>
            <a:r>
              <a:rPr lang="en-US" dirty="0" smtClean="0"/>
              <a:t>Cover a full sequence of steps from beginning to end of task</a:t>
            </a:r>
          </a:p>
          <a:p>
            <a:r>
              <a:rPr lang="en-US" dirty="0" smtClean="0"/>
              <a:t>Describe a user’s actions</a:t>
            </a:r>
          </a:p>
          <a:p>
            <a:r>
              <a:rPr lang="en-US" dirty="0" smtClean="0"/>
              <a:t>Describes the systems’ responses (not the internal actions)</a:t>
            </a:r>
          </a:p>
          <a:p>
            <a:r>
              <a:rPr lang="en-US" dirty="0" smtClean="0"/>
              <a:t>Describes this independently of the UI</a:t>
            </a:r>
          </a:p>
          <a:p>
            <a:r>
              <a:rPr lang="en-US" dirty="0" smtClean="0"/>
              <a:t>Only includes interactions with the software</a:t>
            </a:r>
            <a:endParaRPr lang="en-US" dirty="0"/>
          </a:p>
        </p:txBody>
      </p:sp>
    </p:spTree>
    <p:extLst>
      <p:ext uri="{BB962C8B-B14F-4D97-AF65-F5344CB8AC3E}">
        <p14:creationId xmlns:p14="http://schemas.microsoft.com/office/powerpoint/2010/main" val="1080356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Parts of a Use Case</a:t>
            </a:r>
            <a:endParaRPr lang="en-US" dirty="0"/>
          </a:p>
        </p:txBody>
      </p:sp>
      <p:sp>
        <p:nvSpPr>
          <p:cNvPr id="3" name="Content Placeholder 2"/>
          <p:cNvSpPr>
            <a:spLocks noGrp="1"/>
          </p:cNvSpPr>
          <p:nvPr>
            <p:ph idx="1"/>
          </p:nvPr>
        </p:nvSpPr>
        <p:spPr/>
        <p:txBody>
          <a:bodyPr/>
          <a:lstStyle/>
          <a:p>
            <a:r>
              <a:rPr lang="en-US" dirty="0" smtClean="0"/>
              <a:t>Name (what is this use case about </a:t>
            </a:r>
            <a:r>
              <a:rPr lang="mr-IN" dirty="0" smtClean="0"/>
              <a:t>–</a:t>
            </a:r>
            <a:r>
              <a:rPr lang="en-US" dirty="0" smtClean="0"/>
              <a:t> should have a verb)</a:t>
            </a:r>
          </a:p>
          <a:p>
            <a:r>
              <a:rPr lang="en-US" dirty="0" smtClean="0"/>
              <a:t>Actor (who is going to use this?)</a:t>
            </a:r>
          </a:p>
          <a:p>
            <a:r>
              <a:rPr lang="en-US" dirty="0" smtClean="0"/>
              <a:t>Goals (what are they trying to do)</a:t>
            </a:r>
          </a:p>
          <a:p>
            <a:r>
              <a:rPr lang="en-US" dirty="0" smtClean="0"/>
              <a:t>Precondition (what is the state of the system)</a:t>
            </a:r>
          </a:p>
          <a:p>
            <a:r>
              <a:rPr lang="en-US" dirty="0" smtClean="0"/>
              <a:t>Steps (two columns: left-actor, right-system)</a:t>
            </a:r>
          </a:p>
          <a:p>
            <a:r>
              <a:rPr lang="en-US" dirty="0" err="1" smtClean="0"/>
              <a:t>Postconditions</a:t>
            </a:r>
            <a:r>
              <a:rPr lang="en-US" dirty="0" smtClean="0"/>
              <a:t> (what is accomplished)</a:t>
            </a:r>
            <a:endParaRPr lang="en-US" dirty="0"/>
          </a:p>
        </p:txBody>
      </p:sp>
    </p:spTree>
    <p:extLst>
      <p:ext uri="{BB962C8B-B14F-4D97-AF65-F5344CB8AC3E}">
        <p14:creationId xmlns:p14="http://schemas.microsoft.com/office/powerpoint/2010/main" val="575460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 announcement to a single course</a:t>
            </a:r>
            <a:endParaRPr lang="en-US" dirty="0"/>
          </a:p>
        </p:txBody>
      </p:sp>
      <p:sp>
        <p:nvSpPr>
          <p:cNvPr id="3" name="Content Placeholder 2"/>
          <p:cNvSpPr>
            <a:spLocks noGrp="1"/>
          </p:cNvSpPr>
          <p:nvPr>
            <p:ph idx="1"/>
          </p:nvPr>
        </p:nvSpPr>
        <p:spPr/>
        <p:txBody>
          <a:bodyPr>
            <a:normAutofit fontScale="85000" lnSpcReduction="10000"/>
          </a:bodyPr>
          <a:lstStyle/>
          <a:p>
            <a:r>
              <a:rPr lang="en-US" b="1" dirty="0" smtClean="0"/>
              <a:t>Actor</a:t>
            </a:r>
            <a:r>
              <a:rPr lang="en-US" dirty="0" smtClean="0"/>
              <a:t>: Instructors, TAs</a:t>
            </a:r>
          </a:p>
          <a:p>
            <a:r>
              <a:rPr lang="en-US" b="1" dirty="0" smtClean="0"/>
              <a:t>Goal</a:t>
            </a:r>
            <a:r>
              <a:rPr lang="en-US" dirty="0" smtClean="0"/>
              <a:t>: Distribute information to students of a specific course</a:t>
            </a:r>
          </a:p>
          <a:p>
            <a:r>
              <a:rPr lang="en-US" b="1" dirty="0" smtClean="0"/>
              <a:t>Precondition</a:t>
            </a:r>
            <a:r>
              <a:rPr lang="en-US" dirty="0" smtClean="0"/>
              <a:t>: Actor has navigated browser to main D2L page for institution</a:t>
            </a:r>
          </a:p>
          <a:p>
            <a:r>
              <a:rPr lang="en-US" b="1" dirty="0" smtClean="0"/>
              <a:t>Steps</a:t>
            </a:r>
            <a:r>
              <a:rPr lang="en-US" dirty="0" smtClean="0"/>
              <a:t>:  	</a:t>
            </a:r>
            <a:r>
              <a:rPr lang="en-US" sz="2400" dirty="0" smtClean="0"/>
              <a:t>Actor				System</a:t>
            </a:r>
          </a:p>
          <a:p>
            <a:r>
              <a:rPr lang="en-US" sz="2400" dirty="0"/>
              <a:t>	</a:t>
            </a:r>
            <a:r>
              <a:rPr lang="en-US" sz="2400" dirty="0" smtClean="0"/>
              <a:t>	1. Add title</a:t>
            </a:r>
          </a:p>
          <a:p>
            <a:r>
              <a:rPr lang="en-US" sz="2400" dirty="0"/>
              <a:t>	</a:t>
            </a:r>
            <a:r>
              <a:rPr lang="en-US" sz="2400" dirty="0" smtClean="0"/>
              <a:t>	2. Add description</a:t>
            </a:r>
          </a:p>
          <a:p>
            <a:r>
              <a:rPr lang="en-US" sz="2400" dirty="0"/>
              <a:t>	</a:t>
            </a:r>
            <a:r>
              <a:rPr lang="en-US" sz="2400" dirty="0" smtClean="0"/>
              <a:t>	3. Submit			4. Creates announcement</a:t>
            </a:r>
          </a:p>
          <a:p>
            <a:r>
              <a:rPr lang="en-US" sz="2400" dirty="0"/>
              <a:t>	</a:t>
            </a:r>
            <a:r>
              <a:rPr lang="en-US" sz="2400" dirty="0" smtClean="0"/>
              <a:t>					5. Sends announcement to students</a:t>
            </a:r>
          </a:p>
          <a:p>
            <a:endParaRPr lang="en-US" dirty="0"/>
          </a:p>
          <a:p>
            <a:r>
              <a:rPr lang="en-US" b="1" dirty="0" err="1" smtClean="0"/>
              <a:t>Postcondition</a:t>
            </a:r>
            <a:r>
              <a:rPr lang="en-US" dirty="0" smtClean="0"/>
              <a:t>: New announcement is added to main D2L page for all users. New announcement is emailed to student users.</a:t>
            </a:r>
            <a:endParaRPr lang="en-US" dirty="0"/>
          </a:p>
        </p:txBody>
      </p:sp>
    </p:spTree>
    <p:extLst>
      <p:ext uri="{BB962C8B-B14F-4D97-AF65-F5344CB8AC3E}">
        <p14:creationId xmlns:p14="http://schemas.microsoft.com/office/powerpoint/2010/main" val="193303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Diagrams</a:t>
            </a:r>
            <a:endParaRPr lang="en-US" dirty="0"/>
          </a:p>
        </p:txBody>
      </p:sp>
      <p:sp>
        <p:nvSpPr>
          <p:cNvPr id="3" name="Content Placeholder 2"/>
          <p:cNvSpPr>
            <a:spLocks noGrp="1"/>
          </p:cNvSpPr>
          <p:nvPr>
            <p:ph idx="1"/>
          </p:nvPr>
        </p:nvSpPr>
        <p:spPr>
          <a:xfrm>
            <a:off x="838200" y="1825625"/>
            <a:ext cx="3659659" cy="4351338"/>
          </a:xfrm>
        </p:spPr>
        <p:txBody>
          <a:bodyPr/>
          <a:lstStyle/>
          <a:p>
            <a:r>
              <a:rPr lang="en-US" dirty="0" smtClean="0"/>
              <a:t>We can relate actors with Use Cases they are involved in with a Use Case Diagram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995" y="1825625"/>
            <a:ext cx="6608805" cy="4255242"/>
          </a:xfrm>
          <a:prstGeom prst="rect">
            <a:avLst/>
          </a:prstGeom>
        </p:spPr>
      </p:pic>
    </p:spTree>
    <p:extLst>
      <p:ext uri="{BB962C8B-B14F-4D97-AF65-F5344CB8AC3E}">
        <p14:creationId xmlns:p14="http://schemas.microsoft.com/office/powerpoint/2010/main" val="1559915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Diagrams</a:t>
            </a:r>
            <a:endParaRPr lang="en-US" dirty="0"/>
          </a:p>
        </p:txBody>
      </p:sp>
      <p:sp>
        <p:nvSpPr>
          <p:cNvPr id="3" name="Content Placeholder 2"/>
          <p:cNvSpPr>
            <a:spLocks noGrp="1"/>
          </p:cNvSpPr>
          <p:nvPr>
            <p:ph idx="1"/>
          </p:nvPr>
        </p:nvSpPr>
        <p:spPr/>
        <p:txBody>
          <a:bodyPr/>
          <a:lstStyle/>
          <a:p>
            <a:r>
              <a:rPr lang="en-US" b="1" dirty="0" smtClean="0"/>
              <a:t>Inheritance: </a:t>
            </a:r>
            <a:r>
              <a:rPr lang="en-US" dirty="0" smtClean="0"/>
              <a:t>We can represent generalization/specializations much in the same way as you would with class diagrams</a:t>
            </a:r>
          </a:p>
          <a:p>
            <a:endParaRPr lang="en-US" dirty="0"/>
          </a:p>
          <a:p>
            <a:r>
              <a:rPr lang="en-US" b="1" dirty="0" smtClean="0"/>
              <a:t>Extension (special cases):</a:t>
            </a:r>
            <a:r>
              <a:rPr lang="en-US" dirty="0" smtClean="0"/>
              <a:t> We can model optional interactions or exceptional cases</a:t>
            </a:r>
          </a:p>
          <a:p>
            <a:endParaRPr lang="en-US" b="1" dirty="0"/>
          </a:p>
          <a:p>
            <a:r>
              <a:rPr lang="en-US" b="1" dirty="0" smtClean="0"/>
              <a:t>Inclusion: </a:t>
            </a:r>
            <a:r>
              <a:rPr lang="en-US" dirty="0" smtClean="0"/>
              <a:t>We can re-use parts of other use cases</a:t>
            </a:r>
            <a:endParaRPr lang="en-US" b="1" dirty="0" smtClean="0"/>
          </a:p>
          <a:p>
            <a:endParaRPr lang="en-US" dirty="0"/>
          </a:p>
        </p:txBody>
      </p:sp>
    </p:spTree>
    <p:extLst>
      <p:ext uri="{BB962C8B-B14F-4D97-AF65-F5344CB8AC3E}">
        <p14:creationId xmlns:p14="http://schemas.microsoft.com/office/powerpoint/2010/main" val="1473573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6800" y="0"/>
            <a:ext cx="10287000" cy="6858000"/>
          </a:xfrm>
        </p:spPr>
      </p:pic>
    </p:spTree>
    <p:extLst>
      <p:ext uri="{BB962C8B-B14F-4D97-AF65-F5344CB8AC3E}">
        <p14:creationId xmlns:p14="http://schemas.microsoft.com/office/powerpoint/2010/main" val="15615756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4292" y="0"/>
            <a:ext cx="12107708" cy="6858000"/>
          </a:xfrm>
        </p:spPr>
      </p:pic>
    </p:spTree>
    <p:extLst>
      <p:ext uri="{BB962C8B-B14F-4D97-AF65-F5344CB8AC3E}">
        <p14:creationId xmlns:p14="http://schemas.microsoft.com/office/powerpoint/2010/main" val="1004786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By the end of this lecture, you should be able to:</a:t>
            </a:r>
          </a:p>
          <a:p>
            <a:pPr marL="457200" indent="-457200">
              <a:buFontTx/>
              <a:buChar char="-"/>
            </a:pPr>
            <a:r>
              <a:rPr lang="en-US" dirty="0" smtClean="0"/>
              <a:t>Discuss trade-offs between different representations of requirements</a:t>
            </a:r>
          </a:p>
          <a:p>
            <a:pPr marL="457200" indent="-457200">
              <a:buFontTx/>
              <a:buChar char="-"/>
            </a:pPr>
            <a:r>
              <a:rPr lang="en-US" dirty="0" smtClean="0"/>
              <a:t>Understand and be able to apply Use Case modeling to model requirements (and reason about requirements of a system)</a:t>
            </a:r>
          </a:p>
          <a:p>
            <a:pPr marL="457200" indent="-457200">
              <a:buFontTx/>
              <a:buChar char="-"/>
            </a:pPr>
            <a:r>
              <a:rPr lang="en-US" dirty="0" smtClean="0"/>
              <a:t>Read and generate Use Case Diagrams</a:t>
            </a:r>
          </a:p>
          <a:p>
            <a:pPr marL="457200" indent="-457200">
              <a:buFontTx/>
              <a:buChar char="-"/>
            </a:pPr>
            <a:r>
              <a:rPr lang="en-US" dirty="0" smtClean="0"/>
              <a:t>Analyze a Use Case Model</a:t>
            </a:r>
          </a:p>
          <a:p>
            <a:pPr marL="457200" indent="-457200">
              <a:buFontTx/>
              <a:buChar char="-"/>
            </a:pPr>
            <a:endParaRPr lang="en-US" dirty="0"/>
          </a:p>
        </p:txBody>
      </p:sp>
    </p:spTree>
    <p:extLst>
      <p:ext uri="{BB962C8B-B14F-4D97-AF65-F5344CB8AC3E}">
        <p14:creationId xmlns:p14="http://schemas.microsoft.com/office/powerpoint/2010/main" val="135383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302880" cy="6425514"/>
          </a:xfrm>
        </p:spPr>
      </p:pic>
    </p:spTree>
    <p:extLst>
      <p:ext uri="{BB962C8B-B14F-4D97-AF65-F5344CB8AC3E}">
        <p14:creationId xmlns:p14="http://schemas.microsoft.com/office/powerpoint/2010/main" val="1790621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399509" cy="6858000"/>
          </a:xfrm>
        </p:spPr>
      </p:pic>
    </p:spTree>
    <p:extLst>
      <p:ext uri="{BB962C8B-B14F-4D97-AF65-F5344CB8AC3E}">
        <p14:creationId xmlns:p14="http://schemas.microsoft.com/office/powerpoint/2010/main" val="134696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523718" cy="6104238"/>
          </a:xfrm>
        </p:spPr>
      </p:pic>
    </p:spTree>
    <p:extLst>
      <p:ext uri="{BB962C8B-B14F-4D97-AF65-F5344CB8AC3E}">
        <p14:creationId xmlns:p14="http://schemas.microsoft.com/office/powerpoint/2010/main" val="3904123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40407" cy="4917989"/>
          </a:xfrm>
        </p:spPr>
      </p:pic>
    </p:spTree>
    <p:extLst>
      <p:ext uri="{BB962C8B-B14F-4D97-AF65-F5344CB8AC3E}">
        <p14:creationId xmlns:p14="http://schemas.microsoft.com/office/powerpoint/2010/main" val="10970685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 Model</a:t>
            </a:r>
            <a:endParaRPr lang="en-US" dirty="0"/>
          </a:p>
        </p:txBody>
      </p:sp>
      <p:sp>
        <p:nvSpPr>
          <p:cNvPr id="3" name="Content Placeholder 2"/>
          <p:cNvSpPr>
            <a:spLocks noGrp="1"/>
          </p:cNvSpPr>
          <p:nvPr>
            <p:ph idx="1"/>
          </p:nvPr>
        </p:nvSpPr>
        <p:spPr/>
        <p:txBody>
          <a:bodyPr/>
          <a:lstStyle/>
          <a:p>
            <a:r>
              <a:rPr lang="en-US" dirty="0" smtClean="0"/>
              <a:t>A set of use cases along with a description or use case diagrams</a:t>
            </a:r>
          </a:p>
          <a:p>
            <a:r>
              <a:rPr lang="en-US" dirty="0" smtClean="0"/>
              <a:t>Generally, only a handful of use cases are central (i.e. 90% of usage)</a:t>
            </a:r>
          </a:p>
          <a:p>
            <a:r>
              <a:rPr lang="en-US" dirty="0"/>
              <a:t>	</a:t>
            </a:r>
            <a:r>
              <a:rPr lang="en-US" dirty="0" smtClean="0"/>
              <a:t>These should be the focus of the system</a:t>
            </a:r>
          </a:p>
          <a:p>
            <a:r>
              <a:rPr lang="en-US" dirty="0"/>
              <a:t>	</a:t>
            </a:r>
            <a:r>
              <a:rPr lang="en-US" dirty="0" smtClean="0"/>
              <a:t>These should be the focus of development</a:t>
            </a:r>
          </a:p>
          <a:p>
            <a:endParaRPr lang="en-US" dirty="0"/>
          </a:p>
        </p:txBody>
      </p:sp>
    </p:spTree>
    <p:extLst>
      <p:ext uri="{BB962C8B-B14F-4D97-AF65-F5344CB8AC3E}">
        <p14:creationId xmlns:p14="http://schemas.microsoft.com/office/powerpoint/2010/main" val="13652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Analysis</a:t>
            </a:r>
            <a:endParaRPr lang="en-US" dirty="0"/>
          </a:p>
        </p:txBody>
      </p:sp>
      <p:sp>
        <p:nvSpPr>
          <p:cNvPr id="3" name="Content Placeholder 2"/>
          <p:cNvSpPr>
            <a:spLocks noGrp="1"/>
          </p:cNvSpPr>
          <p:nvPr>
            <p:ph idx="1"/>
          </p:nvPr>
        </p:nvSpPr>
        <p:spPr/>
        <p:txBody>
          <a:bodyPr/>
          <a:lstStyle/>
          <a:p>
            <a:r>
              <a:rPr lang="en-US" b="1" dirty="0" smtClean="0"/>
              <a:t>Correctness</a:t>
            </a:r>
            <a:r>
              <a:rPr lang="en-US" dirty="0"/>
              <a:t>: Are we trying to do the right thing? </a:t>
            </a:r>
            <a:endParaRPr lang="en-US" dirty="0"/>
          </a:p>
          <a:p>
            <a:r>
              <a:rPr lang="en-US" b="1" dirty="0" smtClean="0"/>
              <a:t>Completeness</a:t>
            </a:r>
            <a:r>
              <a:rPr lang="en-US" dirty="0"/>
              <a:t>: What is </a:t>
            </a:r>
            <a:r>
              <a:rPr lang="en-US" dirty="0" smtClean="0"/>
              <a:t>missing?</a:t>
            </a:r>
            <a:endParaRPr lang="en-US" dirty="0"/>
          </a:p>
          <a:p>
            <a:r>
              <a:rPr lang="en-US" b="1" dirty="0" smtClean="0"/>
              <a:t>Consistency</a:t>
            </a:r>
            <a:r>
              <a:rPr lang="en-US" dirty="0"/>
              <a:t>: Do any details </a:t>
            </a:r>
            <a:r>
              <a:rPr lang="en-US" dirty="0" smtClean="0"/>
              <a:t>conflict?</a:t>
            </a:r>
            <a:endParaRPr lang="en-US" dirty="0"/>
          </a:p>
          <a:p>
            <a:r>
              <a:rPr lang="en-US" b="1" dirty="0" smtClean="0"/>
              <a:t>Reality</a:t>
            </a:r>
            <a:r>
              <a:rPr lang="en-US" dirty="0"/>
              <a:t>: Are any details unattainable? </a:t>
            </a:r>
            <a:endParaRPr lang="en-US" dirty="0"/>
          </a:p>
          <a:p>
            <a:r>
              <a:rPr lang="en-US" b="1" dirty="0" smtClean="0"/>
              <a:t>Verifiability</a:t>
            </a:r>
            <a:r>
              <a:rPr lang="en-US" dirty="0"/>
              <a:t>: Are any details impossible to check for? </a:t>
            </a:r>
            <a:endParaRPr lang="en-US" dirty="0"/>
          </a:p>
          <a:p>
            <a:r>
              <a:rPr lang="en-US" b="1" dirty="0" smtClean="0"/>
              <a:t>Cost</a:t>
            </a:r>
            <a:r>
              <a:rPr lang="en-US" dirty="0"/>
              <a:t>: How hard will a detail be to </a:t>
            </a:r>
            <a:r>
              <a:rPr lang="en-US" dirty="0" smtClean="0"/>
              <a:t>attain?</a:t>
            </a:r>
          </a:p>
          <a:p>
            <a:r>
              <a:rPr lang="en-US" b="1" dirty="0" smtClean="0"/>
              <a:t>Priority</a:t>
            </a:r>
            <a:r>
              <a:rPr lang="en-US" dirty="0"/>
              <a:t>: What matters the most</a:t>
            </a:r>
            <a:r>
              <a:rPr lang="en-US" dirty="0" smtClean="0"/>
              <a:t>?</a:t>
            </a:r>
          </a:p>
          <a:p>
            <a:r>
              <a:rPr lang="en-US" b="1" dirty="0" smtClean="0"/>
              <a:t>Risk:</a:t>
            </a:r>
            <a:r>
              <a:rPr lang="en-US" dirty="0" smtClean="0"/>
              <a:t> Where are the unknowns?</a:t>
            </a:r>
            <a:endParaRPr lang="en-US" b="1" dirty="0"/>
          </a:p>
          <a:p>
            <a:endParaRPr lang="en-US" dirty="0"/>
          </a:p>
        </p:txBody>
      </p:sp>
    </p:spTree>
    <p:extLst>
      <p:ext uri="{BB962C8B-B14F-4D97-AF65-F5344CB8AC3E}">
        <p14:creationId xmlns:p14="http://schemas.microsoft.com/office/powerpoint/2010/main" val="1165915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 and Value</a:t>
            </a:r>
            <a:endParaRPr lang="en-US" dirty="0"/>
          </a:p>
        </p:txBody>
      </p:sp>
      <p:pic>
        <p:nvPicPr>
          <p:cNvPr id="4" name="Picture 3"/>
          <p:cNvPicPr>
            <a:picLocks noChangeAspect="1"/>
          </p:cNvPicPr>
          <p:nvPr/>
        </p:nvPicPr>
        <p:blipFill>
          <a:blip r:embed="rId2"/>
          <a:stretch>
            <a:fillRect/>
          </a:stretch>
        </p:blipFill>
        <p:spPr>
          <a:xfrm>
            <a:off x="838200" y="1586108"/>
            <a:ext cx="5827043" cy="5271892"/>
          </a:xfrm>
          <a:prstGeom prst="rect">
            <a:avLst/>
          </a:prstGeom>
        </p:spPr>
      </p:pic>
    </p:spTree>
    <p:extLst>
      <p:ext uri="{BB962C8B-B14F-4D97-AF65-F5344CB8AC3E}">
        <p14:creationId xmlns:p14="http://schemas.microsoft.com/office/powerpoint/2010/main" val="21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Representations</a:t>
            </a:r>
            <a:endParaRPr lang="en-US" dirty="0"/>
          </a:p>
        </p:txBody>
      </p:sp>
      <p:sp>
        <p:nvSpPr>
          <p:cNvPr id="3" name="Content Placeholder 2"/>
          <p:cNvSpPr>
            <a:spLocks noGrp="1"/>
          </p:cNvSpPr>
          <p:nvPr>
            <p:ph idx="1"/>
          </p:nvPr>
        </p:nvSpPr>
        <p:spPr/>
        <p:txBody>
          <a:bodyPr>
            <a:normAutofit lnSpcReduction="10000"/>
          </a:bodyPr>
          <a:lstStyle/>
          <a:p>
            <a:r>
              <a:rPr lang="en-US" dirty="0" smtClean="0"/>
              <a:t>Lots of different ways to represent requirements, all with various trade-offs:</a:t>
            </a:r>
          </a:p>
          <a:p>
            <a:endParaRPr lang="en-US" dirty="0"/>
          </a:p>
          <a:p>
            <a:r>
              <a:rPr lang="en-US" dirty="0" smtClean="0"/>
              <a:t>» natural language text</a:t>
            </a:r>
          </a:p>
          <a:p>
            <a:r>
              <a:rPr lang="en-US" dirty="0" smtClean="0"/>
              <a:t>» structured natural language</a:t>
            </a:r>
          </a:p>
          <a:p>
            <a:r>
              <a:rPr lang="en-US" dirty="0"/>
              <a:t>» formal </a:t>
            </a:r>
            <a:r>
              <a:rPr lang="en-US" dirty="0" smtClean="0"/>
              <a:t>specification</a:t>
            </a:r>
          </a:p>
          <a:p>
            <a:r>
              <a:rPr lang="en-US" b="1" dirty="0"/>
              <a:t>» user stories</a:t>
            </a:r>
            <a:r>
              <a:rPr lang="en-US" b="1" dirty="0" smtClean="0"/>
              <a:t>*</a:t>
            </a:r>
            <a:endParaRPr lang="en-US" dirty="0" smtClean="0"/>
          </a:p>
          <a:p>
            <a:r>
              <a:rPr lang="en-US" dirty="0" smtClean="0"/>
              <a:t>» scenarios</a:t>
            </a:r>
          </a:p>
          <a:p>
            <a:r>
              <a:rPr lang="en-US" b="1" dirty="0" smtClean="0"/>
              <a:t>» use cases*</a:t>
            </a:r>
          </a:p>
        </p:txBody>
      </p:sp>
    </p:spTree>
    <p:extLst>
      <p:ext uri="{BB962C8B-B14F-4D97-AF65-F5344CB8AC3E}">
        <p14:creationId xmlns:p14="http://schemas.microsoft.com/office/powerpoint/2010/main" val="16570517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Vending Machine: Natural language</a:t>
            </a:r>
            <a:r>
              <a:rPr lang="mr-IN" dirty="0" smtClean="0"/>
              <a:t>…</a:t>
            </a:r>
            <a:endParaRPr lang="en-US" dirty="0"/>
          </a:p>
        </p:txBody>
      </p:sp>
      <p:sp>
        <p:nvSpPr>
          <p:cNvPr id="3" name="Content Placeholder 2"/>
          <p:cNvSpPr>
            <a:spLocks noGrp="1"/>
          </p:cNvSpPr>
          <p:nvPr>
            <p:ph idx="1"/>
          </p:nvPr>
        </p:nvSpPr>
        <p:spPr/>
        <p:txBody>
          <a:bodyPr>
            <a:normAutofit fontScale="85000" lnSpcReduction="20000"/>
          </a:bodyPr>
          <a:lstStyle/>
          <a:p>
            <a:r>
              <a:rPr lang="en-US" dirty="0"/>
              <a:t>Our vending machines let customers buy pop by entering Canadian coins and selecting the pop of their choice from a set of options. The total value of all coins entered in the machine and not used in a previous purchase shall be displayed to the customer. When the customer selects a pop and sufficient funds are available, the total will be reduced by the amount of the cost of that pop, the pop will be vended, and the change returned to the customer. If insufficient funds are present, a message will be displayed to that effect. If no pops remain for the selection, a message will be displayed to that effect. A technician will be able to set the price of each available pop, load pops into the machine, and load/empty coins to serve as change. When the machine is open for servicing, other functionality must be disabled, for safety. We are also interested in some sort of “customer loyalty card”, whereby customers can prepay amounts and receive discounts on products. And we are also considering having the machines communicating directly with the central office, to tell us when they are full of coins, out of product, etc. </a:t>
            </a:r>
            <a:endParaRPr lang="en-US" dirty="0"/>
          </a:p>
          <a:p>
            <a:endParaRPr lang="en-US" dirty="0"/>
          </a:p>
        </p:txBody>
      </p:sp>
    </p:spTree>
    <p:extLst>
      <p:ext uri="{BB962C8B-B14F-4D97-AF65-F5344CB8AC3E}">
        <p14:creationId xmlns:p14="http://schemas.microsoft.com/office/powerpoint/2010/main" val="1172525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Vending Machine: Structured NL</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1. </a:t>
            </a:r>
            <a:r>
              <a:rPr lang="en-US" dirty="0"/>
              <a:t>Coin entry </a:t>
            </a:r>
            <a:endParaRPr lang="en-US" dirty="0"/>
          </a:p>
          <a:p>
            <a:pPr lvl="1"/>
            <a:r>
              <a:rPr lang="en-US" dirty="0" smtClean="0"/>
              <a:t>Vending machine: Structured requirements </a:t>
            </a:r>
          </a:p>
          <a:p>
            <a:pPr lvl="1"/>
            <a:r>
              <a:rPr lang="en-US" dirty="0" smtClean="0"/>
              <a:t>Vending machines shall accept Canadian coins </a:t>
            </a:r>
          </a:p>
          <a:p>
            <a:pPr lvl="1"/>
            <a:r>
              <a:rPr lang="en-US" dirty="0" smtClean="0"/>
              <a:t>Vending machines shall track the total value of all coins entered in the machine not used in a purchase </a:t>
            </a:r>
          </a:p>
          <a:p>
            <a:r>
              <a:rPr lang="en-US" dirty="0" smtClean="0"/>
              <a:t>2</a:t>
            </a:r>
            <a:r>
              <a:rPr lang="en-US" dirty="0"/>
              <a:t>. Pop selection </a:t>
            </a:r>
            <a:endParaRPr lang="en-US" dirty="0"/>
          </a:p>
          <a:p>
            <a:pPr lvl="1"/>
            <a:r>
              <a:rPr lang="en-US" dirty="0"/>
              <a:t>Customers shall select the pop of their choice from the available kinds </a:t>
            </a:r>
          </a:p>
          <a:p>
            <a:pPr lvl="1"/>
            <a:r>
              <a:rPr lang="en-US" dirty="0"/>
              <a:t>A pop shall be vended when it is selected and its cost is less than the current total available </a:t>
            </a:r>
          </a:p>
          <a:p>
            <a:pPr lvl="2"/>
            <a:r>
              <a:rPr lang="en-US" dirty="0"/>
              <a:t>The current total available will be reduced by the amount of the cost of the selected pop </a:t>
            </a:r>
          </a:p>
          <a:p>
            <a:pPr lvl="2"/>
            <a:r>
              <a:rPr lang="en-US" dirty="0"/>
              <a:t>The remainder shall be returned to the customer </a:t>
            </a:r>
          </a:p>
          <a:p>
            <a:pPr lvl="2"/>
            <a:r>
              <a:rPr lang="en-US" dirty="0"/>
              <a:t>The pop shall be delivered via the delivery chute </a:t>
            </a:r>
          </a:p>
          <a:p>
            <a:pPr lvl="1"/>
            <a:r>
              <a:rPr lang="en-US" dirty="0"/>
              <a:t>When the cost of a selected pop is greater than the current total available, it shall not be vended </a:t>
            </a:r>
          </a:p>
          <a:p>
            <a:pPr lvl="2"/>
            <a:r>
              <a:rPr lang="en-US" dirty="0"/>
              <a:t>An error message will be displayed </a:t>
            </a:r>
          </a:p>
          <a:p>
            <a:pPr lvl="2"/>
            <a:r>
              <a:rPr lang="en-US" dirty="0"/>
              <a:t>The total available will not change </a:t>
            </a:r>
          </a:p>
          <a:p>
            <a:pPr lvl="1"/>
            <a:r>
              <a:rPr lang="en-US" dirty="0"/>
              <a:t>When a pop is selected which is currently out of stock, no pop shall be vended </a:t>
            </a:r>
          </a:p>
          <a:p>
            <a:pPr lvl="2"/>
            <a:r>
              <a:rPr lang="en-US" dirty="0"/>
              <a:t>An error message will be displayed </a:t>
            </a:r>
          </a:p>
          <a:p>
            <a:pPr lvl="2"/>
            <a:r>
              <a:rPr lang="en-US" dirty="0"/>
              <a:t>The total available will not change </a:t>
            </a:r>
          </a:p>
          <a:p>
            <a:endParaRPr lang="en-US" dirty="0"/>
          </a:p>
        </p:txBody>
      </p:sp>
    </p:spTree>
    <p:extLst>
      <p:ext uri="{BB962C8B-B14F-4D97-AF65-F5344CB8AC3E}">
        <p14:creationId xmlns:p14="http://schemas.microsoft.com/office/powerpoint/2010/main" val="57914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Specification</a:t>
            </a:r>
            <a:endParaRPr lang="en-US" dirty="0"/>
          </a:p>
        </p:txBody>
      </p:sp>
      <p:sp>
        <p:nvSpPr>
          <p:cNvPr id="3" name="Content Placeholder 2"/>
          <p:cNvSpPr>
            <a:spLocks noGrp="1"/>
          </p:cNvSpPr>
          <p:nvPr>
            <p:ph idx="1"/>
          </p:nvPr>
        </p:nvSpPr>
        <p:spPr>
          <a:xfrm>
            <a:off x="838200" y="1825625"/>
            <a:ext cx="6032863" cy="4351338"/>
          </a:xfrm>
        </p:spPr>
        <p:txBody>
          <a:bodyPr/>
          <a:lstStyle/>
          <a:p>
            <a:r>
              <a:rPr lang="en-US" dirty="0" smtClean="0"/>
              <a:t>These look like either pseudo-code or formal algebras. While these are easier to code against and are unambiguous, they are not useful for discussions with clients (generally).</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063" y="1825625"/>
            <a:ext cx="4597400" cy="4013200"/>
          </a:xfrm>
          <a:prstGeom prst="rect">
            <a:avLst/>
          </a:prstGeom>
        </p:spPr>
      </p:pic>
    </p:spTree>
    <p:extLst>
      <p:ext uri="{BB962C8B-B14F-4D97-AF65-F5344CB8AC3E}">
        <p14:creationId xmlns:p14="http://schemas.microsoft.com/office/powerpoint/2010/main" val="35245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Stories</a:t>
            </a:r>
            <a:endParaRPr lang="en-US" dirty="0"/>
          </a:p>
        </p:txBody>
      </p:sp>
      <p:sp>
        <p:nvSpPr>
          <p:cNvPr id="3" name="Content Placeholder 2"/>
          <p:cNvSpPr>
            <a:spLocks noGrp="1"/>
          </p:cNvSpPr>
          <p:nvPr>
            <p:ph idx="1"/>
          </p:nvPr>
        </p:nvSpPr>
        <p:spPr/>
        <p:txBody>
          <a:bodyPr>
            <a:normAutofit fontScale="92500"/>
          </a:bodyPr>
          <a:lstStyle/>
          <a:p>
            <a:r>
              <a:rPr lang="en-US" dirty="0" smtClean="0"/>
              <a:t>Focused on users’ desires and goals</a:t>
            </a:r>
          </a:p>
          <a:p>
            <a:pPr algn="ctr"/>
            <a:r>
              <a:rPr lang="en-US" b="1" dirty="0" smtClean="0"/>
              <a:t>As a &lt;role&gt;, I want to &lt;desire&gt; so that &lt;benefit&gt;.</a:t>
            </a:r>
          </a:p>
          <a:p>
            <a:endParaRPr lang="en-US" dirty="0"/>
          </a:p>
          <a:p>
            <a:r>
              <a:rPr lang="en-US" dirty="0"/>
              <a:t>As a customer, I want to insert coins to be able to pay for my item. </a:t>
            </a:r>
          </a:p>
          <a:p>
            <a:r>
              <a:rPr lang="en-US" dirty="0"/>
              <a:t>As a customer, I want to select my item. </a:t>
            </a:r>
          </a:p>
          <a:p>
            <a:r>
              <a:rPr lang="en-US" dirty="0"/>
              <a:t>As a customer, I want to know the cost of an item. </a:t>
            </a:r>
          </a:p>
          <a:p>
            <a:r>
              <a:rPr lang="en-US" dirty="0"/>
              <a:t>As a technician, I want to set the prices of items. </a:t>
            </a:r>
          </a:p>
          <a:p>
            <a:r>
              <a:rPr lang="en-US" dirty="0"/>
              <a:t>As a technician, I want to open the machine to service it, without injuring anyone. </a:t>
            </a:r>
          </a:p>
          <a:p>
            <a:endParaRPr lang="en-US" dirty="0"/>
          </a:p>
        </p:txBody>
      </p:sp>
    </p:spTree>
    <p:extLst>
      <p:ext uri="{BB962C8B-B14F-4D97-AF65-F5344CB8AC3E}">
        <p14:creationId xmlns:p14="http://schemas.microsoft.com/office/powerpoint/2010/main" val="1714833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Scenarios</a:t>
            </a:r>
            <a:endParaRPr lang="en-US" dirty="0"/>
          </a:p>
        </p:txBody>
      </p:sp>
      <p:sp>
        <p:nvSpPr>
          <p:cNvPr id="3" name="Content Placeholder 2"/>
          <p:cNvSpPr>
            <a:spLocks noGrp="1"/>
          </p:cNvSpPr>
          <p:nvPr>
            <p:ph idx="1"/>
          </p:nvPr>
        </p:nvSpPr>
        <p:spPr/>
        <p:txBody>
          <a:bodyPr/>
          <a:lstStyle/>
          <a:p>
            <a:r>
              <a:rPr lang="en-US" dirty="0"/>
              <a:t>A simple means of describing desired specific interaction sequences </a:t>
            </a:r>
          </a:p>
          <a:p>
            <a:pPr lvl="1"/>
            <a:r>
              <a:rPr lang="en-US" dirty="0"/>
              <a:t>“Ming inserts $2 in Canadian coins in the vending machine. He decides which of the available kinds of pop he would like, and selects it. The pop costs less than $2, so the pop is dropped into the delivery chute, and his change is returned through the coin return.” </a:t>
            </a:r>
          </a:p>
          <a:p>
            <a:r>
              <a:rPr lang="en-US" dirty="0"/>
              <a:t>Multiple scenarios needed for other possibilities </a:t>
            </a:r>
          </a:p>
          <a:p>
            <a:pPr lvl="1"/>
            <a:r>
              <a:rPr lang="en-US" dirty="0" smtClean="0"/>
              <a:t>- Ming </a:t>
            </a:r>
            <a:r>
              <a:rPr lang="en-US" dirty="0"/>
              <a:t>changes his mind altogether and wants his money back </a:t>
            </a:r>
          </a:p>
          <a:p>
            <a:pPr lvl="1"/>
            <a:r>
              <a:rPr lang="en-US" dirty="0" smtClean="0"/>
              <a:t>- Ming </a:t>
            </a:r>
            <a:r>
              <a:rPr lang="en-US" dirty="0"/>
              <a:t>realizes that he doesn’t have enough change, and wants his money back </a:t>
            </a:r>
          </a:p>
          <a:p>
            <a:endParaRPr lang="en-US" dirty="0"/>
          </a:p>
        </p:txBody>
      </p:sp>
    </p:spTree>
    <p:extLst>
      <p:ext uri="{BB962C8B-B14F-4D97-AF65-F5344CB8AC3E}">
        <p14:creationId xmlns:p14="http://schemas.microsoft.com/office/powerpoint/2010/main" val="1731188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a:t>
            </a:r>
            <a:endParaRPr lang="en-US" dirty="0"/>
          </a:p>
        </p:txBody>
      </p:sp>
      <p:sp>
        <p:nvSpPr>
          <p:cNvPr id="3" name="Content Placeholder 2"/>
          <p:cNvSpPr>
            <a:spLocks noGrp="1"/>
          </p:cNvSpPr>
          <p:nvPr>
            <p:ph idx="1"/>
          </p:nvPr>
        </p:nvSpPr>
        <p:spPr/>
        <p:txBody>
          <a:bodyPr>
            <a:normAutofit/>
          </a:bodyPr>
          <a:lstStyle/>
          <a:p>
            <a:r>
              <a:rPr lang="en-US" dirty="0"/>
              <a:t>A use case is an abstraction of one or more scenarios </a:t>
            </a:r>
          </a:p>
          <a:p>
            <a:pPr lvl="1"/>
            <a:r>
              <a:rPr lang="en-US" dirty="0" smtClean="0"/>
              <a:t>A </a:t>
            </a:r>
            <a:r>
              <a:rPr lang="en-US" dirty="0"/>
              <a:t>use case does not mention specific individuals </a:t>
            </a:r>
          </a:p>
          <a:p>
            <a:pPr lvl="1"/>
            <a:r>
              <a:rPr lang="en-US" dirty="0" smtClean="0"/>
              <a:t>A </a:t>
            </a:r>
            <a:r>
              <a:rPr lang="en-US" dirty="0"/>
              <a:t>scenario is an instance of a use case, as an object is an instance of a class </a:t>
            </a:r>
          </a:p>
          <a:p>
            <a:r>
              <a:rPr lang="en-US" dirty="0"/>
              <a:t>Each use case describes a set of scenarios, in terms of externally visible </a:t>
            </a:r>
            <a:r>
              <a:rPr lang="en-US" dirty="0" err="1"/>
              <a:t>behaviour</a:t>
            </a:r>
            <a:r>
              <a:rPr lang="en-US" dirty="0"/>
              <a:t> </a:t>
            </a:r>
          </a:p>
          <a:p>
            <a:pPr lvl="1"/>
            <a:r>
              <a:rPr lang="en-US" dirty="0" smtClean="0"/>
              <a:t>Basically</a:t>
            </a:r>
            <a:r>
              <a:rPr lang="en-US" dirty="0"/>
              <a:t>, information going into the system and information coming out </a:t>
            </a:r>
          </a:p>
          <a:p>
            <a:r>
              <a:rPr lang="en-US" dirty="0"/>
              <a:t>Use cases model the functional requirements of the system: diagram and descriptions </a:t>
            </a:r>
          </a:p>
          <a:p>
            <a:endParaRPr lang="en-US" dirty="0"/>
          </a:p>
        </p:txBody>
      </p:sp>
    </p:spTree>
    <p:extLst>
      <p:ext uri="{BB962C8B-B14F-4D97-AF65-F5344CB8AC3E}">
        <p14:creationId xmlns:p14="http://schemas.microsoft.com/office/powerpoint/2010/main" val="10452165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A6E26E3-97AB-3841-9323-9EFF9FCD4095}" vid="{31111873-FD7B-DB4D-9076-9301D56226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tony-template</Template>
  <TotalTime>63</TotalTime>
  <Words>1272</Words>
  <Application>Microsoft Macintosh PowerPoint</Application>
  <PresentationFormat>Widescreen</PresentationFormat>
  <Paragraphs>145</Paragraphs>
  <Slides>26</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Calibri</vt:lpstr>
      <vt:lpstr>Helvetica Neue</vt:lpstr>
      <vt:lpstr>Mangal</vt:lpstr>
      <vt:lpstr>Arial</vt:lpstr>
      <vt:lpstr>Office Theme</vt:lpstr>
      <vt:lpstr>Requirements Modeling</vt:lpstr>
      <vt:lpstr>Learning Objectives</vt:lpstr>
      <vt:lpstr>Requirements Representations</vt:lpstr>
      <vt:lpstr>Vending Machine: Natural language…</vt:lpstr>
      <vt:lpstr>Vending Machine: Structured NL</vt:lpstr>
      <vt:lpstr>Formal Specification</vt:lpstr>
      <vt:lpstr>User Stories</vt:lpstr>
      <vt:lpstr>Scenarios</vt:lpstr>
      <vt:lpstr>Use Cases</vt:lpstr>
      <vt:lpstr>Use Case Diagram (Vending Machine)</vt:lpstr>
      <vt:lpstr>Why so many different kinds of representations?</vt:lpstr>
      <vt:lpstr>Use Cases</vt:lpstr>
      <vt:lpstr>Good Use Cases</vt:lpstr>
      <vt:lpstr>Parts of a Use Case</vt:lpstr>
      <vt:lpstr>Add announcement to a single course</vt:lpstr>
      <vt:lpstr>Use Case Diagrams</vt:lpstr>
      <vt:lpstr>Use Case Diagrams</vt:lpstr>
      <vt:lpstr>PowerPoint Presentation</vt:lpstr>
      <vt:lpstr>PowerPoint Presentation</vt:lpstr>
      <vt:lpstr>PowerPoint Presentation</vt:lpstr>
      <vt:lpstr>PowerPoint Presentation</vt:lpstr>
      <vt:lpstr>PowerPoint Presentation</vt:lpstr>
      <vt:lpstr>PowerPoint Presentation</vt:lpstr>
      <vt:lpstr>Use Case Model</vt:lpstr>
      <vt:lpstr>Requirements Analysis</vt:lpstr>
      <vt:lpstr>Risk and Value</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Requirements Modeling</dc:title>
  <dc:creator>Anthony Tang</dc:creator>
  <cp:lastModifiedBy>Anthony Tang</cp:lastModifiedBy>
  <cp:revision>6</cp:revision>
  <dcterms:created xsi:type="dcterms:W3CDTF">2017-01-31T22:33:19Z</dcterms:created>
  <dcterms:modified xsi:type="dcterms:W3CDTF">2017-01-31T23:36:47Z</dcterms:modified>
</cp:coreProperties>
</file>