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68" r:id="rId15"/>
    <p:sldId id="287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69" r:id="rId24"/>
    <p:sldId id="278" r:id="rId25"/>
    <p:sldId id="280" r:id="rId26"/>
    <p:sldId id="288" r:id="rId27"/>
    <p:sldId id="281" r:id="rId28"/>
    <p:sldId id="282" r:id="rId29"/>
    <p:sldId id="283" r:id="rId30"/>
    <p:sldId id="284" r:id="rId31"/>
    <p:sldId id="286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32"/>
    <p:restoredTop sz="83105"/>
  </p:normalViewPr>
  <p:slideViewPr>
    <p:cSldViewPr snapToGrid="0" snapToObjects="1">
      <p:cViewPr varScale="1">
        <p:scale>
          <a:sx n="77" d="100"/>
          <a:sy n="77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41AB7-D92A-4848-B2D4-BED583D22834}" type="datetimeFigureOut">
              <a:rPr lang="en-US" smtClean="0"/>
              <a:t>1/31/17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6FA8-5954-C241-8FEF-3804C349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are stakeholders?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6FA8-5954-C241-8FEF-3804C34919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53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6FA8-5954-C241-8FEF-3804C34919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1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some texts</a:t>
            </a:r>
            <a:r>
              <a:rPr lang="en-US" baseline="0" dirty="0" smtClean="0"/>
              <a:t> describe Goals &gt; Activities &gt; Tasks or Activities &gt; Tasks &gt; Sub-tasks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labeling is not too important, the point is that there are “sub-” things that need to be accomplished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6FA8-5954-C241-8FEF-3804C34919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Inputs and outputs can be people, or other systems! (e.g. internet)</a:t>
            </a:r>
          </a:p>
          <a:p>
            <a:r>
              <a:rPr lang="en-US" dirty="0" smtClean="0"/>
              <a:t>Computations</a:t>
            </a:r>
            <a:r>
              <a:rPr lang="en-US" baseline="0" dirty="0" smtClean="0"/>
              <a:t> =&gt; how does the system actually do X?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6FA8-5954-C241-8FEF-3804C34919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6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NFR tend</a:t>
            </a:r>
            <a:r>
              <a:rPr lang="en-US" baseline="0" dirty="0" smtClean="0"/>
              <a:t> to be difficult to maintain, and to enforce during development. They tend to be experience qualities of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6FA8-5954-C241-8FEF-3804C34919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0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servers</a:t>
            </a:r>
          </a:p>
          <a:p>
            <a:r>
              <a:rPr lang="en-US" dirty="0" smtClean="0"/>
              <a:t>Cloud systems</a:t>
            </a:r>
          </a:p>
          <a:p>
            <a:r>
              <a:rPr lang="en-US" dirty="0" smtClean="0"/>
              <a:t>Reliability</a:t>
            </a:r>
            <a:r>
              <a:rPr lang="en-US" baseline="0" dirty="0" smtClean="0"/>
              <a:t> - </a:t>
            </a:r>
            <a:r>
              <a:rPr lang="en-US" dirty="0" smtClean="0"/>
              <a:t>The extent to which it works as it is expected to when needed</a:t>
            </a:r>
          </a:p>
          <a:p>
            <a:r>
              <a:rPr lang="en-US" dirty="0" smtClean="0"/>
              <a:t>Uptime</a:t>
            </a:r>
          </a:p>
          <a:p>
            <a:r>
              <a:rPr lang="en-US" dirty="0" err="1" smtClean="0"/>
              <a:t>Autosave</a:t>
            </a:r>
            <a:r>
              <a:rPr lang="en-US" dirty="0" smtClean="0"/>
              <a:t> / backups</a:t>
            </a:r>
          </a:p>
          <a:p>
            <a:r>
              <a:rPr lang="en-US" dirty="0" smtClean="0"/>
              <a:t>Timely and helpful 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6FA8-5954-C241-8FEF-3804C34919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30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Ability to create</a:t>
            </a:r>
            <a:r>
              <a:rPr lang="en-US" baseline="0" dirty="0" smtClean="0"/>
              <a:t> tests to check implemented design works</a:t>
            </a:r>
          </a:p>
          <a:p>
            <a:r>
              <a:rPr lang="en-US" baseline="0" dirty="0" smtClean="0"/>
              <a:t>Roles and what people can do</a:t>
            </a:r>
          </a:p>
          <a:p>
            <a:r>
              <a:rPr lang="en-US" baseline="0" dirty="0" smtClean="0"/>
              <a:t>Can intermediate or end products be reused rather than rebuilt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6FA8-5954-C241-8FEF-3804C34919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5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Credit: User Story Mapping, by Jeff Patton (O’Reilly, 2014).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6FA8-5954-C241-8FEF-3804C34919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74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www.cakewrecks.com</a:t>
            </a:r>
            <a:r>
              <a:rPr lang="en-US" dirty="0" smtClean="0"/>
              <a:t>/home/2017/1/18/literally-</a:t>
            </a:r>
            <a:r>
              <a:rPr lang="en-US" dirty="0" err="1" smtClean="0"/>
              <a:t>literally.html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6FA8-5954-C241-8FEF-3804C34919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4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House -&gt; Horse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6FA8-5954-C241-8FEF-3804C34919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Credit: User Story Mapping, by Jeff Patton (O’Reilly, 2014).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06FA8-5954-C241-8FEF-3804C34919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9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92C18D49-91E7-3C46-A6CA-CF653347CC57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D9BFA5A3-C892-EB47-8496-A76E18C36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4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0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1/31/17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1/31/17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1/31/17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1/31/17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7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1/31/17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1/31/17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92C18D49-91E7-3C46-A6CA-CF653347CC57}" type="datetimeFigureOut">
              <a:rPr lang="en-US" smtClean="0"/>
              <a:pPr/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D9BFA5A3-C892-EB47-8496-A76E18C36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7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charset="0"/>
        <a:buNone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Requirements Gathering and Capturing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SENG 301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Modularity</a:t>
            </a:r>
          </a:p>
          <a:p>
            <a:r>
              <a:rPr lang="en-US" dirty="0"/>
              <a:t>Testability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Learnability</a:t>
            </a:r>
          </a:p>
          <a:p>
            <a:r>
              <a:rPr lang="en-US" dirty="0" smtClean="0"/>
              <a:t>Usability</a:t>
            </a:r>
          </a:p>
          <a:p>
            <a:r>
              <a:rPr lang="en-US" dirty="0" smtClean="0"/>
              <a:t>Price</a:t>
            </a:r>
          </a:p>
          <a:p>
            <a:r>
              <a:rPr lang="en-US" dirty="0" smtClean="0"/>
              <a:t>Extensibility</a:t>
            </a:r>
          </a:p>
          <a:p>
            <a:r>
              <a:rPr lang="en-US" dirty="0" smtClean="0"/>
              <a:t>Reusability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850" y="1314450"/>
            <a:ext cx="4933950" cy="4862513"/>
          </a:xfrm>
        </p:spPr>
        <p:txBody>
          <a:bodyPr/>
          <a:lstStyle/>
          <a:p>
            <a:r>
              <a:rPr lang="en-US" dirty="0" smtClean="0"/>
              <a:t>Just because non-functional requirements are hard to model, it does not mean they are not important.</a:t>
            </a:r>
          </a:p>
          <a:p>
            <a:endParaRPr lang="en-US" dirty="0"/>
          </a:p>
          <a:p>
            <a:r>
              <a:rPr lang="en-US" dirty="0" smtClean="0"/>
              <a:t>Consider the transit ticket machine on the left—it likely fulfills all the major functional requirements, but is a usability nightmare!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5149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Eliciting 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Performance Characteristics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there any speed, throughput, or response time constraints on the system? 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there size or capacity constraints on the data to be processed by the system? </a:t>
            </a:r>
            <a:endParaRPr lang="en-US" dirty="0" smtClean="0"/>
          </a:p>
          <a:p>
            <a:r>
              <a:rPr lang="en-US" dirty="0" smtClean="0"/>
              <a:t>Security Issues</a:t>
            </a:r>
            <a:endParaRPr lang="en-US" dirty="0"/>
          </a:p>
          <a:p>
            <a:pPr lvl="1"/>
            <a:r>
              <a:rPr lang="en-US" dirty="0" smtClean="0"/>
              <a:t>Must </a:t>
            </a:r>
            <a:r>
              <a:rPr lang="en-US" dirty="0"/>
              <a:t>access to any data or the system itself be </a:t>
            </a:r>
            <a:r>
              <a:rPr lang="en-US" dirty="0" smtClean="0"/>
              <a:t>controlled?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physical security an issue? </a:t>
            </a:r>
            <a:endParaRPr lang="en-US" dirty="0" smtClean="0"/>
          </a:p>
          <a:p>
            <a:r>
              <a:rPr lang="en-US" dirty="0" smtClean="0"/>
              <a:t>User </a:t>
            </a:r>
            <a:r>
              <a:rPr lang="en-US" dirty="0"/>
              <a:t>Interface and Human </a:t>
            </a:r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type of user will be using the system? </a:t>
            </a:r>
            <a:endParaRPr lang="en-US" dirty="0" smtClean="0"/>
          </a:p>
          <a:p>
            <a:pPr lvl="1"/>
            <a:r>
              <a:rPr lang="en-US" dirty="0" smtClean="0"/>
              <a:t>Will </a:t>
            </a:r>
            <a:r>
              <a:rPr lang="en-US" dirty="0"/>
              <a:t>more than one type of user be using the </a:t>
            </a:r>
            <a:r>
              <a:rPr lang="en-US" dirty="0" smtClean="0"/>
              <a:t>system?</a:t>
            </a:r>
            <a:endParaRPr lang="en-US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it particularly important that the system be easy to </a:t>
            </a:r>
            <a:r>
              <a:rPr lang="en-US" dirty="0" smtClean="0"/>
              <a:t>learn?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these requirements be improved?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a </a:t>
            </a:r>
            <a:r>
              <a:rPr lang="en-US" dirty="0" err="1" smtClean="0"/>
              <a:t>neighbour</a:t>
            </a:r>
            <a:r>
              <a:rPr lang="en-US" dirty="0" smtClean="0"/>
              <a:t>: (a) What’s wrong with each, and (b) How can it be improved?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 system shall validate and accept credit cards and cashier’s checks. (High priority)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system shall process all mouse clicks quickly to ensure users do not have to wait.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user must have Adobe Acrobat </a:t>
            </a:r>
            <a:r>
              <a:rPr lang="en-US" dirty="0" smtClean="0"/>
              <a:t>installed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7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notes about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requirements specify what the system should do, but these are (generally) independent of the implementation</a:t>
            </a:r>
          </a:p>
          <a:p>
            <a:r>
              <a:rPr lang="en-US" dirty="0" smtClean="0"/>
              <a:t>We retain requirements because they tell us when we’re “done” in some sense—they can also be used as part of contracts</a:t>
            </a:r>
          </a:p>
          <a:p>
            <a:r>
              <a:rPr lang="en-US" dirty="0" smtClean="0"/>
              <a:t>Note: requirements can and do change—sometimes, this is because the stakeholders change. Other times, it is because the stakeholders didn’t know what they wanted until they saw something.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requirements capture techniques?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48" t="3892" r="49119" b="50565"/>
          <a:stretch/>
        </p:blipFill>
        <p:spPr>
          <a:xfrm>
            <a:off x="2375170" y="1825625"/>
            <a:ext cx="6515911" cy="48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455" y="19066"/>
            <a:ext cx="9105089" cy="68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296187" cy="68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021" y="0"/>
            <a:ext cx="9089958" cy="68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to: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Discuss several techniques for gathering requirements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Identify functional vs. non-functional requirements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Discuss the distinction between functional vs. non-functional requirements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Explain why </a:t>
            </a:r>
            <a:r>
              <a:rPr lang="en-US" dirty="0"/>
              <a:t>we need techniques to capture </a:t>
            </a:r>
            <a:r>
              <a:rPr lang="en-US" dirty="0" smtClean="0"/>
              <a:t>requirements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Understand how User Stories and Story Mapping works (you will practice this in tutorial)</a:t>
            </a: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05" y="0"/>
            <a:ext cx="10049482" cy="68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97"/>
            <a:ext cx="12226872" cy="6303523"/>
          </a:xfrm>
        </p:spPr>
      </p:pic>
    </p:spTree>
    <p:extLst>
      <p:ext uri="{BB962C8B-B14F-4D97-AF65-F5344CB8AC3E}">
        <p14:creationId xmlns:p14="http://schemas.microsoft.com/office/powerpoint/2010/main" val="18629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97"/>
            <a:ext cx="12226872" cy="6303523"/>
          </a:xfrm>
        </p:spPr>
      </p:pic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6" t="52784" r="1908" b="32163"/>
          <a:stretch/>
        </p:blipFill>
        <p:spPr>
          <a:xfrm>
            <a:off x="2558376" y="3105510"/>
            <a:ext cx="9668496" cy="113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4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Shared Understanding &gt;&gt;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25625"/>
            <a:ext cx="6020279" cy="49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User Stories &amp; Story Mapping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Invented and popularized by Jeff Patton (look for his webcasts!)</a:t>
            </a:r>
          </a:p>
          <a:p>
            <a:endParaRPr lang="en-US" dirty="0" smtClean="0"/>
          </a:p>
          <a:p>
            <a:r>
              <a:rPr lang="en-US" dirty="0" smtClean="0"/>
              <a:t>Basic idea: externalize understanding of system in digestible bits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Develop a story about how the system is used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Drill down into elements of this story to understand what different ways different parts of the story can be accomplished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Consider user “journeys” to understand what ought to be prioritized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Use the physicality of the story map to facilitate conversation and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cards capture user goals</a:t>
            </a:r>
          </a:p>
          <a:p>
            <a:endParaRPr lang="en-US" dirty="0" smtClean="0"/>
          </a:p>
          <a:p>
            <a:r>
              <a:rPr lang="en-US" dirty="0" smtClean="0"/>
              <a:t>Title should be a verb description</a:t>
            </a:r>
          </a:p>
          <a:p>
            <a:endParaRPr lang="en-US" dirty="0" smtClean="0"/>
          </a:p>
          <a:p>
            <a:r>
              <a:rPr lang="en-US" dirty="0" smtClean="0"/>
              <a:t>Goal is written as “As a {type of user}, I want to {perform some action} so I can {achieve a goal}”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User Stories (for Vending Machine)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customer, I want to insert coins to be able to pay for my item. </a:t>
            </a:r>
          </a:p>
          <a:p>
            <a:r>
              <a:rPr lang="en-US" dirty="0"/>
              <a:t>As a customer, I want to select my item. </a:t>
            </a:r>
          </a:p>
          <a:p>
            <a:r>
              <a:rPr lang="en-US" dirty="0"/>
              <a:t>As a customer, I want to know the cost of an item. </a:t>
            </a:r>
          </a:p>
          <a:p>
            <a:r>
              <a:rPr lang="en-US" dirty="0"/>
              <a:t>As a technician, I want to set the prices of items. </a:t>
            </a:r>
          </a:p>
          <a:p>
            <a:r>
              <a:rPr lang="en-US" dirty="0"/>
              <a:t>As a technician, I want to open the machine to service it, without injuring anyone.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34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Cards &amp; 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19725" cy="4351338"/>
          </a:xfrm>
        </p:spPr>
        <p:txBody>
          <a:bodyPr/>
          <a:lstStyle/>
          <a:p>
            <a:r>
              <a:rPr lang="en-US" dirty="0" smtClean="0"/>
              <a:t>User stories are arranged into a Backlog</a:t>
            </a:r>
          </a:p>
          <a:p>
            <a:r>
              <a:rPr lang="en-US" dirty="0" smtClean="0"/>
              <a:t>» set of all stories for a product</a:t>
            </a:r>
          </a:p>
          <a:p>
            <a:r>
              <a:rPr lang="en-US" dirty="0" smtClean="0"/>
              <a:t>» sorted with highest-priority tasks at top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1825625"/>
            <a:ext cx="2438400" cy="3251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983755" y="1825625"/>
            <a:ext cx="0" cy="3251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89029" y="3265714"/>
            <a:ext cx="70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maps add narrative structure to a backlog</a:t>
            </a:r>
          </a:p>
          <a:p>
            <a:r>
              <a:rPr lang="en-US" dirty="0" smtClean="0"/>
              <a:t>» top-level: main features (high level goals) “project backbone”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6" y="3647208"/>
            <a:ext cx="11242385" cy="16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level: activities or stories that are ordered to complete the higher level goal</a:t>
            </a:r>
          </a:p>
          <a:p>
            <a:r>
              <a:rPr lang="en-US" dirty="0" smtClean="0"/>
              <a:t>» This is known as a “walking skeleton”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3775"/>
            <a:ext cx="10535806" cy="22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and the two people sitting next to you are on a team to develop a tool for post-secondary education that allows students in a class to ask and discuss questions about assignments with the professor. What methods would you employ to gather requirements for this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3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layer down fleshes out different ways the same task can be accomplished, and these are ordered in priority from top to bottom</a:t>
            </a:r>
          </a:p>
          <a:p>
            <a:r>
              <a:rPr lang="en-US" dirty="0" smtClean="0"/>
              <a:t>» Release planning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3622209"/>
            <a:ext cx="7391400" cy="323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to: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Discuss several techniques for gathering requirements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Identify functional vs. non-functional requirements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Discuss the distinction between functional vs. non-functional requirements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Explain why </a:t>
            </a:r>
            <a:r>
              <a:rPr lang="en-US" dirty="0"/>
              <a:t>we need techniques to capture </a:t>
            </a:r>
            <a:r>
              <a:rPr lang="en-US" dirty="0" smtClean="0"/>
              <a:t>requirements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Understand how User Stories and Story Mapping works (you will practice this in tutorial)</a:t>
            </a: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Gathering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</a:t>
            </a:r>
            <a:r>
              <a:rPr lang="en-US" dirty="0"/>
              <a:t>goal is to understand the </a:t>
            </a:r>
            <a:r>
              <a:rPr lang="en-US" u="sng" dirty="0"/>
              <a:t>domain</a:t>
            </a:r>
            <a:r>
              <a:rPr lang="en-US" dirty="0"/>
              <a:t> as best you can, typically with respect to the particular (focused) context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Interviews with stakeholders</a:t>
            </a:r>
          </a:p>
          <a:p>
            <a:r>
              <a:rPr lang="en-US" dirty="0" smtClean="0"/>
              <a:t>Analysis of competing products (or previous versions)</a:t>
            </a:r>
          </a:p>
          <a:p>
            <a:r>
              <a:rPr lang="en-US" dirty="0" smtClean="0"/>
              <a:t>Observation of stakeholders at work (e.g. POS systems)</a:t>
            </a:r>
          </a:p>
          <a:p>
            <a:r>
              <a:rPr lang="en-US" dirty="0" smtClean="0"/>
              <a:t>Questionnaires and surveys</a:t>
            </a:r>
          </a:p>
          <a:p>
            <a:r>
              <a:rPr lang="en-US" dirty="0" smtClean="0"/>
              <a:t>Collection of process/procedure documents</a:t>
            </a:r>
          </a:p>
        </p:txBody>
      </p:sp>
    </p:spTree>
    <p:extLst>
      <p:ext uri="{BB962C8B-B14F-4D97-AF65-F5344CB8AC3E}">
        <p14:creationId xmlns:p14="http://schemas.microsoft.com/office/powerpoint/2010/main" val="15764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Wait, what are requirements?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your system should do</a:t>
            </a:r>
          </a:p>
          <a:p>
            <a:r>
              <a:rPr lang="en-US" dirty="0" smtClean="0"/>
              <a:t>Things your system should </a:t>
            </a:r>
            <a:r>
              <a:rPr lang="en-US" u="sng" dirty="0" smtClean="0"/>
              <a:t>not</a:t>
            </a:r>
            <a:r>
              <a:rPr lang="en-US" dirty="0" smtClean="0"/>
              <a:t> do</a:t>
            </a:r>
          </a:p>
          <a:p>
            <a:r>
              <a:rPr lang="en-US" dirty="0" smtClean="0"/>
              <a:t>Features your system must provide</a:t>
            </a:r>
          </a:p>
          <a:p>
            <a:r>
              <a:rPr lang="en-US" dirty="0" smtClean="0"/>
              <a:t>Things your users will expect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 the system should accept</a:t>
            </a:r>
          </a:p>
          <a:p>
            <a:r>
              <a:rPr lang="en-US" dirty="0" smtClean="0"/>
              <a:t>Outputs the system should produce</a:t>
            </a:r>
          </a:p>
          <a:p>
            <a:r>
              <a:rPr lang="en-US" dirty="0" smtClean="0"/>
              <a:t>Data the system should store that other systems might use</a:t>
            </a:r>
          </a:p>
          <a:p>
            <a:r>
              <a:rPr lang="en-US" dirty="0" smtClean="0"/>
              <a:t>Computations the system should perform</a:t>
            </a:r>
          </a:p>
          <a:p>
            <a:endParaRPr lang="en-US" dirty="0"/>
          </a:p>
          <a:p>
            <a:r>
              <a:rPr lang="en-US" dirty="0" smtClean="0"/>
              <a:t>Timing and synchronization of the above (i.e. ordering of events)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vs. 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Functional requirements: “What should the system do</a:t>
            </a:r>
            <a:r>
              <a:rPr lang="en-US" dirty="0" smtClean="0"/>
              <a:t>” (independent of the implementation)</a:t>
            </a:r>
            <a:endParaRPr lang="en-US" dirty="0" smtClean="0"/>
          </a:p>
          <a:p>
            <a:r>
              <a:rPr lang="en-US" dirty="0" smtClean="0"/>
              <a:t>Non-functional requirements: </a:t>
            </a:r>
            <a:r>
              <a:rPr lang="en-US" u="sng" dirty="0" smtClean="0"/>
              <a:t>How</a:t>
            </a:r>
            <a:r>
              <a:rPr lang="en-US" dirty="0" smtClean="0"/>
              <a:t> does the system do the thing? E.g. quality attributes, or quality characteristics</a:t>
            </a:r>
          </a:p>
          <a:p>
            <a:r>
              <a:rPr lang="en-US" dirty="0" smtClean="0"/>
              <a:t>Example: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Functional requirement: A user should be able to scroll through the chat history to examine the chat history.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Functional requirement: A user should be able to enter in query terms to search the chat history.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Non-functional requirement: Scrolling through the chat history should be smooth.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Non-functional requirement: A user should be able to find pertinent search terms within 1s.</a:t>
            </a:r>
          </a:p>
        </p:txBody>
      </p:sp>
    </p:spTree>
    <p:extLst>
      <p:ext uri="{BB962C8B-B14F-4D97-AF65-F5344CB8AC3E}">
        <p14:creationId xmlns:p14="http://schemas.microsoft.com/office/powerpoint/2010/main" val="13432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or non-functional?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67500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Tx/>
              <a:buChar char="-"/>
            </a:pPr>
            <a:r>
              <a:rPr lang="en-US" dirty="0" smtClean="0"/>
              <a:t>A </a:t>
            </a:r>
            <a:r>
              <a:rPr lang="en-US" dirty="0"/>
              <a:t>user should be able to request from the ATM withdrawals where the cash provides denominations of $10, $20, $50 or $100.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A </a:t>
            </a:r>
            <a:r>
              <a:rPr lang="en-US" dirty="0"/>
              <a:t>withdrawal transaction from the ATM should last no longer than 2 minutes.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system should ensure that clients do not forget their debit cards</a:t>
            </a:r>
            <a:r>
              <a:rPr lang="en-US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A card and PIN must be entered before the user is able to withdraw cash from the ATM.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1825625"/>
            <a:ext cx="508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Time</a:t>
            </a:r>
          </a:p>
          <a:p>
            <a:r>
              <a:rPr lang="en-US" dirty="0" smtClean="0"/>
              <a:t>Throughput</a:t>
            </a:r>
          </a:p>
          <a:p>
            <a:r>
              <a:rPr lang="en-US" dirty="0" smtClean="0"/>
              <a:t>Resource usage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Availability</a:t>
            </a:r>
          </a:p>
          <a:p>
            <a:r>
              <a:rPr lang="en-US" dirty="0" smtClean="0"/>
              <a:t>Failure recovery</a:t>
            </a:r>
          </a:p>
          <a:p>
            <a:r>
              <a:rPr lang="en-US" dirty="0" smtClean="0"/>
              <a:t>Maintainability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A6E26E3-97AB-3841-9323-9EFF9FCD4095}" vid="{31111873-FD7B-DB4D-9076-9301D56226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tony-template</Template>
  <TotalTime>96</TotalTime>
  <Words>1310</Words>
  <Application>Microsoft Macintosh PowerPoint</Application>
  <PresentationFormat>Widescreen</PresentationFormat>
  <Paragraphs>159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Helvetica Neue</vt:lpstr>
      <vt:lpstr>Arial</vt:lpstr>
      <vt:lpstr>Office Theme</vt:lpstr>
      <vt:lpstr>Requirements Gathering and Capturing</vt:lpstr>
      <vt:lpstr>Learning Objectives</vt:lpstr>
      <vt:lpstr>Gathering Requirements</vt:lpstr>
      <vt:lpstr>Techniques for Gathering Requirements</vt:lpstr>
      <vt:lpstr>Wait, what are requirements?</vt:lpstr>
      <vt:lpstr>Functional Requirements</vt:lpstr>
      <vt:lpstr>Functional vs. Non-functional Requirements</vt:lpstr>
      <vt:lpstr>Functional or non-functional?</vt:lpstr>
      <vt:lpstr>Non-functional requirements</vt:lpstr>
      <vt:lpstr>More non-functional requirements</vt:lpstr>
      <vt:lpstr>PowerPoint Presentation</vt:lpstr>
      <vt:lpstr>Eliciting Non-Functional Requirements</vt:lpstr>
      <vt:lpstr>How can these requirements be improved?</vt:lpstr>
      <vt:lpstr>Some notes about Requirements</vt:lpstr>
      <vt:lpstr>PowerPoint Presentation</vt:lpstr>
      <vt:lpstr>Why do we need requirements capture techniques?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Shared Understanding &gt;&gt; Documentation</vt:lpstr>
      <vt:lpstr>User Stories &amp; Story Mapping</vt:lpstr>
      <vt:lpstr>Story cards</vt:lpstr>
      <vt:lpstr>Examples of User Stories (for Vending Machine)</vt:lpstr>
      <vt:lpstr>Story Cards &amp; Backlog</vt:lpstr>
      <vt:lpstr>Story mapping</vt:lpstr>
      <vt:lpstr>Story Maps</vt:lpstr>
      <vt:lpstr>Story Maps</vt:lpstr>
      <vt:lpstr>Learning Objectives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Gathering and Capturing</dc:title>
  <dc:creator>Anthony Tang</dc:creator>
  <cp:lastModifiedBy>Anthony Tang</cp:lastModifiedBy>
  <cp:revision>11</cp:revision>
  <dcterms:created xsi:type="dcterms:W3CDTF">2017-01-31T07:04:55Z</dcterms:created>
  <dcterms:modified xsi:type="dcterms:W3CDTF">2017-01-31T21:38:13Z</dcterms:modified>
</cp:coreProperties>
</file>