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6" r:id="rId9"/>
    <p:sldId id="267" r:id="rId10"/>
    <p:sldId id="265" r:id="rId11"/>
    <p:sldId id="263" r:id="rId12"/>
    <p:sldId id="264" r:id="rId13"/>
    <p:sldId id="268" r:id="rId14"/>
    <p:sldId id="269" r:id="rId15"/>
    <p:sldId id="270" r:id="rId16"/>
    <p:sldId id="272" r:id="rId17"/>
    <p:sldId id="273" r:id="rId18"/>
    <p:sldId id="274"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5"/>
    <p:restoredTop sz="78814"/>
  </p:normalViewPr>
  <p:slideViewPr>
    <p:cSldViewPr snapToGrid="0" snapToObjects="1">
      <p:cViewPr>
        <p:scale>
          <a:sx n="62" d="100"/>
          <a:sy n="62" d="100"/>
        </p:scale>
        <p:origin x="920" y="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82D58-1F36-DF45-AB07-2651B684ACDB}" type="datetimeFigureOut">
              <a:rPr lang="en-US" smtClean="0"/>
              <a:t>1/25/17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893D9-CB48-2046-A43B-2F165A069771}" type="slidenum">
              <a:rPr lang="en-US" smtClean="0"/>
              <a:t>‹#›</a:t>
            </a:fld>
            <a:endParaRPr lang="en-US"/>
          </a:p>
        </p:txBody>
      </p:sp>
    </p:spTree>
    <p:extLst>
      <p:ext uri="{BB962C8B-B14F-4D97-AF65-F5344CB8AC3E}">
        <p14:creationId xmlns:p14="http://schemas.microsoft.com/office/powerpoint/2010/main" val="720767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users.csc.calpoly.edu</a:t>
            </a:r>
            <a:r>
              <a:rPr lang="en-US" dirty="0" smtClean="0"/>
              <a:t>/~</a:t>
            </a:r>
            <a:r>
              <a:rPr lang="en-US" dirty="0" err="1" smtClean="0"/>
              <a:t>jdalbey</a:t>
            </a:r>
            <a:r>
              <a:rPr lang="en-US" dirty="0" smtClean="0"/>
              <a:t>/SWE/Design/</a:t>
            </a:r>
            <a:r>
              <a:rPr lang="en-US" dirty="0" err="1" smtClean="0"/>
              <a:t>STDexamples.html</a:t>
            </a:r>
            <a:endParaRPr lang="en-US" dirty="0"/>
          </a:p>
        </p:txBody>
      </p:sp>
      <p:sp>
        <p:nvSpPr>
          <p:cNvPr id="4" name="Slide Number Placeholder 3"/>
          <p:cNvSpPr>
            <a:spLocks noGrp="1"/>
          </p:cNvSpPr>
          <p:nvPr>
            <p:ph type="sldNum" sz="quarter" idx="10"/>
          </p:nvPr>
        </p:nvSpPr>
        <p:spPr/>
        <p:txBody>
          <a:bodyPr/>
          <a:lstStyle/>
          <a:p>
            <a:fld id="{A25893D9-CB48-2046-A43B-2F165A069771}" type="slidenum">
              <a:rPr lang="en-US" smtClean="0"/>
              <a:t>3</a:t>
            </a:fld>
            <a:endParaRPr lang="en-US"/>
          </a:p>
        </p:txBody>
      </p:sp>
    </p:spTree>
    <p:extLst>
      <p:ext uri="{BB962C8B-B14F-4D97-AF65-F5344CB8AC3E}">
        <p14:creationId xmlns:p14="http://schemas.microsoft.com/office/powerpoint/2010/main" val="2139906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www.uml-diagrams.org</a:t>
            </a:r>
            <a:r>
              <a:rPr lang="en-US" dirty="0" smtClean="0"/>
              <a:t>/examples/state-machine-example-</a:t>
            </a:r>
            <a:r>
              <a:rPr lang="en-US" dirty="0" err="1" smtClean="0"/>
              <a:t>water.png</a:t>
            </a:r>
            <a:endParaRPr lang="en-US" dirty="0"/>
          </a:p>
        </p:txBody>
      </p:sp>
      <p:sp>
        <p:nvSpPr>
          <p:cNvPr id="4" name="Slide Number Placeholder 3"/>
          <p:cNvSpPr>
            <a:spLocks noGrp="1"/>
          </p:cNvSpPr>
          <p:nvPr>
            <p:ph type="sldNum" sz="quarter" idx="10"/>
          </p:nvPr>
        </p:nvSpPr>
        <p:spPr/>
        <p:txBody>
          <a:bodyPr/>
          <a:lstStyle/>
          <a:p>
            <a:fld id="{A25893D9-CB48-2046-A43B-2F165A069771}" type="slidenum">
              <a:rPr lang="en-US" smtClean="0"/>
              <a:t>5</a:t>
            </a:fld>
            <a:endParaRPr lang="en-US"/>
          </a:p>
        </p:txBody>
      </p:sp>
    </p:spTree>
    <p:extLst>
      <p:ext uri="{BB962C8B-B14F-4D97-AF65-F5344CB8AC3E}">
        <p14:creationId xmlns:p14="http://schemas.microsoft.com/office/powerpoint/2010/main" val="1643655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www.math-cs.gordon.edu</a:t>
            </a:r>
            <a:r>
              <a:rPr lang="en-US" dirty="0" smtClean="0"/>
              <a:t>/courses/cs211/</a:t>
            </a:r>
            <a:r>
              <a:rPr lang="en-US" dirty="0" err="1" smtClean="0"/>
              <a:t>ATMExample</a:t>
            </a:r>
            <a:r>
              <a:rPr lang="en-US" dirty="0" smtClean="0"/>
              <a:t>/</a:t>
            </a:r>
            <a:r>
              <a:rPr lang="en-US" dirty="0" err="1" smtClean="0"/>
              <a:t>Statecharts.html#ATM</a:t>
            </a:r>
            <a:endParaRPr lang="en-US" dirty="0"/>
          </a:p>
        </p:txBody>
      </p:sp>
      <p:sp>
        <p:nvSpPr>
          <p:cNvPr id="4" name="Slide Number Placeholder 3"/>
          <p:cNvSpPr>
            <a:spLocks noGrp="1"/>
          </p:cNvSpPr>
          <p:nvPr>
            <p:ph type="sldNum" sz="quarter" idx="10"/>
          </p:nvPr>
        </p:nvSpPr>
        <p:spPr/>
        <p:txBody>
          <a:bodyPr/>
          <a:lstStyle/>
          <a:p>
            <a:fld id="{A25893D9-CB48-2046-A43B-2F165A069771}" type="slidenum">
              <a:rPr lang="en-US" smtClean="0"/>
              <a:t>6</a:t>
            </a:fld>
            <a:endParaRPr lang="en-US"/>
          </a:p>
        </p:txBody>
      </p:sp>
    </p:spTree>
    <p:extLst>
      <p:ext uri="{BB962C8B-B14F-4D97-AF65-F5344CB8AC3E}">
        <p14:creationId xmlns:p14="http://schemas.microsoft.com/office/powerpoint/2010/main" val="1896985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www.btutor.com</a:t>
            </a:r>
            <a:r>
              <a:rPr lang="en-US" dirty="0" smtClean="0"/>
              <a:t>/</a:t>
            </a:r>
            <a:r>
              <a:rPr lang="en-US" dirty="0" err="1" smtClean="0"/>
              <a:t>uml</a:t>
            </a:r>
            <a:r>
              <a:rPr lang="en-US" dirty="0" smtClean="0"/>
              <a:t>/</a:t>
            </a:r>
            <a:r>
              <a:rPr lang="en-US" dirty="0" err="1" smtClean="0"/>
              <a:t>States.html</a:t>
            </a:r>
            <a:endParaRPr lang="en-US" dirty="0"/>
          </a:p>
        </p:txBody>
      </p:sp>
      <p:sp>
        <p:nvSpPr>
          <p:cNvPr id="4" name="Slide Number Placeholder 3"/>
          <p:cNvSpPr>
            <a:spLocks noGrp="1"/>
          </p:cNvSpPr>
          <p:nvPr>
            <p:ph type="sldNum" sz="quarter" idx="10"/>
          </p:nvPr>
        </p:nvSpPr>
        <p:spPr/>
        <p:txBody>
          <a:bodyPr/>
          <a:lstStyle/>
          <a:p>
            <a:fld id="{A25893D9-CB48-2046-A43B-2F165A069771}" type="slidenum">
              <a:rPr lang="en-US" smtClean="0"/>
              <a:t>9</a:t>
            </a:fld>
            <a:endParaRPr lang="en-US"/>
          </a:p>
        </p:txBody>
      </p:sp>
    </p:spTree>
    <p:extLst>
      <p:ext uri="{BB962C8B-B14F-4D97-AF65-F5344CB8AC3E}">
        <p14:creationId xmlns:p14="http://schemas.microsoft.com/office/powerpoint/2010/main" val="1433515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Lethbridge/</a:t>
            </a:r>
            <a:r>
              <a:rPr lang="en-US" sz="1200" kern="1200" dirty="0" err="1" smtClean="0">
                <a:solidFill>
                  <a:schemeClr val="tx1"/>
                </a:solidFill>
                <a:effectLst/>
                <a:latin typeface="+mn-lt"/>
                <a:ea typeface="+mn-ea"/>
                <a:cs typeface="+mn-cs"/>
              </a:rPr>
              <a:t>Laganière</a:t>
            </a:r>
            <a:r>
              <a:rPr lang="en-US" sz="1200" kern="1200" dirty="0" smtClean="0">
                <a:solidFill>
                  <a:schemeClr val="tx1"/>
                </a:solidFill>
                <a:effectLst/>
                <a:latin typeface="+mn-lt"/>
                <a:ea typeface="+mn-ea"/>
                <a:cs typeface="+mn-cs"/>
              </a:rPr>
              <a:t> 2005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A25893D9-CB48-2046-A43B-2F165A069771}" type="slidenum">
              <a:rPr lang="en-US" smtClean="0"/>
              <a:t>10</a:t>
            </a:fld>
            <a:endParaRPr lang="en-US"/>
          </a:p>
        </p:txBody>
      </p:sp>
    </p:spTree>
    <p:extLst>
      <p:ext uri="{BB962C8B-B14F-4D97-AF65-F5344CB8AC3E}">
        <p14:creationId xmlns:p14="http://schemas.microsoft.com/office/powerpoint/2010/main" val="1157172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i.amz.mshcdn.com</a:t>
            </a:r>
            <a:r>
              <a:rPr lang="en-US" dirty="0" smtClean="0"/>
              <a:t>/DSrzhDM_NlEcv0K0balgoLNpqZ4=/fit-in/850x850/http%3A%2F%2Fmashable.com%2Fwp-content%2Fgallery%2Fapple-mouse%2Fadb4206895378_53575bddff_z.jpg</a:t>
            </a:r>
            <a:endParaRPr lang="en-US" dirty="0"/>
          </a:p>
        </p:txBody>
      </p:sp>
      <p:sp>
        <p:nvSpPr>
          <p:cNvPr id="4" name="Slide Number Placeholder 3"/>
          <p:cNvSpPr>
            <a:spLocks noGrp="1"/>
          </p:cNvSpPr>
          <p:nvPr>
            <p:ph type="sldNum" sz="quarter" idx="10"/>
          </p:nvPr>
        </p:nvSpPr>
        <p:spPr/>
        <p:txBody>
          <a:bodyPr/>
          <a:lstStyle/>
          <a:p>
            <a:fld id="{A25893D9-CB48-2046-A43B-2F165A069771}" type="slidenum">
              <a:rPr lang="en-US" smtClean="0"/>
              <a:t>12</a:t>
            </a:fld>
            <a:endParaRPr lang="en-US"/>
          </a:p>
        </p:txBody>
      </p:sp>
    </p:spTree>
    <p:extLst>
      <p:ext uri="{BB962C8B-B14F-4D97-AF65-F5344CB8AC3E}">
        <p14:creationId xmlns:p14="http://schemas.microsoft.com/office/powerpoint/2010/main" val="1101505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atin typeface="Helvetica Neue" charset="0"/>
                <a:ea typeface="Helvetica Neue" charset="0"/>
                <a:cs typeface="Helvetica Neue" charset="0"/>
              </a:defRPr>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atin typeface="Helvetica Neue" charset="0"/>
                <a:ea typeface="Helvetica Neue" charset="0"/>
                <a:cs typeface="Helvetica Neu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l">
              <a:defRPr>
                <a:latin typeface="Helvetica Neue" charset="0"/>
                <a:ea typeface="Helvetica Neue" charset="0"/>
                <a:cs typeface="Helvetica Neue" charset="0"/>
              </a:defRPr>
            </a:lvl1pPr>
          </a:lstStyle>
          <a:p>
            <a:fld id="{92C18D49-91E7-3C46-A6CA-CF653347CC57}" type="datetimeFigureOut">
              <a:rPr lang="en-US" smtClean="0"/>
              <a:pPr/>
              <a:t>1/25/17</a:t>
            </a:fld>
            <a:endParaRPr lang="en-US"/>
          </a:p>
        </p:txBody>
      </p:sp>
      <p:sp>
        <p:nvSpPr>
          <p:cNvPr id="5" name="Footer Placeholder 4"/>
          <p:cNvSpPr>
            <a:spLocks noGrp="1"/>
          </p:cNvSpPr>
          <p:nvPr>
            <p:ph type="ftr" sz="quarter" idx="11"/>
          </p:nvPr>
        </p:nvSpPr>
        <p:spPr/>
        <p:txBody>
          <a:bodyPr/>
          <a:lstStyle>
            <a:lvl1pPr algn="l">
              <a:defRPr>
                <a:latin typeface="Helvetica Neue" charset="0"/>
                <a:ea typeface="Helvetica Neue" charset="0"/>
                <a:cs typeface="Helvetica Neue" charset="0"/>
              </a:defRPr>
            </a:lvl1pPr>
          </a:lstStyle>
          <a:p>
            <a:endParaRPr lang="en-US"/>
          </a:p>
        </p:txBody>
      </p:sp>
      <p:sp>
        <p:nvSpPr>
          <p:cNvPr id="6" name="Slide Number Placeholder 5"/>
          <p:cNvSpPr>
            <a:spLocks noGrp="1"/>
          </p:cNvSpPr>
          <p:nvPr>
            <p:ph type="sldNum" sz="quarter" idx="12"/>
          </p:nvPr>
        </p:nvSpPr>
        <p:spPr/>
        <p:txBody>
          <a:bodyPr/>
          <a:lstStyle>
            <a:lvl1pPr algn="l">
              <a:defRPr>
                <a:latin typeface="Helvetica Neue" charset="0"/>
                <a:ea typeface="Helvetica Neue" charset="0"/>
                <a:cs typeface="Helvetica Neue" charset="0"/>
              </a:defRPr>
            </a:lvl1pPr>
          </a:lstStyle>
          <a:p>
            <a:fld id="{D9BFA5A3-C892-EB47-8496-A76E18C36019}" type="slidenum">
              <a:rPr lang="en-US" smtClean="0"/>
              <a:pPr/>
              <a:t>‹#›</a:t>
            </a:fld>
            <a:endParaRPr lang="en-US"/>
          </a:p>
        </p:txBody>
      </p:sp>
    </p:spTree>
    <p:extLst>
      <p:ext uri="{BB962C8B-B14F-4D97-AF65-F5344CB8AC3E}">
        <p14:creationId xmlns:p14="http://schemas.microsoft.com/office/powerpoint/2010/main" val="1142743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332688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60289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288940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C18D49-91E7-3C46-A6CA-CF653347CC57}" type="datetimeFigureOut">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563100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C18D49-91E7-3C46-A6CA-CF653347CC57}" type="datetimeFigureOut">
              <a:rPr lang="en-US" smtClean="0"/>
              <a:t>1/25/17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85765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C18D49-91E7-3C46-A6CA-CF653347CC57}" type="datetimeFigureOut">
              <a:rPr lang="en-US" smtClean="0"/>
              <a:t>1/25/17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7489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C18D49-91E7-3C46-A6CA-CF653347CC57}" type="datetimeFigureOut">
              <a:rPr lang="en-US" smtClean="0"/>
              <a:t>1/25/17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09722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C18D49-91E7-3C46-A6CA-CF653347CC57}" type="datetimeFigureOut">
              <a:rPr lang="en-US" smtClean="0"/>
              <a:t>1/25/17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67757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18D49-91E7-3C46-A6CA-CF653347CC57}" type="datetimeFigureOut">
              <a:rPr lang="en-US" smtClean="0"/>
              <a:t>1/25/17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204163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18D49-91E7-3C46-A6CA-CF653347CC57}" type="datetimeFigureOut">
              <a:rPr lang="en-US" smtClean="0"/>
              <a:t>1/25/17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2845234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fld id="{92C18D49-91E7-3C46-A6CA-CF653347CC57}" type="datetimeFigureOut">
              <a:rPr lang="en-US" smtClean="0"/>
              <a:pPr/>
              <a:t>1/25/17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fld id="{D9BFA5A3-C892-EB47-8496-A76E18C36019}" type="slidenum">
              <a:rPr lang="en-US" smtClean="0"/>
              <a:pPr/>
              <a:t>‹#›</a:t>
            </a:fld>
            <a:endParaRPr lang="en-US"/>
          </a:p>
        </p:txBody>
      </p:sp>
    </p:spTree>
    <p:extLst>
      <p:ext uri="{BB962C8B-B14F-4D97-AF65-F5344CB8AC3E}">
        <p14:creationId xmlns:p14="http://schemas.microsoft.com/office/powerpoint/2010/main" val="16893570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indent="0" algn="l" defTabSz="914400" rtl="0" eaLnBrk="1" latinLnBrk="0" hangingPunct="1">
        <a:lnSpc>
          <a:spcPct val="90000"/>
        </a:lnSpc>
        <a:spcBef>
          <a:spcPct val="0"/>
        </a:spcBef>
        <a:buFont typeface="Arial" charset="0"/>
        <a:buNone/>
        <a:defRPr sz="4400" kern="1200">
          <a:solidFill>
            <a:schemeClr val="tx1"/>
          </a:solidFill>
          <a:latin typeface="Helvetica Neue" charset="0"/>
          <a:ea typeface="Helvetica Neue" charset="0"/>
          <a:cs typeface="Helvetica Neue" charset="0"/>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 Id="rId3" Type="http://schemas.openxmlformats.org/officeDocument/2006/relationships/image" Target="../media/image10.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State Diagrams</a:t>
            </a:r>
            <a:endParaRPr lang="en-US" dirty="0"/>
          </a:p>
        </p:txBody>
      </p:sp>
      <p:sp>
        <p:nvSpPr>
          <p:cNvPr id="3" name="Subtitle 2"/>
          <p:cNvSpPr>
            <a:spLocks noGrp="1"/>
          </p:cNvSpPr>
          <p:nvPr>
            <p:ph type="subTitle" idx="1"/>
          </p:nvPr>
        </p:nvSpPr>
        <p:spPr/>
        <p:txBody>
          <a:bodyPr/>
          <a:lstStyle/>
          <a:p>
            <a:r>
              <a:rPr lang="en-US" dirty="0" smtClean="0"/>
              <a:t>SENG 301</a:t>
            </a:r>
            <a:endParaRPr lang="en-US" dirty="0"/>
          </a:p>
        </p:txBody>
      </p:sp>
    </p:spTree>
    <p:extLst>
      <p:ext uri="{BB962C8B-B14F-4D97-AF65-F5344CB8AC3E}">
        <p14:creationId xmlns:p14="http://schemas.microsoft.com/office/powerpoint/2010/main" val="1138791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Conditional Logic</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8591" y="1690688"/>
            <a:ext cx="11614817" cy="5145989"/>
          </a:xfrm>
        </p:spPr>
      </p:pic>
    </p:spTree>
    <p:extLst>
      <p:ext uri="{BB962C8B-B14F-4D97-AF65-F5344CB8AC3E}">
        <p14:creationId xmlns:p14="http://schemas.microsoft.com/office/powerpoint/2010/main" val="15352634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Diagrams</a:t>
            </a:r>
            <a:endParaRPr lang="en-US" dirty="0"/>
          </a:p>
        </p:txBody>
      </p:sp>
      <p:sp>
        <p:nvSpPr>
          <p:cNvPr id="3" name="Content Placeholder 2"/>
          <p:cNvSpPr>
            <a:spLocks noGrp="1"/>
          </p:cNvSpPr>
          <p:nvPr>
            <p:ph idx="1"/>
          </p:nvPr>
        </p:nvSpPr>
        <p:spPr/>
        <p:txBody>
          <a:bodyPr/>
          <a:lstStyle/>
          <a:p>
            <a:r>
              <a:rPr lang="en-US" dirty="0" smtClean="0"/>
              <a:t>The trick is getting the right level of abstraction for the system states—what are meaningful states for the system to be in?</a:t>
            </a:r>
          </a:p>
          <a:p>
            <a:endParaRPr lang="en-US" dirty="0"/>
          </a:p>
          <a:p>
            <a:r>
              <a:rPr lang="en-US" dirty="0" smtClean="0"/>
              <a:t>Remember the lesson on the first day: what is the purpose of the diagram? Who is reading this </a:t>
            </a:r>
            <a:r>
              <a:rPr lang="en-US" dirty="0" smtClean="0"/>
              <a:t>diagram?</a:t>
            </a:r>
          </a:p>
          <a:p>
            <a:pPr lvl="1"/>
            <a:r>
              <a:rPr lang="en-US" dirty="0" smtClean="0"/>
              <a:t>Examples: non-technical stakeholder; the intern who needs to know how a specific component works (e.g. A1); your boss who wants to understand how the whole system works, etc.</a:t>
            </a:r>
            <a:endParaRPr lang="en-US" dirty="0"/>
          </a:p>
        </p:txBody>
      </p:sp>
    </p:spTree>
    <p:extLst>
      <p:ext uri="{BB962C8B-B14F-4D97-AF65-F5344CB8AC3E}">
        <p14:creationId xmlns:p14="http://schemas.microsoft.com/office/powerpoint/2010/main" val="642232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endParaRPr lang="en-US" dirty="0"/>
          </a:p>
        </p:txBody>
      </p:sp>
      <p:sp>
        <p:nvSpPr>
          <p:cNvPr id="3" name="Content Placeholder 2"/>
          <p:cNvSpPr>
            <a:spLocks noGrp="1"/>
          </p:cNvSpPr>
          <p:nvPr>
            <p:ph idx="1"/>
          </p:nvPr>
        </p:nvSpPr>
        <p:spPr>
          <a:xfrm>
            <a:off x="838200" y="1825625"/>
            <a:ext cx="6765326" cy="4351338"/>
          </a:xfrm>
        </p:spPr>
        <p:txBody>
          <a:bodyPr>
            <a:normAutofit/>
          </a:bodyPr>
          <a:lstStyle/>
          <a:p>
            <a:r>
              <a:rPr lang="en-US" dirty="0" smtClean="0"/>
              <a:t>Pull out a piece of paper. </a:t>
            </a:r>
            <a:r>
              <a:rPr lang="en-US" dirty="0" smtClean="0"/>
              <a:t>If </a:t>
            </a:r>
            <a:r>
              <a:rPr lang="en-US" dirty="0" smtClean="0"/>
              <a:t>you don’t have it, sketch on your computer, but this will be harder.</a:t>
            </a:r>
          </a:p>
          <a:p>
            <a:r>
              <a:rPr lang="en-US" dirty="0" smtClean="0"/>
              <a:t>Develop a state diagram that captures one-button mouse operation.</a:t>
            </a:r>
          </a:p>
          <a:p>
            <a:r>
              <a:rPr lang="en-US" dirty="0" smtClean="0"/>
              <a:t>Once you’re done, take a photo and post it to #in-class.</a:t>
            </a:r>
            <a:endParaRPr lang="en-US" dirty="0"/>
          </a:p>
          <a:p>
            <a:r>
              <a:rPr lang="en-US" dirty="0" smtClean="0"/>
              <a:t>» Hint: 1. What are the possible states? 2. How do we move between those states?</a:t>
            </a:r>
            <a:endParaRPr lang="en-US" dirty="0"/>
          </a:p>
        </p:txBody>
      </p:sp>
      <p:pic>
        <p:nvPicPr>
          <p:cNvPr id="5" name="Picture 4"/>
          <p:cNvPicPr>
            <a:picLocks noChangeAspect="1"/>
          </p:cNvPicPr>
          <p:nvPr/>
        </p:nvPicPr>
        <p:blipFill rotWithShape="1">
          <a:blip r:embed="rId3"/>
          <a:srcRect r="51413"/>
          <a:stretch/>
        </p:blipFill>
        <p:spPr>
          <a:xfrm>
            <a:off x="7984525" y="1743249"/>
            <a:ext cx="3185984" cy="4516089"/>
          </a:xfrm>
          <a:prstGeom prst="rect">
            <a:avLst/>
          </a:prstGeom>
        </p:spPr>
      </p:pic>
    </p:spTree>
    <p:extLst>
      <p:ext uri="{BB962C8B-B14F-4D97-AF65-F5344CB8AC3E}">
        <p14:creationId xmlns:p14="http://schemas.microsoft.com/office/powerpoint/2010/main" val="12051245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One-Button Mouse </a:t>
            </a:r>
            <a:r>
              <a:rPr lang="mr-IN" dirty="0" smtClean="0"/>
              <a:t>–</a:t>
            </a:r>
            <a:r>
              <a:rPr lang="en-US" dirty="0" smtClean="0"/>
              <a:t> Two state model by Buxton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38200" y="1825625"/>
            <a:ext cx="7910384" cy="4388638"/>
          </a:xfrm>
          <a:prstGeom prst="rect">
            <a:avLst/>
          </a:prstGeom>
        </p:spPr>
      </p:pic>
    </p:spTree>
    <p:extLst>
      <p:ext uri="{BB962C8B-B14F-4D97-AF65-F5344CB8AC3E}">
        <p14:creationId xmlns:p14="http://schemas.microsoft.com/office/powerpoint/2010/main" val="3690768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state GUI interaction by Buxton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38200" y="1825624"/>
            <a:ext cx="10515600" cy="4605777"/>
          </a:xfrm>
          <a:prstGeom prst="rect">
            <a:avLst/>
          </a:prstGeom>
        </p:spPr>
      </p:pic>
    </p:spTree>
    <p:extLst>
      <p:ext uri="{BB962C8B-B14F-4D97-AF65-F5344CB8AC3E}">
        <p14:creationId xmlns:p14="http://schemas.microsoft.com/office/powerpoint/2010/main" val="11380998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endParaRPr lang="en-US" dirty="0"/>
          </a:p>
        </p:txBody>
      </p:sp>
      <p:sp>
        <p:nvSpPr>
          <p:cNvPr id="3" name="Content Placeholder 2"/>
          <p:cNvSpPr>
            <a:spLocks noGrp="1"/>
          </p:cNvSpPr>
          <p:nvPr>
            <p:ph idx="1"/>
          </p:nvPr>
        </p:nvSpPr>
        <p:spPr>
          <a:xfrm>
            <a:off x="838200" y="1825625"/>
            <a:ext cx="4747054" cy="4351338"/>
          </a:xfrm>
        </p:spPr>
        <p:txBody>
          <a:bodyPr/>
          <a:lstStyle/>
          <a:p>
            <a:r>
              <a:rPr lang="en-US" dirty="0" smtClean="0"/>
              <a:t>Take the three-state model, and extend it for a two button mouse.</a:t>
            </a:r>
            <a:endParaRPr lang="en-US" dirty="0"/>
          </a:p>
        </p:txBody>
      </p:sp>
      <p:pic>
        <p:nvPicPr>
          <p:cNvPr id="4" name="Picture 3"/>
          <p:cNvPicPr>
            <a:picLocks noChangeAspect="1"/>
          </p:cNvPicPr>
          <p:nvPr/>
        </p:nvPicPr>
        <p:blipFill>
          <a:blip r:embed="rId2"/>
          <a:stretch>
            <a:fillRect/>
          </a:stretch>
        </p:blipFill>
        <p:spPr>
          <a:xfrm>
            <a:off x="6972300" y="1825625"/>
            <a:ext cx="4381500" cy="4508500"/>
          </a:xfrm>
          <a:prstGeom prst="rect">
            <a:avLst/>
          </a:prstGeom>
        </p:spPr>
      </p:pic>
      <p:pic>
        <p:nvPicPr>
          <p:cNvPr id="5" name="Picture 4"/>
          <p:cNvPicPr>
            <a:picLocks noChangeAspect="1"/>
          </p:cNvPicPr>
          <p:nvPr/>
        </p:nvPicPr>
        <p:blipFill>
          <a:blip r:embed="rId3"/>
          <a:stretch>
            <a:fillRect/>
          </a:stretch>
        </p:blipFill>
        <p:spPr>
          <a:xfrm>
            <a:off x="838200" y="3906313"/>
            <a:ext cx="5543017" cy="2427812"/>
          </a:xfrm>
          <a:prstGeom prst="rect">
            <a:avLst/>
          </a:prstGeom>
        </p:spPr>
      </p:pic>
    </p:spTree>
    <p:extLst>
      <p:ext uri="{BB962C8B-B14F-4D97-AF65-F5344CB8AC3E}">
        <p14:creationId xmlns:p14="http://schemas.microsoft.com/office/powerpoint/2010/main" val="21138770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Modeling</a:t>
            </a:r>
            <a:endParaRPr lang="en-US" dirty="0"/>
          </a:p>
        </p:txBody>
      </p:sp>
      <p:sp>
        <p:nvSpPr>
          <p:cNvPr id="3" name="Content Placeholder 2"/>
          <p:cNvSpPr>
            <a:spLocks noGrp="1"/>
          </p:cNvSpPr>
          <p:nvPr>
            <p:ph idx="1"/>
          </p:nvPr>
        </p:nvSpPr>
        <p:spPr/>
        <p:txBody>
          <a:bodyPr/>
          <a:lstStyle/>
          <a:p>
            <a:r>
              <a:rPr lang="en-US" b="1" dirty="0" smtClean="0"/>
              <a:t>Structural modeling</a:t>
            </a:r>
            <a:r>
              <a:rPr lang="en-US" dirty="0" smtClean="0"/>
              <a:t>: how are the different components of the system organized, how are they related to one another? (class diagrams)</a:t>
            </a:r>
          </a:p>
          <a:p>
            <a:r>
              <a:rPr lang="en-US" b="1" dirty="0" err="1" smtClean="0"/>
              <a:t>Behavioural</a:t>
            </a:r>
            <a:r>
              <a:rPr lang="en-US" b="1" dirty="0" smtClean="0"/>
              <a:t> modeling:</a:t>
            </a:r>
            <a:r>
              <a:rPr lang="en-US" dirty="0" smtClean="0"/>
              <a:t> at </a:t>
            </a:r>
            <a:r>
              <a:rPr lang="en-US" u="sng" dirty="0" smtClean="0"/>
              <a:t>runtime</a:t>
            </a:r>
            <a:r>
              <a:rPr lang="en-US" dirty="0" smtClean="0"/>
              <a:t>, how does the system behave—specifically, how do they communicate with one another, in what order (sequence diagrams, communication diagrams), and how does the system move through different states, and in response to what (state diagrams)?</a:t>
            </a:r>
          </a:p>
        </p:txBody>
      </p:sp>
    </p:spTree>
    <p:extLst>
      <p:ext uri="{BB962C8B-B14F-4D97-AF65-F5344CB8AC3E}">
        <p14:creationId xmlns:p14="http://schemas.microsoft.com/office/powerpoint/2010/main" val="19715898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Modeling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We use modeling as a way to abstract from the complexity of the system in its entirety. Modeling diagrams allow us the analyze the structure or </a:t>
            </a:r>
            <a:r>
              <a:rPr lang="en-US" dirty="0" err="1" smtClean="0"/>
              <a:t>behaviour</a:t>
            </a:r>
            <a:r>
              <a:rPr lang="en-US" dirty="0" smtClean="0"/>
              <a:t> of a system—incredibly, we can do this w/o even having any code! This allows us to make decisions about how a system should be organized/how it should be have. The modeling diagrams allow us to understand what is going on without having to read the code.</a:t>
            </a:r>
          </a:p>
          <a:p>
            <a:r>
              <a:rPr lang="en-US" dirty="0" smtClean="0"/>
              <a:t>These diagrams and models can be created and used in a number of ways: e.g. before code is written to consider/analyze different structural/</a:t>
            </a:r>
            <a:r>
              <a:rPr lang="en-US" dirty="0" err="1" smtClean="0"/>
              <a:t>behavioural</a:t>
            </a:r>
            <a:r>
              <a:rPr lang="en-US" dirty="0" smtClean="0"/>
              <a:t> possibilities; after some code is written to understand how the system works, or even as a way to document how the system works for future developers/stakeholders.</a:t>
            </a:r>
            <a:endParaRPr lang="en-US" dirty="0"/>
          </a:p>
        </p:txBody>
      </p:sp>
    </p:spTree>
    <p:extLst>
      <p:ext uri="{BB962C8B-B14F-4D97-AF65-F5344CB8AC3E}">
        <p14:creationId xmlns:p14="http://schemas.microsoft.com/office/powerpoint/2010/main" val="4884668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Modeling</a:t>
            </a:r>
            <a:endParaRPr lang="en-US" dirty="0"/>
          </a:p>
        </p:txBody>
      </p:sp>
      <p:sp>
        <p:nvSpPr>
          <p:cNvPr id="3" name="Content Placeholder 2"/>
          <p:cNvSpPr>
            <a:spLocks noGrp="1"/>
          </p:cNvSpPr>
          <p:nvPr>
            <p:ph idx="1"/>
          </p:nvPr>
        </p:nvSpPr>
        <p:spPr/>
        <p:txBody>
          <a:bodyPr/>
          <a:lstStyle/>
          <a:p>
            <a:r>
              <a:rPr lang="en-US" dirty="0" smtClean="0"/>
              <a:t>While there is syntax that needs to be followed, there are many aspects of the diagrams that are optional. Deciding when (and when not) to use these optional components depends on who the audience is, and the purpose of the diagram.</a:t>
            </a:r>
          </a:p>
          <a:p>
            <a:r>
              <a:rPr lang="en-US" dirty="0" smtClean="0"/>
              <a:t>Remember that the purpose of building a diagram is almost always to communicate something to someone else, so be cognizant of what they are interested in knowing, and their level of sophistication.</a:t>
            </a:r>
            <a:endParaRPr lang="en-US" dirty="0"/>
          </a:p>
        </p:txBody>
      </p:sp>
    </p:spTree>
    <p:extLst>
      <p:ext uri="{BB962C8B-B14F-4D97-AF65-F5344CB8AC3E}">
        <p14:creationId xmlns:p14="http://schemas.microsoft.com/office/powerpoint/2010/main" val="6726019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r>
              <a:rPr lang="en-US" dirty="0" smtClean="0"/>
              <a:t>You now know how to:</a:t>
            </a:r>
          </a:p>
          <a:p>
            <a:pPr marL="457200" indent="-457200">
              <a:buFont typeface="Arial" charset="0"/>
              <a:buChar char="•"/>
            </a:pPr>
            <a:r>
              <a:rPr lang="en-US" dirty="0" smtClean="0"/>
              <a:t>Read and interpret a state diagram</a:t>
            </a:r>
          </a:p>
          <a:p>
            <a:pPr marL="457200" indent="-457200">
              <a:buFont typeface="Arial" charset="0"/>
              <a:buChar char="•"/>
            </a:pPr>
            <a:r>
              <a:rPr lang="en-US" dirty="0" smtClean="0"/>
              <a:t>Analyze and debug a system based on a state diagram</a:t>
            </a:r>
          </a:p>
          <a:p>
            <a:pPr marL="457200" indent="-457200">
              <a:buFont typeface="Arial" charset="0"/>
              <a:buChar char="•"/>
            </a:pPr>
            <a:r>
              <a:rPr lang="en-US" dirty="0" smtClean="0"/>
              <a:t>Create a state diagram that models a system’s </a:t>
            </a:r>
            <a:r>
              <a:rPr lang="en-US" dirty="0" err="1" smtClean="0"/>
              <a:t>behaviour</a:t>
            </a:r>
            <a:endParaRPr lang="en-US" dirty="0"/>
          </a:p>
        </p:txBody>
      </p:sp>
    </p:spTree>
    <p:extLst>
      <p:ext uri="{BB962C8B-B14F-4D97-AF65-F5344CB8AC3E}">
        <p14:creationId xmlns:p14="http://schemas.microsoft.com/office/powerpoint/2010/main" val="1233432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r>
              <a:rPr lang="en-US" dirty="0" smtClean="0"/>
              <a:t>By the end of this lecture, you should be able to:</a:t>
            </a:r>
          </a:p>
          <a:p>
            <a:pPr marL="457200" indent="-457200">
              <a:buFont typeface="Arial" charset="0"/>
              <a:buChar char="•"/>
            </a:pPr>
            <a:r>
              <a:rPr lang="en-US" dirty="0" smtClean="0"/>
              <a:t>Read and interpret a state diagram</a:t>
            </a:r>
          </a:p>
          <a:p>
            <a:pPr marL="457200" indent="-457200">
              <a:buFont typeface="Arial" charset="0"/>
              <a:buChar char="•"/>
            </a:pPr>
            <a:r>
              <a:rPr lang="en-US" dirty="0" smtClean="0"/>
              <a:t>Analyze and debug a system based on a state diagram</a:t>
            </a:r>
          </a:p>
          <a:p>
            <a:pPr marL="457200" indent="-457200">
              <a:buFont typeface="Arial" charset="0"/>
              <a:buChar char="•"/>
            </a:pPr>
            <a:r>
              <a:rPr lang="en-US" dirty="0" smtClean="0"/>
              <a:t>Create a state diagram that models a system’s </a:t>
            </a:r>
            <a:r>
              <a:rPr lang="en-US" dirty="0" err="1" smtClean="0"/>
              <a:t>behaviour</a:t>
            </a:r>
            <a:endParaRPr lang="en-US" dirty="0"/>
          </a:p>
        </p:txBody>
      </p:sp>
    </p:spTree>
    <p:extLst>
      <p:ext uri="{BB962C8B-B14F-4D97-AF65-F5344CB8AC3E}">
        <p14:creationId xmlns:p14="http://schemas.microsoft.com/office/powerpoint/2010/main" val="127188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0385" y="365125"/>
            <a:ext cx="11504023" cy="6067090"/>
          </a:xfrm>
        </p:spPr>
      </p:pic>
    </p:spTree>
    <p:extLst>
      <p:ext uri="{BB962C8B-B14F-4D97-AF65-F5344CB8AC3E}">
        <p14:creationId xmlns:p14="http://schemas.microsoft.com/office/powerpoint/2010/main" val="524807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Diagrams</a:t>
            </a:r>
            <a:endParaRPr lang="en-US" dirty="0"/>
          </a:p>
        </p:txBody>
      </p:sp>
      <p:sp>
        <p:nvSpPr>
          <p:cNvPr id="3" name="Content Placeholder 2"/>
          <p:cNvSpPr>
            <a:spLocks noGrp="1"/>
          </p:cNvSpPr>
          <p:nvPr>
            <p:ph idx="1"/>
          </p:nvPr>
        </p:nvSpPr>
        <p:spPr/>
        <p:txBody>
          <a:bodyPr/>
          <a:lstStyle/>
          <a:p>
            <a:r>
              <a:rPr lang="en-US" dirty="0" smtClean="0"/>
              <a:t>A system’s state is the value of all the instance variables at a given moment. At any one moment, a system can only be in one state.</a:t>
            </a:r>
          </a:p>
          <a:p>
            <a:r>
              <a:rPr lang="en-US" dirty="0" smtClean="0"/>
              <a:t>A system stays in that state until an event occurs to change that state</a:t>
            </a:r>
          </a:p>
          <a:p>
            <a:r>
              <a:rPr lang="en-US" dirty="0" smtClean="0"/>
              <a:t>In reality, </a:t>
            </a:r>
            <a:r>
              <a:rPr lang="en-US" dirty="0" smtClean="0"/>
              <a:t>the entire state of the system is usually kind </a:t>
            </a:r>
            <a:r>
              <a:rPr lang="en-US" dirty="0" smtClean="0"/>
              <a:t>of crazy to think about (because there are usually so many variables), so we do some abstraction.</a:t>
            </a:r>
            <a:endParaRPr lang="en-US" dirty="0"/>
          </a:p>
        </p:txBody>
      </p:sp>
    </p:spTree>
    <p:extLst>
      <p:ext uri="{BB962C8B-B14F-4D97-AF65-F5344CB8AC3E}">
        <p14:creationId xmlns:p14="http://schemas.microsoft.com/office/powerpoint/2010/main" val="1492816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106654" y="1312362"/>
            <a:ext cx="4247146" cy="4864601"/>
          </a:xfrm>
        </p:spPr>
        <p:txBody>
          <a:bodyPr>
            <a:normAutofit lnSpcReduction="10000"/>
          </a:bodyPr>
          <a:lstStyle/>
          <a:p>
            <a:r>
              <a:rPr lang="en-US" dirty="0" smtClean="0"/>
              <a:t>In real life, transitions between states sometimes take time</a:t>
            </a:r>
          </a:p>
          <a:p>
            <a:r>
              <a:rPr lang="en-US" dirty="0" smtClean="0"/>
              <a:t>We consider state transitions in computer systems to happen instantaneously</a:t>
            </a:r>
          </a:p>
          <a:p>
            <a:r>
              <a:rPr lang="en-US" dirty="0" smtClean="0"/>
              <a:t>» States are represented by rounded rectangles</a:t>
            </a:r>
          </a:p>
          <a:p>
            <a:r>
              <a:rPr lang="en-US" dirty="0" smtClean="0"/>
              <a:t>» Transitions are represented by directed edges (that are labeled)</a:t>
            </a:r>
          </a:p>
        </p:txBody>
      </p:sp>
      <p:pic>
        <p:nvPicPr>
          <p:cNvPr id="4" name="Picture 3"/>
          <p:cNvPicPr>
            <a:picLocks noChangeAspect="1"/>
          </p:cNvPicPr>
          <p:nvPr/>
        </p:nvPicPr>
        <p:blipFill>
          <a:blip r:embed="rId3"/>
          <a:stretch>
            <a:fillRect/>
          </a:stretch>
        </p:blipFill>
        <p:spPr>
          <a:xfrm>
            <a:off x="838200" y="1312362"/>
            <a:ext cx="5971889" cy="4864601"/>
          </a:xfrm>
          <a:prstGeom prst="rect">
            <a:avLst/>
          </a:prstGeom>
        </p:spPr>
      </p:pic>
    </p:spTree>
    <p:extLst>
      <p:ext uri="{BB962C8B-B14F-4D97-AF65-F5344CB8AC3E}">
        <p14:creationId xmlns:p14="http://schemas.microsoft.com/office/powerpoint/2010/main" val="1104952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can model at different levels</a:t>
            </a:r>
            <a:endParaRPr lang="en-US" dirty="0"/>
          </a:p>
        </p:txBody>
      </p:sp>
      <p:sp>
        <p:nvSpPr>
          <p:cNvPr id="3" name="Content Placeholder 2"/>
          <p:cNvSpPr>
            <a:spLocks noGrp="1"/>
          </p:cNvSpPr>
          <p:nvPr>
            <p:ph idx="1"/>
          </p:nvPr>
        </p:nvSpPr>
        <p:spPr>
          <a:xfrm>
            <a:off x="6505303" y="1503363"/>
            <a:ext cx="4848497" cy="4673600"/>
          </a:xfrm>
        </p:spPr>
        <p:txBody>
          <a:bodyPr/>
          <a:lstStyle/>
          <a:p>
            <a:r>
              <a:rPr lang="en-US" dirty="0" smtClean="0"/>
              <a:t>» Start points are a black disc</a:t>
            </a:r>
          </a:p>
          <a:p>
            <a:r>
              <a:rPr lang="en-US" dirty="0" smtClean="0"/>
              <a:t>» States are labeled</a:t>
            </a:r>
          </a:p>
          <a:p>
            <a:r>
              <a:rPr lang="en-US" dirty="0" smtClean="0"/>
              <a:t>» Transitions can be labeled with a {event} / {result} </a:t>
            </a:r>
            <a:r>
              <a:rPr lang="mr-IN" dirty="0" smtClean="0"/>
              <a:t>–</a:t>
            </a:r>
            <a:r>
              <a:rPr lang="en-US" dirty="0" smtClean="0"/>
              <a:t> event must be there; result is optional</a:t>
            </a:r>
          </a:p>
          <a:p>
            <a:r>
              <a:rPr lang="en-US" dirty="0" smtClean="0"/>
              <a:t>» Note here that it explicitly includes another diagram</a:t>
            </a:r>
            <a:endParaRPr lang="en-US" dirty="0"/>
          </a:p>
        </p:txBody>
      </p:sp>
      <p:pic>
        <p:nvPicPr>
          <p:cNvPr id="4" name="Picture 3"/>
          <p:cNvPicPr>
            <a:picLocks noChangeAspect="1"/>
          </p:cNvPicPr>
          <p:nvPr/>
        </p:nvPicPr>
        <p:blipFill rotWithShape="1">
          <a:blip r:embed="rId3"/>
          <a:srcRect l="12312" r="9890"/>
          <a:stretch/>
        </p:blipFill>
        <p:spPr>
          <a:xfrm>
            <a:off x="838200" y="1503363"/>
            <a:ext cx="5434150" cy="4673600"/>
          </a:xfrm>
          <a:prstGeom prst="rect">
            <a:avLst/>
          </a:prstGeom>
          <a:solidFill>
            <a:schemeClr val="tx1"/>
          </a:solidFill>
        </p:spPr>
      </p:pic>
    </p:spTree>
    <p:extLst>
      <p:ext uri="{BB962C8B-B14F-4D97-AF65-F5344CB8AC3E}">
        <p14:creationId xmlns:p14="http://schemas.microsoft.com/office/powerpoint/2010/main" val="58863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Bits</a:t>
            </a:r>
            <a:endParaRPr lang="en-US" dirty="0"/>
          </a:p>
        </p:txBody>
      </p:sp>
      <p:sp>
        <p:nvSpPr>
          <p:cNvPr id="3" name="Content Placeholder 2"/>
          <p:cNvSpPr>
            <a:spLocks noGrp="1"/>
          </p:cNvSpPr>
          <p:nvPr>
            <p:ph idx="1"/>
          </p:nvPr>
        </p:nvSpPr>
        <p:spPr>
          <a:xfrm>
            <a:off x="838200" y="1825625"/>
            <a:ext cx="5315465" cy="4351338"/>
          </a:xfrm>
        </p:spPr>
        <p:txBody>
          <a:bodyPr/>
          <a:lstStyle/>
          <a:p>
            <a:r>
              <a:rPr lang="en-US" dirty="0" smtClean="0"/>
              <a:t>» End state is a black disc with a circle around it—a system can have multiple end states</a:t>
            </a:r>
          </a:p>
          <a:p>
            <a:r>
              <a:rPr lang="en-US" dirty="0" smtClean="0"/>
              <a:t>» You can model actual code calls, or you can model operations/state at a higher level</a:t>
            </a:r>
          </a:p>
          <a:p>
            <a:r>
              <a:rPr lang="en-US" dirty="0" smtClean="0"/>
              <a:t>» Modeling at the lowest level is usually not useful</a:t>
            </a:r>
            <a:endParaRPr lang="en-US" dirty="0"/>
          </a:p>
        </p:txBody>
      </p:sp>
      <p:pic>
        <p:nvPicPr>
          <p:cNvPr id="4" name="Picture 3"/>
          <p:cNvPicPr>
            <a:picLocks noChangeAspect="1"/>
          </p:cNvPicPr>
          <p:nvPr/>
        </p:nvPicPr>
        <p:blipFill>
          <a:blip r:embed="rId2"/>
          <a:stretch>
            <a:fillRect/>
          </a:stretch>
        </p:blipFill>
        <p:spPr>
          <a:xfrm>
            <a:off x="6473442" y="365125"/>
            <a:ext cx="5128920" cy="5969726"/>
          </a:xfrm>
          <a:prstGeom prst="rect">
            <a:avLst/>
          </a:prstGeom>
          <a:solidFill>
            <a:schemeClr val="tx1"/>
          </a:solidFill>
        </p:spPr>
      </p:pic>
    </p:spTree>
    <p:extLst>
      <p:ext uri="{BB962C8B-B14F-4D97-AF65-F5344CB8AC3E}">
        <p14:creationId xmlns:p14="http://schemas.microsoft.com/office/powerpoint/2010/main" val="12561312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364626" y="773885"/>
            <a:ext cx="3989173" cy="5403078"/>
          </a:xfrm>
        </p:spPr>
        <p:txBody>
          <a:bodyPr/>
          <a:lstStyle/>
          <a:p>
            <a:r>
              <a:rPr lang="en-US" dirty="0" smtClean="0"/>
              <a:t>» Certain transitions only happen in certain situations</a:t>
            </a:r>
          </a:p>
          <a:p>
            <a:r>
              <a:rPr lang="en-US" dirty="0" smtClean="0"/>
              <a:t>» Here, they are marked by “guards” that are in [square brackets]</a:t>
            </a:r>
            <a:endParaRPr lang="en-US" dirty="0"/>
          </a:p>
        </p:txBody>
      </p:sp>
      <p:pic>
        <p:nvPicPr>
          <p:cNvPr id="4" name="Picture 3"/>
          <p:cNvPicPr>
            <a:picLocks noChangeAspect="1"/>
          </p:cNvPicPr>
          <p:nvPr/>
        </p:nvPicPr>
        <p:blipFill>
          <a:blip r:embed="rId2"/>
          <a:stretch>
            <a:fillRect/>
          </a:stretch>
        </p:blipFill>
        <p:spPr>
          <a:xfrm>
            <a:off x="0" y="773885"/>
            <a:ext cx="7166776" cy="5032375"/>
          </a:xfrm>
          <a:prstGeom prst="rect">
            <a:avLst/>
          </a:prstGeom>
        </p:spPr>
      </p:pic>
    </p:spTree>
    <p:extLst>
      <p:ext uri="{BB962C8B-B14F-4D97-AF65-F5344CB8AC3E}">
        <p14:creationId xmlns:p14="http://schemas.microsoft.com/office/powerpoint/2010/main" val="1015644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379648" y="0"/>
            <a:ext cx="9432703" cy="6858000"/>
          </a:xfrm>
          <a:prstGeom prst="rect">
            <a:avLst/>
          </a:prstGeom>
        </p:spPr>
      </p:pic>
    </p:spTree>
    <p:extLst>
      <p:ext uri="{BB962C8B-B14F-4D97-AF65-F5344CB8AC3E}">
        <p14:creationId xmlns:p14="http://schemas.microsoft.com/office/powerpoint/2010/main" val="25129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A6E26E3-97AB-3841-9323-9EFF9FCD4095}" vid="{31111873-FD7B-DB4D-9076-9301D56226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tony-template</Template>
  <TotalTime>83</TotalTime>
  <Words>682</Words>
  <Application>Microsoft Macintosh PowerPoint</Application>
  <PresentationFormat>Widescreen</PresentationFormat>
  <Paragraphs>67</Paragraphs>
  <Slides>19</Slides>
  <Notes>6</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Calibri</vt:lpstr>
      <vt:lpstr>Helvetica Neue</vt:lpstr>
      <vt:lpstr>Arial</vt:lpstr>
      <vt:lpstr>Office Theme</vt:lpstr>
      <vt:lpstr>State Diagrams</vt:lpstr>
      <vt:lpstr>Learning Objectives</vt:lpstr>
      <vt:lpstr>PowerPoint Presentation</vt:lpstr>
      <vt:lpstr>State Diagrams</vt:lpstr>
      <vt:lpstr>PowerPoint Presentation</vt:lpstr>
      <vt:lpstr>You can model at different levels</vt:lpstr>
      <vt:lpstr>Last Bits</vt:lpstr>
      <vt:lpstr>PowerPoint Presentation</vt:lpstr>
      <vt:lpstr>PowerPoint Presentation</vt:lpstr>
      <vt:lpstr>Conditional Logic</vt:lpstr>
      <vt:lpstr>State Diagrams</vt:lpstr>
      <vt:lpstr>Exercise</vt:lpstr>
      <vt:lpstr>One-Button Mouse – Two state model by Buxton</vt:lpstr>
      <vt:lpstr>Three state GUI interaction by Buxton</vt:lpstr>
      <vt:lpstr>Exercise</vt:lpstr>
      <vt:lpstr>Summary of Modeling</vt:lpstr>
      <vt:lpstr>Summary of Modeling</vt:lpstr>
      <vt:lpstr>Summary of Modeling</vt:lpstr>
      <vt:lpstr>Learning Objectives</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Diagrams</dc:title>
  <dc:creator>Anthony Tang</dc:creator>
  <cp:lastModifiedBy>Anthony Tang</cp:lastModifiedBy>
  <cp:revision>8</cp:revision>
  <dcterms:created xsi:type="dcterms:W3CDTF">2017-01-24T06:25:12Z</dcterms:created>
  <dcterms:modified xsi:type="dcterms:W3CDTF">2017-01-26T06:28:37Z</dcterms:modified>
</cp:coreProperties>
</file>