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80" r:id="rId2"/>
    <p:sldId id="256" r:id="rId3"/>
    <p:sldId id="257" r:id="rId4"/>
    <p:sldId id="258" r:id="rId5"/>
    <p:sldId id="259" r:id="rId6"/>
    <p:sldId id="262" r:id="rId7"/>
    <p:sldId id="260" r:id="rId8"/>
    <p:sldId id="261" r:id="rId9"/>
    <p:sldId id="264" r:id="rId10"/>
    <p:sldId id="263" r:id="rId11"/>
    <p:sldId id="265" r:id="rId12"/>
    <p:sldId id="267" r:id="rId13"/>
    <p:sldId id="268" r:id="rId14"/>
    <p:sldId id="266" r:id="rId15"/>
    <p:sldId id="269" r:id="rId16"/>
    <p:sldId id="288" r:id="rId17"/>
    <p:sldId id="270" r:id="rId18"/>
    <p:sldId id="272" r:id="rId19"/>
    <p:sldId id="271" r:id="rId20"/>
    <p:sldId id="273" r:id="rId21"/>
    <p:sldId id="275" r:id="rId22"/>
    <p:sldId id="281" r:id="rId23"/>
    <p:sldId id="274" r:id="rId24"/>
    <p:sldId id="276" r:id="rId25"/>
    <p:sldId id="287" r:id="rId26"/>
    <p:sldId id="277" r:id="rId27"/>
    <p:sldId id="278" r:id="rId28"/>
    <p:sldId id="282" r:id="rId29"/>
    <p:sldId id="285" r:id="rId30"/>
    <p:sldId id="279" r:id="rId31"/>
    <p:sldId id="283" r:id="rId32"/>
    <p:sldId id="284"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p:restoredTop sz="83239"/>
  </p:normalViewPr>
  <p:slideViewPr>
    <p:cSldViewPr snapToGrid="0" snapToObjects="1">
      <p:cViewPr>
        <p:scale>
          <a:sx n="69" d="100"/>
          <a:sy n="69" d="100"/>
        </p:scale>
        <p:origin x="65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C449F-B153-B841-B6BC-C30380EC4238}" type="datetimeFigureOut">
              <a:rPr lang="en-US" smtClean="0"/>
              <a:t>1/24/17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CE058-2E1E-794A-9F30-EA7D9EB5305E}" type="slidenum">
              <a:rPr lang="en-US" smtClean="0"/>
              <a:t>‹#›</a:t>
            </a:fld>
            <a:endParaRPr lang="en-US"/>
          </a:p>
        </p:txBody>
      </p:sp>
    </p:spTree>
    <p:extLst>
      <p:ext uri="{BB962C8B-B14F-4D97-AF65-F5344CB8AC3E}">
        <p14:creationId xmlns:p14="http://schemas.microsoft.com/office/powerpoint/2010/main" val="132300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 “How I’m feeling about A1 right now:” “Haven’t started” “FREAKING OUT” “?!?!?!?!?!” “Almost done” “Basically done” “Other"</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1</a:t>
            </a:fld>
            <a:endParaRPr lang="en-US"/>
          </a:p>
        </p:txBody>
      </p:sp>
    </p:spTree>
    <p:extLst>
      <p:ext uri="{BB962C8B-B14F-4D97-AF65-F5344CB8AC3E}">
        <p14:creationId xmlns:p14="http://schemas.microsoft.com/office/powerpoint/2010/main" val="174520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sz="1200" b="0" i="0" kern="1200" dirty="0" err="1" smtClean="0">
                <a:solidFill>
                  <a:schemeClr val="tx1"/>
                </a:solidFill>
                <a:effectLst/>
                <a:latin typeface="+mn-lt"/>
                <a:ea typeface="+mn-ea"/>
                <a:cs typeface="+mn-cs"/>
              </a:rPr>
              <a:t>cse.stfx.ca</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mlin</a:t>
            </a:r>
            <a:r>
              <a:rPr lang="en-US" sz="1200" b="0" i="0" kern="1200" dirty="0" smtClean="0">
                <a:solidFill>
                  <a:schemeClr val="tx1"/>
                </a:solidFill>
                <a:effectLst/>
                <a:latin typeface="+mn-lt"/>
                <a:ea typeface="+mn-ea"/>
                <a:cs typeface="+mn-cs"/>
              </a:rPr>
              <a:t>/cs485/lectures/Ch5Sys</a:t>
            </a:r>
            <a:r>
              <a:rPr lang="en-US" sz="1200" b="1" i="0" kern="1200" dirty="0" smtClean="0">
                <a:solidFill>
                  <a:schemeClr val="tx1"/>
                </a:solidFill>
                <a:effectLst/>
                <a:latin typeface="+mn-lt"/>
                <a:ea typeface="+mn-ea"/>
                <a:cs typeface="+mn-cs"/>
              </a:rPr>
              <a:t>model</a:t>
            </a:r>
            <a:r>
              <a:rPr lang="en-US" sz="1200" b="0" i="0" kern="1200" dirty="0" smtClean="0">
                <a:solidFill>
                  <a:schemeClr val="tx1"/>
                </a:solidFill>
                <a:effectLst/>
                <a:latin typeface="+mn-lt"/>
                <a:ea typeface="+mn-ea"/>
                <a:cs typeface="+mn-cs"/>
              </a:rPr>
              <a:t>.ppt</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4</a:t>
            </a:fld>
            <a:endParaRPr lang="en-US"/>
          </a:p>
        </p:txBody>
      </p:sp>
    </p:spTree>
    <p:extLst>
      <p:ext uri="{BB962C8B-B14F-4D97-AF65-F5344CB8AC3E}">
        <p14:creationId xmlns:p14="http://schemas.microsoft.com/office/powerpoint/2010/main" val="80244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slideplayer.com</a:t>
            </a:r>
            <a:r>
              <a:rPr lang="en-US" dirty="0" smtClean="0"/>
              <a:t>/slide/7117097/</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15</a:t>
            </a:fld>
            <a:endParaRPr lang="en-US"/>
          </a:p>
        </p:txBody>
      </p:sp>
    </p:spTree>
    <p:extLst>
      <p:ext uri="{BB962C8B-B14F-4D97-AF65-F5344CB8AC3E}">
        <p14:creationId xmlns:p14="http://schemas.microsoft.com/office/powerpoint/2010/main" val="171022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Named instances</a:t>
            </a:r>
          </a:p>
          <a:p>
            <a:r>
              <a:rPr lang="en-US" dirty="0" smtClean="0"/>
              <a:t>http://</a:t>
            </a:r>
            <a:r>
              <a:rPr lang="en-US" dirty="0" err="1" smtClean="0"/>
              <a:t>www.btutor.com</a:t>
            </a:r>
            <a:r>
              <a:rPr lang="en-US" dirty="0" smtClean="0"/>
              <a:t>/</a:t>
            </a:r>
            <a:r>
              <a:rPr lang="en-US" dirty="0" err="1" smtClean="0"/>
              <a:t>uml</a:t>
            </a:r>
            <a:r>
              <a:rPr lang="en-US" dirty="0" smtClean="0"/>
              <a:t>/</a:t>
            </a:r>
            <a:r>
              <a:rPr lang="en-US" smtClean="0"/>
              <a:t>States.html</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16</a:t>
            </a:fld>
            <a:endParaRPr lang="en-US"/>
          </a:p>
        </p:txBody>
      </p:sp>
    </p:spTree>
    <p:extLst>
      <p:ext uri="{BB962C8B-B14F-4D97-AF65-F5344CB8AC3E}">
        <p14:creationId xmlns:p14="http://schemas.microsoft.com/office/powerpoint/2010/main" val="49017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17</a:t>
            </a:fld>
            <a:endParaRPr lang="en-US"/>
          </a:p>
        </p:txBody>
      </p:sp>
    </p:spTree>
    <p:extLst>
      <p:ext uri="{BB962C8B-B14F-4D97-AF65-F5344CB8AC3E}">
        <p14:creationId xmlns:p14="http://schemas.microsoft.com/office/powerpoint/2010/main" val="72858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19</a:t>
            </a:fld>
            <a:endParaRPr lang="en-US"/>
          </a:p>
        </p:txBody>
      </p:sp>
    </p:spTree>
    <p:extLst>
      <p:ext uri="{BB962C8B-B14F-4D97-AF65-F5344CB8AC3E}">
        <p14:creationId xmlns:p14="http://schemas.microsoft.com/office/powerpoint/2010/main" val="70706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http://i3.liverpoolecho.co.uk/incoming/article10291392.ece/ALTERNATES/s615b/JS74771331.jpg</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20</a:t>
            </a:fld>
            <a:endParaRPr lang="en-US"/>
          </a:p>
        </p:txBody>
      </p:sp>
    </p:spTree>
    <p:extLst>
      <p:ext uri="{BB962C8B-B14F-4D97-AF65-F5344CB8AC3E}">
        <p14:creationId xmlns:p14="http://schemas.microsoft.com/office/powerpoint/2010/main" val="181166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central.com.ph</a:t>
            </a:r>
            <a:r>
              <a:rPr lang="en-US" dirty="0" smtClean="0"/>
              <a:t>/iv2-css/</a:t>
            </a:r>
            <a:r>
              <a:rPr lang="en-US" dirty="0" err="1" smtClean="0"/>
              <a:t>centralbooks</a:t>
            </a:r>
            <a:r>
              <a:rPr lang="en-US" dirty="0" smtClean="0"/>
              <a:t>/images/bookstore-ad-</a:t>
            </a:r>
            <a:r>
              <a:rPr lang="en-US" dirty="0" err="1" smtClean="0"/>
              <a:t>small.jpg</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23</a:t>
            </a:fld>
            <a:endParaRPr lang="en-US"/>
          </a:p>
        </p:txBody>
      </p:sp>
    </p:spTree>
    <p:extLst>
      <p:ext uri="{BB962C8B-B14F-4D97-AF65-F5344CB8AC3E}">
        <p14:creationId xmlns:p14="http://schemas.microsoft.com/office/powerpoint/2010/main" val="80023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slideplayer.com</a:t>
            </a:r>
            <a:r>
              <a:rPr lang="en-US" dirty="0" smtClean="0"/>
              <a:t>/slide/7117097/</a:t>
            </a:r>
            <a:endParaRPr lang="en-US" dirty="0"/>
          </a:p>
        </p:txBody>
      </p:sp>
      <p:sp>
        <p:nvSpPr>
          <p:cNvPr id="4" name="Slide Number Placeholder 3"/>
          <p:cNvSpPr>
            <a:spLocks noGrp="1"/>
          </p:cNvSpPr>
          <p:nvPr>
            <p:ph type="sldNum" sz="quarter" idx="10"/>
          </p:nvPr>
        </p:nvSpPr>
        <p:spPr/>
        <p:txBody>
          <a:bodyPr/>
          <a:lstStyle/>
          <a:p>
            <a:fld id="{1B6CE058-2E1E-794A-9F30-EA7D9EB5305E}" type="slidenum">
              <a:rPr lang="en-US" smtClean="0"/>
              <a:t>24</a:t>
            </a:fld>
            <a:endParaRPr lang="en-US"/>
          </a:p>
        </p:txBody>
      </p:sp>
    </p:spTree>
    <p:extLst>
      <p:ext uri="{BB962C8B-B14F-4D97-AF65-F5344CB8AC3E}">
        <p14:creationId xmlns:p14="http://schemas.microsoft.com/office/powerpoint/2010/main" val="83547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1/24/17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1/24/17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1/24/17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1/24/17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1/24/17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#in-class</a:t>
            </a:r>
            <a:endParaRPr lang="en-US" dirty="0"/>
          </a:p>
        </p:txBody>
      </p:sp>
      <p:sp>
        <p:nvSpPr>
          <p:cNvPr id="5" name="Content Placeholder 4"/>
          <p:cNvSpPr>
            <a:spLocks noGrp="1"/>
          </p:cNvSpPr>
          <p:nvPr>
            <p:ph idx="1"/>
          </p:nvPr>
        </p:nvSpPr>
        <p:spPr/>
        <p:txBody>
          <a:bodyPr/>
          <a:lstStyle/>
          <a:p>
            <a:r>
              <a:rPr lang="en-US" dirty="0" smtClean="0"/>
              <a:t>Please respond to the poll</a:t>
            </a:r>
          </a:p>
          <a:p>
            <a:endParaRPr lang="en-US" dirty="0"/>
          </a:p>
          <a:p>
            <a:r>
              <a:rPr lang="en-US" dirty="0" smtClean="0"/>
              <a:t>If you have a question about A1, post it to #in-class, and we will discuss it together as a group.</a:t>
            </a:r>
          </a:p>
          <a:p>
            <a:endParaRPr lang="en-US" dirty="0"/>
          </a:p>
          <a:p>
            <a:r>
              <a:rPr lang="en-US" dirty="0" smtClean="0"/>
              <a:t>If someone else has already posted a question that you want to ask, then give it an interesting emoji reaction.</a:t>
            </a:r>
            <a:endParaRPr lang="en-US" dirty="0"/>
          </a:p>
        </p:txBody>
      </p:sp>
    </p:spTree>
    <p:extLst>
      <p:ext uri="{BB962C8B-B14F-4D97-AF65-F5344CB8AC3E}">
        <p14:creationId xmlns:p14="http://schemas.microsoft.com/office/powerpoint/2010/main" val="1915504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grpSp>
        <p:nvGrpSpPr>
          <p:cNvPr id="23" name="Group 22"/>
          <p:cNvGrpSpPr/>
          <p:nvPr/>
        </p:nvGrpSpPr>
        <p:grpSpPr>
          <a:xfrm>
            <a:off x="6893273" y="4289444"/>
            <a:ext cx="4200796" cy="738666"/>
            <a:chOff x="6893273" y="4758072"/>
            <a:chExt cx="4200796" cy="738666"/>
          </a:xfrm>
        </p:grpSpPr>
        <p:cxnSp>
          <p:nvCxnSpPr>
            <p:cNvPr id="12" name="Straight Arrow Connector 11"/>
            <p:cNvCxnSpPr/>
            <p:nvPr/>
          </p:nvCxnSpPr>
          <p:spPr>
            <a:xfrm>
              <a:off x="6893273" y="5127404"/>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505" y="4758072"/>
              <a:ext cx="2310441" cy="369332"/>
            </a:xfrm>
            <a:prstGeom prst="rect">
              <a:avLst/>
            </a:prstGeom>
            <a:noFill/>
          </p:spPr>
          <p:txBody>
            <a:bodyPr wrap="none" rtlCol="0">
              <a:spAutoFit/>
            </a:bodyPr>
            <a:lstStyle/>
            <a:p>
              <a:r>
                <a:rPr lang="en-US" dirty="0" smtClean="0"/>
                <a:t>price := </a:t>
              </a:r>
              <a:r>
                <a:rPr lang="en-US" dirty="0" err="1" smtClean="0"/>
                <a:t>getPrice</a:t>
              </a:r>
              <a:r>
                <a:rPr lang="en-US" dirty="0" smtClean="0"/>
                <a:t>(book)</a:t>
              </a:r>
              <a:endParaRPr lang="en-US" dirty="0"/>
            </a:p>
          </p:txBody>
        </p:sp>
        <p:cxnSp>
          <p:nvCxnSpPr>
            <p:cNvPr id="14" name="Straight Arrow Connector 13"/>
            <p:cNvCxnSpPr/>
            <p:nvPr/>
          </p:nvCxnSpPr>
          <p:spPr>
            <a:xfrm flipH="1">
              <a:off x="6893275" y="5496736"/>
              <a:ext cx="4200794" cy="2"/>
            </a:xfrm>
            <a:prstGeom prst="straightConnector1">
              <a:avLst/>
            </a:prstGeom>
            <a:ln w="762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893273" y="6148068"/>
            <a:ext cx="4200796" cy="369332"/>
            <a:chOff x="6893273" y="6148068"/>
            <a:chExt cx="4200796" cy="369332"/>
          </a:xfrm>
        </p:grpSpPr>
        <p:cxnSp>
          <p:nvCxnSpPr>
            <p:cNvPr id="19" name="Straight Arrow Connector 18"/>
            <p:cNvCxnSpPr/>
            <p:nvPr/>
          </p:nvCxnSpPr>
          <p:spPr>
            <a:xfrm>
              <a:off x="6893273" y="6495185"/>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54019" y="6148068"/>
              <a:ext cx="1010854" cy="369332"/>
            </a:xfrm>
            <a:prstGeom prst="rect">
              <a:avLst/>
            </a:prstGeom>
            <a:noFill/>
          </p:spPr>
          <p:txBody>
            <a:bodyPr wrap="none" rtlCol="0">
              <a:spAutoFit/>
            </a:bodyPr>
            <a:lstStyle/>
            <a:p>
              <a:r>
                <a:rPr lang="en-US" smtClean="0"/>
                <a:t>«create»</a:t>
              </a:r>
              <a:endParaRPr lang="en-US" dirty="0"/>
            </a:p>
          </p:txBody>
        </p:sp>
      </p:grpSp>
      <p:grpSp>
        <p:nvGrpSpPr>
          <p:cNvPr id="4" name="Group 3"/>
          <p:cNvGrpSpPr/>
          <p:nvPr/>
        </p:nvGrpSpPr>
        <p:grpSpPr>
          <a:xfrm>
            <a:off x="6836569" y="2746376"/>
            <a:ext cx="4300312" cy="662670"/>
            <a:chOff x="6793757" y="3769738"/>
            <a:chExt cx="4300312" cy="662670"/>
          </a:xfrm>
        </p:grpSpPr>
        <p:grpSp>
          <p:nvGrpSpPr>
            <p:cNvPr id="22" name="Group 21"/>
            <p:cNvGrpSpPr/>
            <p:nvPr/>
          </p:nvGrpSpPr>
          <p:grpSpPr>
            <a:xfrm>
              <a:off x="6893273" y="3769738"/>
              <a:ext cx="4200796" cy="369332"/>
              <a:chOff x="6893273" y="3769738"/>
              <a:chExt cx="4200796" cy="369332"/>
            </a:xfrm>
          </p:grpSpPr>
          <p:cxnSp>
            <p:nvCxnSpPr>
              <p:cNvPr id="5" name="Straight Arrow Connector 4"/>
              <p:cNvCxnSpPr/>
              <p:nvPr/>
            </p:nvCxnSpPr>
            <p:spPr>
              <a:xfrm>
                <a:off x="6893273" y="4139070"/>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26319" y="3769738"/>
                <a:ext cx="1038554" cy="369332"/>
              </a:xfrm>
              <a:prstGeom prst="rect">
                <a:avLst/>
              </a:prstGeom>
              <a:noFill/>
            </p:spPr>
            <p:txBody>
              <a:bodyPr wrap="none" rtlCol="0">
                <a:spAutoFit/>
              </a:bodyPr>
              <a:lstStyle/>
              <a:p>
                <a:r>
                  <a:rPr lang="en-US" smtClean="0"/>
                  <a:t>process()</a:t>
                </a:r>
                <a:endParaRPr lang="en-US" dirty="0"/>
              </a:p>
            </p:txBody>
          </p:sp>
        </p:grpSp>
        <p:cxnSp>
          <p:nvCxnSpPr>
            <p:cNvPr id="15" name="Straight Arrow Connector 14"/>
            <p:cNvCxnSpPr/>
            <p:nvPr/>
          </p:nvCxnSpPr>
          <p:spPr>
            <a:xfrm flipH="1">
              <a:off x="6793757" y="4432406"/>
              <a:ext cx="4200794" cy="2"/>
            </a:xfrm>
            <a:prstGeom prst="straightConnector1">
              <a:avLst/>
            </a:prstGeom>
            <a:ln w="762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8738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grpSp>
        <p:nvGrpSpPr>
          <p:cNvPr id="22" name="Group 21"/>
          <p:cNvGrpSpPr/>
          <p:nvPr/>
        </p:nvGrpSpPr>
        <p:grpSpPr>
          <a:xfrm>
            <a:off x="6893273" y="3769738"/>
            <a:ext cx="4200796" cy="369332"/>
            <a:chOff x="6893273" y="3769738"/>
            <a:chExt cx="4200796" cy="369332"/>
          </a:xfrm>
        </p:grpSpPr>
        <p:cxnSp>
          <p:nvCxnSpPr>
            <p:cNvPr id="5" name="Straight Arrow Connector 4"/>
            <p:cNvCxnSpPr/>
            <p:nvPr/>
          </p:nvCxnSpPr>
          <p:spPr>
            <a:xfrm>
              <a:off x="6893273" y="4139070"/>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26319" y="3769738"/>
              <a:ext cx="1038554" cy="369332"/>
            </a:xfrm>
            <a:prstGeom prst="rect">
              <a:avLst/>
            </a:prstGeom>
            <a:noFill/>
          </p:spPr>
          <p:txBody>
            <a:bodyPr wrap="none" rtlCol="0">
              <a:spAutoFit/>
            </a:bodyPr>
            <a:lstStyle/>
            <a:p>
              <a:r>
                <a:rPr lang="en-US" smtClean="0"/>
                <a:t>process()</a:t>
              </a:r>
              <a:endParaRPr lang="en-US" dirty="0"/>
            </a:p>
          </p:txBody>
        </p:sp>
      </p:grpSp>
      <p:grpSp>
        <p:nvGrpSpPr>
          <p:cNvPr id="23" name="Group 22"/>
          <p:cNvGrpSpPr/>
          <p:nvPr/>
        </p:nvGrpSpPr>
        <p:grpSpPr>
          <a:xfrm>
            <a:off x="6893273" y="4758072"/>
            <a:ext cx="4200796" cy="738666"/>
            <a:chOff x="6893273" y="4758072"/>
            <a:chExt cx="4200796" cy="738666"/>
          </a:xfrm>
        </p:grpSpPr>
        <p:cxnSp>
          <p:nvCxnSpPr>
            <p:cNvPr id="12" name="Straight Arrow Connector 11"/>
            <p:cNvCxnSpPr/>
            <p:nvPr/>
          </p:nvCxnSpPr>
          <p:spPr>
            <a:xfrm>
              <a:off x="6893273" y="5127404"/>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505" y="4758072"/>
              <a:ext cx="2247923" cy="369332"/>
            </a:xfrm>
            <a:prstGeom prst="rect">
              <a:avLst/>
            </a:prstGeom>
            <a:noFill/>
          </p:spPr>
          <p:txBody>
            <a:bodyPr wrap="none" rtlCol="0">
              <a:spAutoFit/>
            </a:bodyPr>
            <a:lstStyle/>
            <a:p>
              <a:r>
                <a:rPr lang="en-US" dirty="0" smtClean="0"/>
                <a:t>price = </a:t>
              </a:r>
              <a:r>
                <a:rPr lang="en-US" dirty="0" err="1" smtClean="0"/>
                <a:t>getPrice</a:t>
              </a:r>
              <a:r>
                <a:rPr lang="en-US" dirty="0" smtClean="0"/>
                <a:t>(book)</a:t>
              </a:r>
              <a:endParaRPr lang="en-US" dirty="0"/>
            </a:p>
          </p:txBody>
        </p:sp>
        <p:cxnSp>
          <p:nvCxnSpPr>
            <p:cNvPr id="14" name="Straight Arrow Connector 13"/>
            <p:cNvCxnSpPr/>
            <p:nvPr/>
          </p:nvCxnSpPr>
          <p:spPr>
            <a:xfrm flipH="1">
              <a:off x="6893275" y="5496736"/>
              <a:ext cx="4200794" cy="2"/>
            </a:xfrm>
            <a:prstGeom prst="straightConnector1">
              <a:avLst/>
            </a:prstGeom>
            <a:ln w="762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893273" y="6148068"/>
            <a:ext cx="4200796" cy="369332"/>
            <a:chOff x="6893273" y="6148068"/>
            <a:chExt cx="4200796" cy="369332"/>
          </a:xfrm>
        </p:grpSpPr>
        <p:cxnSp>
          <p:nvCxnSpPr>
            <p:cNvPr id="19" name="Straight Arrow Connector 18"/>
            <p:cNvCxnSpPr/>
            <p:nvPr/>
          </p:nvCxnSpPr>
          <p:spPr>
            <a:xfrm>
              <a:off x="6893273" y="6495185"/>
              <a:ext cx="4200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54019" y="6148068"/>
              <a:ext cx="1010854" cy="369332"/>
            </a:xfrm>
            <a:prstGeom prst="rect">
              <a:avLst/>
            </a:prstGeom>
            <a:noFill/>
          </p:spPr>
          <p:txBody>
            <a:bodyPr wrap="none" rtlCol="0">
              <a:spAutoFit/>
            </a:bodyPr>
            <a:lstStyle/>
            <a:p>
              <a:r>
                <a:rPr lang="en-US" smtClean="0"/>
                <a:t>«create»</a:t>
              </a:r>
              <a:endParaRPr lang="en-US" dirty="0"/>
            </a:p>
          </p:txBody>
        </p:sp>
      </p:grpSp>
      <p:sp>
        <p:nvSpPr>
          <p:cNvPr id="21" name="TextBox 20"/>
          <p:cNvSpPr txBox="1"/>
          <p:nvPr/>
        </p:nvSpPr>
        <p:spPr>
          <a:xfrm>
            <a:off x="6820111" y="1371863"/>
            <a:ext cx="5281126" cy="2308324"/>
          </a:xfrm>
          <a:prstGeom prst="rect">
            <a:avLst/>
          </a:prstGeom>
          <a:noFill/>
        </p:spPr>
        <p:txBody>
          <a:bodyPr wrap="square" rtlCol="0">
            <a:spAutoFit/>
          </a:bodyPr>
          <a:lstStyle/>
          <a:p>
            <a:r>
              <a:rPr lang="en-US" dirty="0" smtClean="0"/>
              <a:t>Some diagrams choose to include/exclude the parameters; others choose to include/exclude the return (though this is implied)</a:t>
            </a:r>
          </a:p>
          <a:p>
            <a:r>
              <a:rPr lang="en-US" dirty="0" smtClean="0"/>
              <a:t/>
            </a:r>
            <a:br>
              <a:rPr lang="en-US" dirty="0" smtClean="0"/>
            </a:br>
            <a:r>
              <a:rPr lang="en-US" dirty="0" smtClean="0"/>
              <a:t>You can name return values or even arguments for clarity</a:t>
            </a:r>
          </a:p>
          <a:p>
            <a:endParaRPr lang="en-US" dirty="0" smtClean="0"/>
          </a:p>
          <a:p>
            <a:r>
              <a:rPr lang="en-US" dirty="0" smtClean="0"/>
              <a:t>We can also indicate if we create an object</a:t>
            </a:r>
            <a:endParaRPr lang="en-US" dirty="0"/>
          </a:p>
        </p:txBody>
      </p:sp>
    </p:spTree>
    <p:extLst>
      <p:ext uri="{BB962C8B-B14F-4D97-AF65-F5344CB8AC3E}">
        <p14:creationId xmlns:p14="http://schemas.microsoft.com/office/powerpoint/2010/main" val="2019662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Tree>
    <p:extLst>
      <p:ext uri="{BB962C8B-B14F-4D97-AF65-F5344CB8AC3E}">
        <p14:creationId xmlns:p14="http://schemas.microsoft.com/office/powerpoint/2010/main" val="2082326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
        <p:nvSpPr>
          <p:cNvPr id="4" name="Oval 3"/>
          <p:cNvSpPr/>
          <p:nvPr/>
        </p:nvSpPr>
        <p:spPr>
          <a:xfrm>
            <a:off x="8154955" y="1959429"/>
            <a:ext cx="1194318" cy="1194318"/>
          </a:xfrm>
          <a:prstGeom prst="ellipse">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4"/>
          </p:cNvCxnSpPr>
          <p:nvPr/>
        </p:nvCxnSpPr>
        <p:spPr>
          <a:xfrm flipH="1">
            <a:off x="8733453" y="3153747"/>
            <a:ext cx="18661" cy="173549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750559" y="4889241"/>
            <a:ext cx="600270" cy="12877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10471" y="4889241"/>
            <a:ext cx="522982" cy="12877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40427" y="3601519"/>
            <a:ext cx="1688765" cy="1875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929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notes</a:t>
            </a:r>
            <a:endParaRPr lang="en-US" dirty="0"/>
          </a:p>
        </p:txBody>
      </p:sp>
      <p:sp>
        <p:nvSpPr>
          <p:cNvPr id="3" name="Content Placeholder 2"/>
          <p:cNvSpPr>
            <a:spLocks noGrp="1"/>
          </p:cNvSpPr>
          <p:nvPr>
            <p:ph idx="1"/>
          </p:nvPr>
        </p:nvSpPr>
        <p:spPr/>
        <p:txBody>
          <a:bodyPr/>
          <a:lstStyle/>
          <a:p>
            <a:r>
              <a:rPr lang="en-US" dirty="0" smtClean="0"/>
              <a:t>Objects are arranged horizontally</a:t>
            </a:r>
          </a:p>
          <a:p>
            <a:endParaRPr lang="en-US" dirty="0" smtClean="0"/>
          </a:p>
          <a:p>
            <a:r>
              <a:rPr lang="en-US" dirty="0" smtClean="0"/>
              <a:t>Action starts on the left</a:t>
            </a:r>
          </a:p>
          <a:p>
            <a:endParaRPr lang="en-US" dirty="0" smtClean="0"/>
          </a:p>
          <a:p>
            <a:r>
              <a:rPr lang="en-US" dirty="0" smtClean="0"/>
              <a:t>Vertical axis represents time (in terms of ordering, not in terms of how long things will take), and moves top to bottom</a:t>
            </a:r>
          </a:p>
          <a:p>
            <a:endParaRPr lang="en-US" dirty="0" smtClean="0"/>
          </a:p>
          <a:p>
            <a:r>
              <a:rPr lang="en-US" dirty="0" smtClean="0"/>
              <a:t>“Lifeline” represents each object </a:t>
            </a:r>
            <a:r>
              <a:rPr lang="en-US" dirty="0" smtClean="0">
                <a:sym typeface="Wingdings"/>
              </a:rPr>
              <a:t> is broad when it is “activated”</a:t>
            </a:r>
            <a:endParaRPr lang="en-US" dirty="0"/>
          </a:p>
        </p:txBody>
      </p:sp>
    </p:spTree>
    <p:extLst>
      <p:ext uri="{BB962C8B-B14F-4D97-AF65-F5344CB8AC3E}">
        <p14:creationId xmlns:p14="http://schemas.microsoft.com/office/powerpoint/2010/main" val="8537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0"/>
            <a:ext cx="10561319" cy="6858000"/>
          </a:xfrm>
        </p:spPr>
      </p:pic>
    </p:spTree>
    <p:extLst>
      <p:ext uri="{BB962C8B-B14F-4D97-AF65-F5344CB8AC3E}">
        <p14:creationId xmlns:p14="http://schemas.microsoft.com/office/powerpoint/2010/main" val="539101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29032" y="0"/>
            <a:ext cx="9733935" cy="6858000"/>
          </a:xfrm>
          <a:prstGeom prst="rect">
            <a:avLst/>
          </a:prstGeom>
        </p:spPr>
      </p:pic>
    </p:spTree>
    <p:extLst>
      <p:ext uri="{BB962C8B-B14F-4D97-AF65-F5344CB8AC3E}">
        <p14:creationId xmlns:p14="http://schemas.microsoft.com/office/powerpoint/2010/main" val="116008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If/else, or optional structures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9931707" cy="4784757"/>
          </a:xfrm>
        </p:spPr>
      </p:pic>
    </p:spTree>
    <p:extLst>
      <p:ext uri="{BB962C8B-B14F-4D97-AF65-F5344CB8AC3E}">
        <p14:creationId xmlns:p14="http://schemas.microsoft.com/office/powerpoint/2010/main" val="1675745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5"/>
            <a:ext cx="8986027" cy="6240948"/>
          </a:xfrm>
        </p:spPr>
      </p:pic>
    </p:spTree>
    <p:extLst>
      <p:ext uri="{BB962C8B-B14F-4D97-AF65-F5344CB8AC3E}">
        <p14:creationId xmlns:p14="http://schemas.microsoft.com/office/powerpoint/2010/main" val="431466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Loops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51444"/>
            <a:ext cx="7092820" cy="5400431"/>
          </a:xfrm>
        </p:spPr>
      </p:pic>
    </p:spTree>
    <p:extLst>
      <p:ext uri="{BB962C8B-B14F-4D97-AF65-F5344CB8AC3E}">
        <p14:creationId xmlns:p14="http://schemas.microsoft.com/office/powerpoint/2010/main" val="272843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Behavioural</a:t>
            </a:r>
            <a:r>
              <a:rPr lang="en-US" dirty="0" smtClean="0"/>
              <a:t> Modeling:</a:t>
            </a:r>
            <a:br>
              <a:rPr lang="en-US" dirty="0" smtClean="0"/>
            </a:br>
            <a:r>
              <a:rPr lang="en-US" dirty="0" smtClean="0"/>
              <a:t>Sequence Diagrams</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838200" y="1825625"/>
            <a:ext cx="5189376" cy="4351338"/>
          </a:xfrm>
        </p:spPr>
        <p:txBody>
          <a:bodyPr/>
          <a:lstStyle/>
          <a:p>
            <a:r>
              <a:rPr lang="en-US" dirty="0" smtClean="0"/>
              <a:t>Model the interaction between a customer at McDonalds and their touch-screen ordering system. Note that the customer can order multiple items, and there is interaction with the kitchen system, as well as the bank.</a:t>
            </a:r>
          </a:p>
        </p:txBody>
      </p:sp>
      <p:pic>
        <p:nvPicPr>
          <p:cNvPr id="4" name="Picture 3"/>
          <p:cNvPicPr>
            <a:picLocks noChangeAspect="1"/>
          </p:cNvPicPr>
          <p:nvPr/>
        </p:nvPicPr>
        <p:blipFill>
          <a:blip r:embed="rId3"/>
          <a:stretch>
            <a:fillRect/>
          </a:stretch>
        </p:blipFill>
        <p:spPr>
          <a:xfrm>
            <a:off x="6550089" y="1825625"/>
            <a:ext cx="4944059" cy="3569369"/>
          </a:xfrm>
          <a:prstGeom prst="rect">
            <a:avLst/>
          </a:prstGeom>
        </p:spPr>
      </p:pic>
    </p:spTree>
    <p:extLst>
      <p:ext uri="{BB962C8B-B14F-4D97-AF65-F5344CB8AC3E}">
        <p14:creationId xmlns:p14="http://schemas.microsoft.com/office/powerpoint/2010/main" val="50950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1735" y="0"/>
            <a:ext cx="9682065" cy="6858000"/>
          </a:xfrm>
          <a:prstGeom prst="rect">
            <a:avLst/>
          </a:prstGeom>
        </p:spPr>
      </p:pic>
    </p:spTree>
    <p:extLst>
      <p:ext uri="{BB962C8B-B14F-4D97-AF65-F5344CB8AC3E}">
        <p14:creationId xmlns:p14="http://schemas.microsoft.com/office/powerpoint/2010/main" val="1306293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64758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838200" y="1825625"/>
            <a:ext cx="7167465" cy="4351338"/>
          </a:xfrm>
        </p:spPr>
        <p:txBody>
          <a:bodyPr/>
          <a:lstStyle/>
          <a:p>
            <a:r>
              <a:rPr lang="en-US" dirty="0" smtClean="0"/>
              <a:t>Model the interaction between a customer, an online bookstore, a bank and the shipping company when a customer hits “Buy the items in my shopping cart”</a:t>
            </a:r>
            <a:endParaRPr lang="en-US" dirty="0"/>
          </a:p>
        </p:txBody>
      </p:sp>
      <p:pic>
        <p:nvPicPr>
          <p:cNvPr id="4" name="Picture 3"/>
          <p:cNvPicPr>
            <a:picLocks noChangeAspect="1"/>
          </p:cNvPicPr>
          <p:nvPr/>
        </p:nvPicPr>
        <p:blipFill>
          <a:blip r:embed="rId3"/>
          <a:stretch>
            <a:fillRect/>
          </a:stretch>
        </p:blipFill>
        <p:spPr>
          <a:xfrm>
            <a:off x="8318500" y="1825625"/>
            <a:ext cx="3035300" cy="2362200"/>
          </a:xfrm>
          <a:prstGeom prst="rect">
            <a:avLst/>
          </a:prstGeom>
        </p:spPr>
      </p:pic>
    </p:spTree>
    <p:extLst>
      <p:ext uri="{BB962C8B-B14F-4D97-AF65-F5344CB8AC3E}">
        <p14:creationId xmlns:p14="http://schemas.microsoft.com/office/powerpoint/2010/main" val="1197966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Diagrams</a:t>
            </a:r>
            <a:endParaRPr lang="en-US" dirty="0"/>
          </a:p>
        </p:txBody>
      </p:sp>
      <p:sp>
        <p:nvSpPr>
          <p:cNvPr id="3" name="Content Placeholder 2"/>
          <p:cNvSpPr>
            <a:spLocks noGrp="1"/>
          </p:cNvSpPr>
          <p:nvPr>
            <p:ph idx="1"/>
          </p:nvPr>
        </p:nvSpPr>
        <p:spPr>
          <a:xfrm>
            <a:off x="7931020" y="1690688"/>
            <a:ext cx="3422780" cy="4486275"/>
          </a:xfrm>
        </p:spPr>
        <p:txBody>
          <a:bodyPr/>
          <a:lstStyle/>
          <a:p>
            <a:r>
              <a:rPr lang="en-US" dirty="0" smtClean="0"/>
              <a:t>Decimalized numbering to indicate flow</a:t>
            </a:r>
          </a:p>
          <a:p>
            <a:endParaRPr lang="en-US" dirty="0"/>
          </a:p>
          <a:p>
            <a:r>
              <a:rPr lang="en-US" dirty="0" smtClean="0"/>
              <a:t>Different “big” number indicates a different major task</a:t>
            </a:r>
          </a:p>
          <a:p>
            <a:endParaRPr lang="en-US" dirty="0"/>
          </a:p>
          <a:p>
            <a:r>
              <a:rPr lang="en-US" dirty="0" smtClean="0"/>
              <a:t>[guard] (like a condition)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55" y="2071396"/>
            <a:ext cx="7124700" cy="3200400"/>
          </a:xfrm>
          <a:prstGeom prst="rect">
            <a:avLst/>
          </a:prstGeom>
        </p:spPr>
      </p:pic>
    </p:spTree>
    <p:extLst>
      <p:ext uri="{BB962C8B-B14F-4D97-AF65-F5344CB8AC3E}">
        <p14:creationId xmlns:p14="http://schemas.microsoft.com/office/powerpoint/2010/main" val="1194408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Diagrams</a:t>
            </a:r>
            <a:endParaRPr lang="en-US" dirty="0"/>
          </a:p>
        </p:txBody>
      </p:sp>
      <p:sp>
        <p:nvSpPr>
          <p:cNvPr id="3" name="Content Placeholder 2"/>
          <p:cNvSpPr>
            <a:spLocks noGrp="1"/>
          </p:cNvSpPr>
          <p:nvPr>
            <p:ph idx="1"/>
          </p:nvPr>
        </p:nvSpPr>
        <p:spPr>
          <a:xfrm>
            <a:off x="7931020" y="1690688"/>
            <a:ext cx="3422780" cy="4486275"/>
          </a:xfrm>
        </p:spPr>
        <p:txBody>
          <a:bodyPr/>
          <a:lstStyle/>
          <a:p>
            <a:r>
              <a:rPr lang="en-US" dirty="0" smtClean="0"/>
              <a:t>Decimalized numbering to indicate flow</a:t>
            </a:r>
          </a:p>
          <a:p>
            <a:endParaRPr lang="en-US" dirty="0"/>
          </a:p>
          <a:p>
            <a:r>
              <a:rPr lang="en-US" dirty="0" smtClean="0"/>
              <a:t>Different “big” number indicates a different major task</a:t>
            </a:r>
          </a:p>
          <a:p>
            <a:endParaRPr lang="en-US" dirty="0"/>
          </a:p>
          <a:p>
            <a:r>
              <a:rPr lang="en-US" dirty="0" smtClean="0"/>
              <a:t>[guard] (like a condition)</a:t>
            </a:r>
            <a:endParaRPr lang="en-US" dirty="0"/>
          </a:p>
        </p:txBody>
      </p:sp>
      <p:pic>
        <p:nvPicPr>
          <p:cNvPr id="4" name="Picture 3"/>
          <p:cNvPicPr>
            <a:picLocks noChangeAspect="1"/>
          </p:cNvPicPr>
          <p:nvPr/>
        </p:nvPicPr>
        <p:blipFill>
          <a:blip r:embed="rId2"/>
          <a:stretch>
            <a:fillRect/>
          </a:stretch>
        </p:blipFill>
        <p:spPr>
          <a:xfrm>
            <a:off x="838200" y="1666864"/>
            <a:ext cx="6790094" cy="5191136"/>
          </a:xfrm>
          <a:prstGeom prst="rect">
            <a:avLst/>
          </a:prstGeom>
        </p:spPr>
      </p:pic>
    </p:spTree>
    <p:extLst>
      <p:ext uri="{BB962C8B-B14F-4D97-AF65-F5344CB8AC3E}">
        <p14:creationId xmlns:p14="http://schemas.microsoft.com/office/powerpoint/2010/main" val="1074843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Diagrams</a:t>
            </a:r>
            <a:endParaRPr lang="en-US" dirty="0"/>
          </a:p>
        </p:txBody>
      </p:sp>
      <p:sp>
        <p:nvSpPr>
          <p:cNvPr id="3" name="Content Placeholder 2"/>
          <p:cNvSpPr>
            <a:spLocks noGrp="1"/>
          </p:cNvSpPr>
          <p:nvPr>
            <p:ph idx="1"/>
          </p:nvPr>
        </p:nvSpPr>
        <p:spPr/>
        <p:txBody>
          <a:bodyPr>
            <a:normAutofit lnSpcReduction="10000"/>
          </a:bodyPr>
          <a:lstStyle/>
          <a:p>
            <a:r>
              <a:rPr lang="en-US" dirty="0" smtClean="0"/>
              <a:t>No strict horizontal/vertical flow</a:t>
            </a:r>
          </a:p>
          <a:p>
            <a:endParaRPr lang="en-US" dirty="0" smtClean="0"/>
          </a:p>
          <a:p>
            <a:r>
              <a:rPr lang="en-US" dirty="0" smtClean="0"/>
              <a:t>Objects that communicate with one another are connected by a link</a:t>
            </a:r>
          </a:p>
          <a:p>
            <a:endParaRPr lang="en-US" dirty="0" smtClean="0"/>
          </a:p>
          <a:p>
            <a:r>
              <a:rPr lang="en-US" dirty="0" smtClean="0"/>
              <a:t>Annotated arrows (with number and function) indicate the message call direction</a:t>
            </a:r>
          </a:p>
          <a:p>
            <a:endParaRPr lang="en-US" dirty="0" smtClean="0"/>
          </a:p>
          <a:p>
            <a:r>
              <a:rPr lang="en-US" dirty="0" smtClean="0"/>
              <a:t>[Guards] are used to indicate condition that must be met before the call</a:t>
            </a:r>
            <a:endParaRPr lang="en-US" dirty="0"/>
          </a:p>
        </p:txBody>
      </p:sp>
    </p:spTree>
    <p:extLst>
      <p:ext uri="{BB962C8B-B14F-4D97-AF65-F5344CB8AC3E}">
        <p14:creationId xmlns:p14="http://schemas.microsoft.com/office/powerpoint/2010/main" val="315560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61398"/>
            <a:ext cx="12218227" cy="1674699"/>
          </a:xfrm>
        </p:spPr>
      </p:pic>
    </p:spTree>
    <p:extLst>
      <p:ext uri="{BB962C8B-B14F-4D97-AF65-F5344CB8AC3E}">
        <p14:creationId xmlns:p14="http://schemas.microsoft.com/office/powerpoint/2010/main" val="258461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use sequence diagrams and communication diagrams?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Even medium-sized systems are complex because of the interdependencies between different objects. While you can model this with a class diagram, they do not capture the dynamics of the system at runtime. So, for example, certain kinds of class-level interdependencies don’t matter for certain operations. (e.g. Bookstore example from lecture 4: when we are dealing with search results, we don’t care about other parts of the system </a:t>
            </a:r>
            <a:r>
              <a:rPr lang="mr-IN" dirty="0" smtClean="0"/>
              <a:t>–</a:t>
            </a:r>
            <a:r>
              <a:rPr lang="en-US" dirty="0" smtClean="0"/>
              <a:t> e.g. shopping cart, customer addresses etc.)</a:t>
            </a:r>
          </a:p>
          <a:p>
            <a:r>
              <a:rPr lang="en-US" dirty="0" smtClean="0"/>
              <a:t>Sequence diagrams and communication diagrams help us to understand how different objects (i.e. instances of classes) communicate with one another during runtime (i.e. when the system is running, how do they talk to one another) for short, specific interactions.</a:t>
            </a:r>
          </a:p>
          <a:p>
            <a:r>
              <a:rPr lang="en-US" dirty="0" smtClean="0"/>
              <a:t>Sequence diagrams help us untangle the “rat hole” of interactions between components (i.e. they can get pretty nested). They help us untangle what the “high level” calls are vs. what the “low level” calls are. (high level ones are the ones that end up relying on the low level ones at the end of the chain)</a:t>
            </a:r>
          </a:p>
          <a:p>
            <a:r>
              <a:rPr lang="en-US" dirty="0" smtClean="0"/>
              <a:t>Communication diagrams focus on the different interacting components at a slightly higher level. The numbering scheme allows us to see a little more clearly multiple interactions; however, the </a:t>
            </a:r>
            <a:r>
              <a:rPr lang="en-US" dirty="0" err="1" smtClean="0"/>
              <a:t>nestedness</a:t>
            </a:r>
            <a:r>
              <a:rPr lang="en-US" dirty="0" smtClean="0"/>
              <a:t> of the communication is sometimes less clear.</a:t>
            </a:r>
            <a:endParaRPr lang="en-US" dirty="0"/>
          </a:p>
        </p:txBody>
      </p:sp>
    </p:spTree>
    <p:extLst>
      <p:ext uri="{BB962C8B-B14F-4D97-AF65-F5344CB8AC3E}">
        <p14:creationId xmlns:p14="http://schemas.microsoft.com/office/powerpoint/2010/main" val="1956407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 Why does A1 feel so hard?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There are a few reasons why:</a:t>
            </a:r>
          </a:p>
          <a:p>
            <a:pPr marL="514350" indent="-514350">
              <a:buAutoNum type="arabicPeriod"/>
            </a:pPr>
            <a:r>
              <a:rPr lang="en-US" dirty="0" smtClean="0"/>
              <a:t>It is probably the largest codebase you’ve worked with so far (don’t hold your breath for A2!)</a:t>
            </a:r>
          </a:p>
          <a:p>
            <a:pPr marL="514350" indent="-514350">
              <a:buAutoNum type="arabicPeriod"/>
            </a:pPr>
            <a:r>
              <a:rPr lang="en-US" dirty="0" smtClean="0"/>
              <a:t>There’s a lot of documentation and specs to get through before you can figure out how to begin</a:t>
            </a:r>
          </a:p>
          <a:p>
            <a:pPr marL="514350" indent="-514350">
              <a:buAutoNum type="arabicPeriod"/>
            </a:pPr>
            <a:r>
              <a:rPr lang="en-US" b="1" dirty="0" smtClean="0"/>
              <a:t>Growth opportunity: </a:t>
            </a:r>
            <a:r>
              <a:rPr lang="en-US" dirty="0" smtClean="0"/>
              <a:t>You need to get over the hump of “I don’t know how to do the whole thing,” before beginning. With this kind of thing—just do </a:t>
            </a:r>
            <a:r>
              <a:rPr lang="en-US" u="sng" dirty="0" smtClean="0"/>
              <a:t>something</a:t>
            </a:r>
            <a:r>
              <a:rPr lang="en-US" dirty="0" smtClean="0"/>
              <a:t> so you can learn from it. Accept that you might make a mistake, and accept that you may need to throw away some code and re-write it. Just go for it.</a:t>
            </a:r>
          </a:p>
          <a:p>
            <a:pPr marL="514350" indent="-514350">
              <a:buFont typeface="Arial"/>
              <a:buAutoNum type="arabicPeriod"/>
            </a:pPr>
            <a:r>
              <a:rPr lang="en-US" dirty="0" smtClean="0"/>
              <a:t>But here’s the real lesson: </a:t>
            </a:r>
            <a:r>
              <a:rPr lang="en-US" dirty="0"/>
              <a:t>One of the reasons this assignment feels hard is that the </a:t>
            </a:r>
            <a:r>
              <a:rPr lang="en-US" u="sng" dirty="0"/>
              <a:t>flow of </a:t>
            </a:r>
            <a:r>
              <a:rPr lang="en-US" u="sng" dirty="0" smtClean="0"/>
              <a:t>execution</a:t>
            </a:r>
            <a:r>
              <a:rPr lang="en-US" dirty="0" smtClean="0"/>
              <a:t> does </a:t>
            </a:r>
            <a:r>
              <a:rPr lang="en-US" dirty="0"/>
              <a:t>not feel like it’s in your hands</a:t>
            </a:r>
            <a:r>
              <a:rPr lang="en-US" dirty="0" smtClean="0"/>
              <a:t>. It starts and ends somewhere else. &lt;-- this should tell you why Sequence and Communication Diagrams are useful (i.e. they help you untangle this)</a:t>
            </a:r>
          </a:p>
          <a:p>
            <a:pPr marL="514350" indent="-514350">
              <a:buAutoNum type="arabicPeriod"/>
            </a:pPr>
            <a:endParaRPr lang="en-US" dirty="0"/>
          </a:p>
        </p:txBody>
      </p:sp>
    </p:spTree>
    <p:extLst>
      <p:ext uri="{BB962C8B-B14F-4D97-AF65-F5344CB8AC3E}">
        <p14:creationId xmlns:p14="http://schemas.microsoft.com/office/powerpoint/2010/main" val="12870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 typeface="Arial" charset="0"/>
              <a:buChar char="•"/>
            </a:pPr>
            <a:r>
              <a:rPr lang="en-US" dirty="0" smtClean="0"/>
              <a:t>Contrast the purpose of </a:t>
            </a:r>
            <a:r>
              <a:rPr lang="en-US" dirty="0" err="1" smtClean="0"/>
              <a:t>behavioural</a:t>
            </a:r>
            <a:r>
              <a:rPr lang="en-US" dirty="0" smtClean="0"/>
              <a:t> modeling from structural modeling</a:t>
            </a:r>
          </a:p>
          <a:p>
            <a:pPr marL="457200" indent="-457200">
              <a:buFont typeface="Arial" charset="0"/>
              <a:buChar char="•"/>
            </a:pPr>
            <a:r>
              <a:rPr lang="en-US" dirty="0" smtClean="0"/>
              <a:t>Understand how to read sequence diagrams as a model of inter-component communication</a:t>
            </a:r>
          </a:p>
          <a:p>
            <a:pPr marL="457200" indent="-457200">
              <a:buFont typeface="Arial" charset="0"/>
              <a:buChar char="•"/>
            </a:pPr>
            <a:r>
              <a:rPr lang="en-US" dirty="0" smtClean="0"/>
              <a:t>Understand how to read communication diagrams</a:t>
            </a:r>
          </a:p>
          <a:p>
            <a:pPr marL="457200" indent="-457200">
              <a:buFont typeface="Arial" charset="0"/>
              <a:buChar char="•"/>
            </a:pPr>
            <a:r>
              <a:rPr lang="en-US" dirty="0" smtClean="0"/>
              <a:t>Model real-life process using both sequence and communication diagrams</a:t>
            </a:r>
            <a:endParaRPr lang="en-US" dirty="0"/>
          </a:p>
        </p:txBody>
      </p:sp>
    </p:spTree>
    <p:extLst>
      <p:ext uri="{BB962C8B-B14F-4D97-AF65-F5344CB8AC3E}">
        <p14:creationId xmlns:p14="http://schemas.microsoft.com/office/powerpoint/2010/main" val="100200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now know how to:</a:t>
            </a:r>
          </a:p>
          <a:p>
            <a:pPr marL="457200" indent="-457200">
              <a:buFont typeface="Arial" charset="0"/>
              <a:buChar char="•"/>
            </a:pPr>
            <a:r>
              <a:rPr lang="en-US" dirty="0" smtClean="0"/>
              <a:t>Contrast the purpose of </a:t>
            </a:r>
            <a:r>
              <a:rPr lang="en-US" dirty="0" err="1" smtClean="0"/>
              <a:t>behavioural</a:t>
            </a:r>
            <a:r>
              <a:rPr lang="en-US" dirty="0" smtClean="0"/>
              <a:t> modeling from structural modeling</a:t>
            </a:r>
          </a:p>
          <a:p>
            <a:pPr marL="457200" indent="-457200">
              <a:buFont typeface="Arial" charset="0"/>
              <a:buChar char="•"/>
            </a:pPr>
            <a:r>
              <a:rPr lang="en-US" dirty="0" smtClean="0"/>
              <a:t>Understand how to read sequence diagrams as a model of inter-component communication</a:t>
            </a:r>
          </a:p>
          <a:p>
            <a:pPr marL="457200" indent="-457200">
              <a:buFont typeface="Arial" charset="0"/>
              <a:buChar char="•"/>
            </a:pPr>
            <a:r>
              <a:rPr lang="en-US" dirty="0" smtClean="0"/>
              <a:t>Understand how to read communication diagrams</a:t>
            </a:r>
          </a:p>
          <a:p>
            <a:pPr marL="457200" indent="-457200">
              <a:buFont typeface="Arial" charset="0"/>
              <a:buChar char="•"/>
            </a:pPr>
            <a:r>
              <a:rPr lang="en-US" dirty="0" smtClean="0"/>
              <a:t>Model real-life process using both sequence and communication diagrams</a:t>
            </a:r>
            <a:endParaRPr lang="en-US" dirty="0"/>
          </a:p>
        </p:txBody>
      </p:sp>
    </p:spTree>
    <p:extLst>
      <p:ext uri="{BB962C8B-B14F-4D97-AF65-F5344CB8AC3E}">
        <p14:creationId xmlns:p14="http://schemas.microsoft.com/office/powerpoint/2010/main" val="1029074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a:t>
            </a:r>
            <a:endParaRPr lang="en-US" dirty="0"/>
          </a:p>
        </p:txBody>
      </p:sp>
      <p:sp>
        <p:nvSpPr>
          <p:cNvPr id="3" name="Content Placeholder 2"/>
          <p:cNvSpPr>
            <a:spLocks noGrp="1"/>
          </p:cNvSpPr>
          <p:nvPr>
            <p:ph idx="1"/>
          </p:nvPr>
        </p:nvSpPr>
        <p:spPr/>
        <p:txBody>
          <a:bodyPr/>
          <a:lstStyle/>
          <a:p>
            <a:r>
              <a:rPr lang="en-US" dirty="0" smtClean="0"/>
              <a:t>Due on Friday at noon on D2L via the Dropbox</a:t>
            </a:r>
          </a:p>
          <a:p>
            <a:r>
              <a:rPr lang="en-US" dirty="0" smtClean="0"/>
              <a:t>You can submit multiple times </a:t>
            </a:r>
            <a:r>
              <a:rPr lang="mr-IN" dirty="0" smtClean="0"/>
              <a:t>–</a:t>
            </a:r>
            <a:r>
              <a:rPr lang="en-US" dirty="0" smtClean="0"/>
              <a:t> the last one is what will be evaluated</a:t>
            </a:r>
          </a:p>
          <a:p>
            <a:r>
              <a:rPr lang="en-US" dirty="0" smtClean="0"/>
              <a:t>If you freaked out when you saw the assignment the first time, then the assignment did its job</a:t>
            </a:r>
          </a:p>
          <a:p>
            <a:r>
              <a:rPr lang="en-US" dirty="0" smtClean="0"/>
              <a:t>Remember that the right way to approach this is to read through the documentation carefully to understand what is being asked of you </a:t>
            </a:r>
            <a:r>
              <a:rPr lang="en-US" dirty="0" smtClean="0">
                <a:sym typeface="Wingdings"/>
              </a:rPr>
              <a:t> Your principal job is to build </a:t>
            </a:r>
            <a:r>
              <a:rPr lang="en-US" dirty="0" err="1" smtClean="0">
                <a:sym typeface="Wingdings"/>
              </a:rPr>
              <a:t>VendingMachineFactory</a:t>
            </a:r>
            <a:r>
              <a:rPr lang="en-US" dirty="0" smtClean="0">
                <a:sym typeface="Wingdings"/>
              </a:rPr>
              <a:t> from the stubs such that it passes the test scripts</a:t>
            </a:r>
            <a:endParaRPr lang="en-US" dirty="0"/>
          </a:p>
        </p:txBody>
      </p:sp>
    </p:spTree>
    <p:extLst>
      <p:ext uri="{BB962C8B-B14F-4D97-AF65-F5344CB8AC3E}">
        <p14:creationId xmlns:p14="http://schemas.microsoft.com/office/powerpoint/2010/main" val="2005769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a:t>
            </a:r>
            <a:endParaRPr lang="en-US" dirty="0"/>
          </a:p>
        </p:txBody>
      </p:sp>
      <p:sp>
        <p:nvSpPr>
          <p:cNvPr id="3" name="Content Placeholder 2"/>
          <p:cNvSpPr>
            <a:spLocks noGrp="1"/>
          </p:cNvSpPr>
          <p:nvPr>
            <p:ph idx="1"/>
          </p:nvPr>
        </p:nvSpPr>
        <p:spPr/>
        <p:txBody>
          <a:bodyPr/>
          <a:lstStyle/>
          <a:p>
            <a:r>
              <a:rPr lang="en-US" dirty="0" smtClean="0"/>
              <a:t>Test scripts: scripts that tell the system what to do </a:t>
            </a:r>
            <a:r>
              <a:rPr lang="mr-IN" dirty="0" smtClean="0"/>
              <a:t>–</a:t>
            </a:r>
            <a:r>
              <a:rPr lang="en-US" dirty="0" smtClean="0"/>
              <a:t> ones that should pass begin with “T”; ones that should fail begin with a “U”.</a:t>
            </a:r>
          </a:p>
          <a:p>
            <a:pPr marL="457200" indent="-457200">
              <a:buFont typeface="Wingdings" charset="2"/>
              <a:buChar char="à"/>
            </a:pPr>
            <a:r>
              <a:rPr lang="en-US" dirty="0" smtClean="0">
                <a:sym typeface="Wingdings"/>
              </a:rPr>
              <a:t>If it is a script that should pass, then nothing should happen (aside from it saying PASS a bunch).</a:t>
            </a:r>
          </a:p>
          <a:p>
            <a:pPr marL="457200" indent="-457200">
              <a:buFont typeface="Wingdings" charset="2"/>
              <a:buChar char="à"/>
            </a:pPr>
            <a:r>
              <a:rPr lang="en-US" dirty="0" smtClean="0">
                <a:sym typeface="Wingdings"/>
              </a:rPr>
              <a:t>If it is a script that should fail, then somewhere along the line, some part of the code should throw an exception. This is caught by </a:t>
            </a:r>
            <a:r>
              <a:rPr lang="en-US" dirty="0" err="1" smtClean="0">
                <a:sym typeface="Wingdings"/>
              </a:rPr>
              <a:t>ScriptProcessor</a:t>
            </a:r>
            <a:r>
              <a:rPr lang="en-US" dirty="0" smtClean="0">
                <a:sym typeface="Wingdings"/>
              </a:rPr>
              <a:t>, where it says, “FAIL</a:t>
            </a:r>
            <a:r>
              <a:rPr lang="mr-IN" dirty="0" smtClean="0">
                <a:sym typeface="Wingdings"/>
              </a:rPr>
              <a:t>…</a:t>
            </a:r>
            <a:r>
              <a:rPr lang="en-US" dirty="0" smtClean="0">
                <a:sym typeface="Wingdings"/>
              </a:rPr>
              <a:t> but that’s good!”</a:t>
            </a:r>
            <a:endParaRPr lang="en-US" dirty="0" smtClean="0"/>
          </a:p>
        </p:txBody>
      </p:sp>
    </p:spTree>
    <p:extLst>
      <p:ext uri="{BB962C8B-B14F-4D97-AF65-F5344CB8AC3E}">
        <p14:creationId xmlns:p14="http://schemas.microsoft.com/office/powerpoint/2010/main" val="304514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#A1 slack channel has been very active</a:t>
            </a:r>
          </a:p>
          <a:p>
            <a:r>
              <a:rPr lang="en-US" dirty="0" smtClean="0"/>
              <a:t>Some really active contributors helping one another out: thank you</a:t>
            </a:r>
          </a:p>
          <a:p>
            <a:r>
              <a:rPr lang="en-US" dirty="0" smtClean="0"/>
              <a:t>But: remember that you only have so much social capital in Slack, just as in real life. Remember to try /something/ before reaching out for help.</a:t>
            </a:r>
          </a:p>
          <a:p>
            <a:r>
              <a:rPr lang="en-US" dirty="0" smtClean="0"/>
              <a:t>I do not like repeating myself: make sure that your question has not already been asked/responded to. I don’t enjoy the cursory, “Sorry if this has already been asked,” </a:t>
            </a:r>
            <a:r>
              <a:rPr lang="mr-IN" dirty="0" smtClean="0"/>
              <a:t>–</a:t>
            </a:r>
            <a:r>
              <a:rPr lang="en-US" dirty="0" smtClean="0"/>
              <a:t> that really just means you didn’t try looking. ;-)</a:t>
            </a:r>
          </a:p>
          <a:p>
            <a:r>
              <a:rPr lang="en-US" dirty="0" smtClean="0"/>
              <a:t>I will not be online past Thursday evening into Friday. My intention is not to make it hard on you; rather, I’m trying to force you not to wait until the last minute.</a:t>
            </a:r>
          </a:p>
        </p:txBody>
      </p:sp>
    </p:spTree>
    <p:extLst>
      <p:ext uri="{BB962C8B-B14F-4D97-AF65-F5344CB8AC3E}">
        <p14:creationId xmlns:p14="http://schemas.microsoft.com/office/powerpoint/2010/main" val="1505385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5.6 ViewInfoSeqDiag.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8577" y="365125"/>
            <a:ext cx="9294845" cy="6307787"/>
          </a:xfrm>
          <a:prstGeom prst="rect">
            <a:avLst/>
          </a:prstGeom>
          <a:solidFill>
            <a:schemeClr val="tx1"/>
          </a:solidFill>
          <a:ln>
            <a:noFill/>
          </a:ln>
        </p:spPr>
      </p:pic>
    </p:spTree>
    <p:extLst>
      <p:ext uri="{BB962C8B-B14F-4D97-AF65-F5344CB8AC3E}">
        <p14:creationId xmlns:p14="http://schemas.microsoft.com/office/powerpoint/2010/main" val="2046522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Diagrams</a:t>
            </a:r>
            <a:endParaRPr lang="en-US" dirty="0"/>
          </a:p>
        </p:txBody>
      </p:sp>
      <p:sp>
        <p:nvSpPr>
          <p:cNvPr id="3" name="Content Placeholder 2"/>
          <p:cNvSpPr>
            <a:spLocks noGrp="1"/>
          </p:cNvSpPr>
          <p:nvPr>
            <p:ph idx="1"/>
          </p:nvPr>
        </p:nvSpPr>
        <p:spPr/>
        <p:txBody>
          <a:bodyPr/>
          <a:lstStyle/>
          <a:p>
            <a:r>
              <a:rPr lang="en-US" dirty="0" smtClean="0"/>
              <a:t>Help us to visualize how a system operates at runtime</a:t>
            </a:r>
          </a:p>
          <a:p>
            <a:endParaRPr lang="en-US" dirty="0"/>
          </a:p>
          <a:p>
            <a:r>
              <a:rPr lang="en-US" dirty="0" smtClean="0"/>
              <a:t>Answers: how, and in what order to objects send messages to one another to get something done</a:t>
            </a:r>
            <a:endParaRPr lang="en-US" dirty="0"/>
          </a:p>
        </p:txBody>
      </p:sp>
    </p:spTree>
    <p:extLst>
      <p:ext uri="{BB962C8B-B14F-4D97-AF65-F5344CB8AC3E}">
        <p14:creationId xmlns:p14="http://schemas.microsoft.com/office/powerpoint/2010/main" val="112587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Tree>
    <p:extLst>
      <p:ext uri="{BB962C8B-B14F-4D97-AF65-F5344CB8AC3E}">
        <p14:creationId xmlns:p14="http://schemas.microsoft.com/office/powerpoint/2010/main" val="1541200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
        <p:nvSpPr>
          <p:cNvPr id="6" name="Rectangle 5"/>
          <p:cNvSpPr/>
          <p:nvPr/>
        </p:nvSpPr>
        <p:spPr>
          <a:xfrm>
            <a:off x="6483246" y="1825625"/>
            <a:ext cx="1876465" cy="555581"/>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smtClean="0">
                <a:solidFill>
                  <a:schemeClr val="bg1"/>
                </a:solidFill>
              </a:rPr>
              <a:t>myFoo</a:t>
            </a:r>
            <a:r>
              <a:rPr lang="en-US" u="sng" dirty="0" smtClean="0">
                <a:solidFill>
                  <a:schemeClr val="bg1"/>
                </a:solidFill>
              </a:rPr>
              <a:t> : Foo</a:t>
            </a:r>
            <a:endParaRPr lang="en-US" u="sng" dirty="0">
              <a:solidFill>
                <a:schemeClr val="bg1"/>
              </a:solidFill>
            </a:endParaRPr>
          </a:p>
        </p:txBody>
      </p:sp>
      <p:sp>
        <p:nvSpPr>
          <p:cNvPr id="9" name="Rectangle 8"/>
          <p:cNvSpPr/>
          <p:nvPr/>
        </p:nvSpPr>
        <p:spPr>
          <a:xfrm>
            <a:off x="6483246" y="2516143"/>
            <a:ext cx="1876465" cy="555581"/>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bg1"/>
                </a:solidFill>
              </a:rPr>
              <a:t>: Foo</a:t>
            </a:r>
            <a:endParaRPr lang="en-US" u="sng" dirty="0">
              <a:solidFill>
                <a:schemeClr val="bg1"/>
              </a:solidFill>
            </a:endParaRPr>
          </a:p>
        </p:txBody>
      </p:sp>
    </p:spTree>
    <p:extLst>
      <p:ext uri="{BB962C8B-B14F-4D97-AF65-F5344CB8AC3E}">
        <p14:creationId xmlns:p14="http://schemas.microsoft.com/office/powerpoint/2010/main" val="955176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
        <p:nvSpPr>
          <p:cNvPr id="6" name="Rectangle 5"/>
          <p:cNvSpPr/>
          <p:nvPr/>
        </p:nvSpPr>
        <p:spPr>
          <a:xfrm>
            <a:off x="6483246" y="1825625"/>
            <a:ext cx="1876465" cy="555581"/>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smtClean="0">
                <a:solidFill>
                  <a:schemeClr val="bg1"/>
                </a:solidFill>
              </a:rPr>
              <a:t>myFoo</a:t>
            </a:r>
            <a:r>
              <a:rPr lang="en-US" u="sng" dirty="0" smtClean="0">
                <a:solidFill>
                  <a:schemeClr val="bg1"/>
                </a:solidFill>
              </a:rPr>
              <a:t> : Foo</a:t>
            </a:r>
            <a:endParaRPr lang="en-US" u="sng" dirty="0">
              <a:solidFill>
                <a:schemeClr val="bg1"/>
              </a:solidFill>
            </a:endParaRPr>
          </a:p>
        </p:txBody>
      </p:sp>
      <p:sp>
        <p:nvSpPr>
          <p:cNvPr id="9" name="Rectangle 8"/>
          <p:cNvSpPr/>
          <p:nvPr/>
        </p:nvSpPr>
        <p:spPr>
          <a:xfrm>
            <a:off x="6483246" y="2516143"/>
            <a:ext cx="1876465" cy="555581"/>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bg1"/>
                </a:solidFill>
              </a:rPr>
              <a:t>: Foo</a:t>
            </a:r>
            <a:endParaRPr lang="en-US" u="sng" dirty="0">
              <a:solidFill>
                <a:schemeClr val="bg1"/>
              </a:solidFill>
            </a:endParaRPr>
          </a:p>
        </p:txBody>
      </p:sp>
      <p:sp>
        <p:nvSpPr>
          <p:cNvPr id="10" name="TextBox 9"/>
          <p:cNvSpPr txBox="1"/>
          <p:nvPr/>
        </p:nvSpPr>
        <p:spPr>
          <a:xfrm>
            <a:off x="8506325" y="1778270"/>
            <a:ext cx="3685675" cy="2031325"/>
          </a:xfrm>
          <a:prstGeom prst="rect">
            <a:avLst/>
          </a:prstGeom>
          <a:noFill/>
        </p:spPr>
        <p:txBody>
          <a:bodyPr wrap="square" rtlCol="0">
            <a:spAutoFit/>
          </a:bodyPr>
          <a:lstStyle/>
          <a:p>
            <a:r>
              <a:rPr lang="en-US" dirty="0" smtClean="0"/>
              <a:t>Underlined to indicate “an </a:t>
            </a:r>
            <a:r>
              <a:rPr lang="en-US" dirty="0" err="1" smtClean="0"/>
              <a:t>instantance</a:t>
            </a:r>
            <a:r>
              <a:rPr lang="en-US" dirty="0" smtClean="0"/>
              <a:t> of”</a:t>
            </a:r>
            <a:endParaRPr lang="en-US" dirty="0"/>
          </a:p>
          <a:p>
            <a:r>
              <a:rPr lang="en-US" dirty="0" smtClean="0"/>
              <a:t/>
            </a:r>
            <a:br>
              <a:rPr lang="en-US" dirty="0" smtClean="0"/>
            </a:br>
            <a:r>
              <a:rPr lang="en-US" dirty="0" smtClean="0"/>
              <a:t>Foo is the type (class)</a:t>
            </a:r>
          </a:p>
          <a:p>
            <a:r>
              <a:rPr lang="en-US" dirty="0" smtClean="0"/>
              <a:t/>
            </a:r>
            <a:br>
              <a:rPr lang="en-US" dirty="0" smtClean="0"/>
            </a:br>
            <a:r>
              <a:rPr lang="en-US" dirty="0" err="1" smtClean="0"/>
              <a:t>myFoo</a:t>
            </a:r>
            <a:r>
              <a:rPr lang="en-US" dirty="0" smtClean="0"/>
              <a:t> is a named object (usually will be referred to later)</a:t>
            </a:r>
            <a:endParaRPr lang="en-US" dirty="0"/>
          </a:p>
        </p:txBody>
      </p:sp>
    </p:spTree>
    <p:extLst>
      <p:ext uri="{BB962C8B-B14F-4D97-AF65-F5344CB8AC3E}">
        <p14:creationId xmlns:p14="http://schemas.microsoft.com/office/powerpoint/2010/main" val="144625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a sequence diagram</a:t>
            </a:r>
            <a:endParaRPr lang="en-US" dirty="0"/>
          </a:p>
        </p:txBody>
      </p:sp>
      <p:sp>
        <p:nvSpPr>
          <p:cNvPr id="3" name="Content Placeholder 2"/>
          <p:cNvSpPr>
            <a:spLocks noGrp="1"/>
          </p:cNvSpPr>
          <p:nvPr>
            <p:ph idx="1"/>
          </p:nvPr>
        </p:nvSpPr>
        <p:spPr>
          <a:xfrm>
            <a:off x="838200" y="1825625"/>
            <a:ext cx="5498432" cy="4351338"/>
          </a:xfrm>
        </p:spPr>
        <p:txBody>
          <a:bodyPr>
            <a:normAutofit lnSpcReduction="10000"/>
          </a:bodyPr>
          <a:lstStyle/>
          <a:p>
            <a:r>
              <a:rPr lang="en-US" b="1" dirty="0" smtClean="0"/>
              <a:t>Objects</a:t>
            </a:r>
            <a:r>
              <a:rPr lang="en-US" dirty="0" smtClean="0"/>
              <a:t>: the runtime instantiations of the classes that comprise the system</a:t>
            </a:r>
          </a:p>
          <a:p>
            <a:endParaRPr lang="en-US" dirty="0"/>
          </a:p>
          <a:p>
            <a:r>
              <a:rPr lang="en-US" b="1" dirty="0" smtClean="0"/>
              <a:t>Messages</a:t>
            </a:r>
            <a:r>
              <a:rPr lang="en-US" dirty="0" smtClean="0"/>
              <a:t>: communication between the objects, e.g. method call, network messages, etc.</a:t>
            </a:r>
          </a:p>
          <a:p>
            <a:endParaRPr lang="en-US" dirty="0"/>
          </a:p>
          <a:p>
            <a:r>
              <a:rPr lang="en-US" b="1" dirty="0" smtClean="0"/>
              <a:t>Actors</a:t>
            </a:r>
            <a:r>
              <a:rPr lang="en-US" dirty="0" smtClean="0"/>
              <a:t>: peeps</a:t>
            </a:r>
            <a:endParaRPr lang="en-US" b="1" dirty="0" smtClean="0"/>
          </a:p>
        </p:txBody>
      </p:sp>
    </p:spTree>
    <p:extLst>
      <p:ext uri="{BB962C8B-B14F-4D97-AF65-F5344CB8AC3E}">
        <p14:creationId xmlns:p14="http://schemas.microsoft.com/office/powerpoint/2010/main" val="22522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852</TotalTime>
  <Words>1569</Words>
  <Application>Microsoft Macintosh PowerPoint</Application>
  <PresentationFormat>Widescreen</PresentationFormat>
  <Paragraphs>166</Paragraphs>
  <Slides>33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Helvetica Neue</vt:lpstr>
      <vt:lpstr>Arial</vt:lpstr>
      <vt:lpstr>Calibri</vt:lpstr>
      <vt:lpstr>Wingdings</vt:lpstr>
      <vt:lpstr>Office Theme</vt:lpstr>
      <vt:lpstr>On #in-class</vt:lpstr>
      <vt:lpstr>Behavioural Modeling: Sequence Diagrams</vt:lpstr>
      <vt:lpstr>Learning Objectives</vt:lpstr>
      <vt:lpstr>PowerPoint Presentation</vt:lpstr>
      <vt:lpstr>Sequence Diagrams</vt:lpstr>
      <vt:lpstr>What’s in a sequence diagram</vt:lpstr>
      <vt:lpstr>What’s in a sequence diagram</vt:lpstr>
      <vt:lpstr>What’s in a sequence diagram</vt:lpstr>
      <vt:lpstr>What’s in a sequence diagram</vt:lpstr>
      <vt:lpstr>What’s in a sequence diagram</vt:lpstr>
      <vt:lpstr>What’s in a sequence diagram</vt:lpstr>
      <vt:lpstr>What’s in a sequence diagram</vt:lpstr>
      <vt:lpstr>What’s in a sequence diagram</vt:lpstr>
      <vt:lpstr>Other notes</vt:lpstr>
      <vt:lpstr>PowerPoint Presentation</vt:lpstr>
      <vt:lpstr>PowerPoint Presentation</vt:lpstr>
      <vt:lpstr>If/else, or optional structures</vt:lpstr>
      <vt:lpstr>PowerPoint Presentation</vt:lpstr>
      <vt:lpstr>Loops</vt:lpstr>
      <vt:lpstr>Examples</vt:lpstr>
      <vt:lpstr>PowerPoint Presentation</vt:lpstr>
      <vt:lpstr>PowerPoint Presentation</vt:lpstr>
      <vt:lpstr>Examples</vt:lpstr>
      <vt:lpstr>Communication Diagrams</vt:lpstr>
      <vt:lpstr>Communication Diagrams</vt:lpstr>
      <vt:lpstr>Communication Diagrams</vt:lpstr>
      <vt:lpstr>PowerPoint Presentation</vt:lpstr>
      <vt:lpstr>Why do we use sequence diagrams and communication diagrams?</vt:lpstr>
      <vt:lpstr>Meta: Why does A1 feel so hard?</vt:lpstr>
      <vt:lpstr>Learning Objectives</vt:lpstr>
      <vt:lpstr>A1</vt:lpstr>
      <vt:lpstr>A1</vt:lpstr>
      <vt:lpstr>A1</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Behavioural Modeling: Sequence Diagrams</dc:title>
  <dc:creator>Anthony Tang</dc:creator>
  <cp:lastModifiedBy>Anthony Tang</cp:lastModifiedBy>
  <cp:revision>17</cp:revision>
  <dcterms:created xsi:type="dcterms:W3CDTF">2017-01-20T05:43:45Z</dcterms:created>
  <dcterms:modified xsi:type="dcterms:W3CDTF">2017-01-24T07:19:50Z</dcterms:modified>
</cp:coreProperties>
</file>