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4" r:id="rId2"/>
    <p:sldId id="256" r:id="rId3"/>
    <p:sldId id="257" r:id="rId4"/>
    <p:sldId id="261" r:id="rId5"/>
    <p:sldId id="258" r:id="rId6"/>
    <p:sldId id="259" r:id="rId7"/>
    <p:sldId id="265" r:id="rId8"/>
    <p:sldId id="266" r:id="rId9"/>
    <p:sldId id="274" r:id="rId10"/>
    <p:sldId id="267" r:id="rId11"/>
    <p:sldId id="275" r:id="rId12"/>
    <p:sldId id="276" r:id="rId13"/>
    <p:sldId id="277" r:id="rId14"/>
    <p:sldId id="279" r:id="rId15"/>
    <p:sldId id="278" r:id="rId16"/>
    <p:sldId id="280" r:id="rId17"/>
    <p:sldId id="281" r:id="rId18"/>
    <p:sldId id="282" r:id="rId19"/>
    <p:sldId id="283" r:id="rId20"/>
    <p:sldId id="268" r:id="rId21"/>
    <p:sldId id="273" r:id="rId22"/>
    <p:sldId id="284" r:id="rId23"/>
    <p:sldId id="269" r:id="rId24"/>
    <p:sldId id="271" r:id="rId25"/>
    <p:sldId id="270" r:id="rId26"/>
    <p:sldId id="272"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16"/>
    <p:restoredTop sz="78634"/>
  </p:normalViewPr>
  <p:slideViewPr>
    <p:cSldViewPr snapToGrid="0" snapToObjects="1">
      <p:cViewPr varScale="1">
        <p:scale>
          <a:sx n="52" d="100"/>
          <a:sy n="52" d="100"/>
        </p:scale>
        <p:origin x="20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28CF4-E774-2F42-8B8C-EC93ACCD9A34}"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E2379-EB9E-3D41-ABDB-DCF9C3D0EAB2}" type="slidenum">
              <a:rPr lang="en-US" smtClean="0"/>
              <a:t>‹#›</a:t>
            </a:fld>
            <a:endParaRPr lang="en-US"/>
          </a:p>
        </p:txBody>
      </p:sp>
    </p:spTree>
    <p:extLst>
      <p:ext uri="{BB962C8B-B14F-4D97-AF65-F5344CB8AC3E}">
        <p14:creationId xmlns:p14="http://schemas.microsoft.com/office/powerpoint/2010/main" val="27968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www.kongregate.com</a:t>
            </a:r>
            <a:r>
              <a:rPr lang="en-US" dirty="0" smtClean="0"/>
              <a:t>/games/moly/gorillas-bas</a:t>
            </a:r>
          </a:p>
          <a:p>
            <a:endParaRPr lang="en-US" dirty="0" smtClean="0"/>
          </a:p>
          <a:p>
            <a:r>
              <a:rPr lang="en-US" dirty="0" smtClean="0"/>
              <a:t>Post to slack: http://</a:t>
            </a:r>
            <a:r>
              <a:rPr lang="en-US" dirty="0" err="1" smtClean="0"/>
              <a:t>www.jefflewis.net</a:t>
            </a:r>
            <a:r>
              <a:rPr lang="en-US" dirty="0" smtClean="0"/>
              <a:t>/archive/programming/</a:t>
            </a:r>
            <a:r>
              <a:rPr lang="en-US" dirty="0" err="1" smtClean="0"/>
              <a:t>gorilla.bas</a:t>
            </a:r>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4</a:t>
            </a:fld>
            <a:endParaRPr lang="en-US"/>
          </a:p>
        </p:txBody>
      </p:sp>
    </p:spTree>
    <p:extLst>
      <p:ext uri="{BB962C8B-B14F-4D97-AF65-F5344CB8AC3E}">
        <p14:creationId xmlns:p14="http://schemas.microsoft.com/office/powerpoint/2010/main" val="205208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a:t>
            </a:r>
            <a:r>
              <a:rPr lang="en-US" baseline="0" dirty="0" smtClean="0"/>
              <a:t> </a:t>
            </a:r>
            <a:r>
              <a:rPr lang="en-US" baseline="0" dirty="0" err="1" smtClean="0"/>
              <a:t>Qbasic</a:t>
            </a:r>
            <a:r>
              <a:rPr lang="en-US" baseline="0" dirty="0" smtClean="0"/>
              <a:t> game that was released alongside MS-DOS </a:t>
            </a:r>
            <a:r>
              <a:rPr lang="mr-IN" baseline="0" dirty="0" smtClean="0"/>
              <a:t>–</a:t>
            </a:r>
            <a:r>
              <a:rPr lang="en-US" baseline="0" dirty="0" smtClean="0"/>
              <a:t> copyrighted by Microsoft</a:t>
            </a:r>
          </a:p>
          <a:p>
            <a:endParaRPr lang="en-US" baseline="0" dirty="0" smtClean="0"/>
          </a:p>
        </p:txBody>
      </p:sp>
      <p:sp>
        <p:nvSpPr>
          <p:cNvPr id="4" name="Slide Number Placeholder 3"/>
          <p:cNvSpPr>
            <a:spLocks noGrp="1"/>
          </p:cNvSpPr>
          <p:nvPr>
            <p:ph type="sldNum" sz="quarter" idx="10"/>
          </p:nvPr>
        </p:nvSpPr>
        <p:spPr/>
        <p:txBody>
          <a:bodyPr/>
          <a:lstStyle/>
          <a:p>
            <a:fld id="{77BE2379-EB9E-3D41-ABDB-DCF9C3D0EAB2}" type="slidenum">
              <a:rPr lang="en-US" smtClean="0"/>
              <a:t>5</a:t>
            </a:fld>
            <a:endParaRPr lang="en-US"/>
          </a:p>
        </p:txBody>
      </p:sp>
    </p:spTree>
    <p:extLst>
      <p:ext uri="{BB962C8B-B14F-4D97-AF65-F5344CB8AC3E}">
        <p14:creationId xmlns:p14="http://schemas.microsoft.com/office/powerpoint/2010/main" val="16519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6</a:t>
            </a:fld>
            <a:endParaRPr lang="en-US"/>
          </a:p>
        </p:txBody>
      </p:sp>
    </p:spTree>
    <p:extLst>
      <p:ext uri="{BB962C8B-B14F-4D97-AF65-F5344CB8AC3E}">
        <p14:creationId xmlns:p14="http://schemas.microsoft.com/office/powerpoint/2010/main" val="173652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idea is that OO reduces complexity, because it models things in the same way we think about things, people and processes in the real world </a:t>
            </a:r>
            <a:r>
              <a:rPr lang="mr-IN" baseline="0" dirty="0" smtClean="0"/>
              <a:t>–</a:t>
            </a:r>
            <a:r>
              <a:rPr lang="en-US" baseline="0" dirty="0" smtClean="0"/>
              <a:t> this is debatable, perhaps, but is the argument that is usually used.</a:t>
            </a:r>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7</a:t>
            </a:fld>
            <a:endParaRPr lang="en-US"/>
          </a:p>
        </p:txBody>
      </p:sp>
    </p:spTree>
    <p:extLst>
      <p:ext uri="{BB962C8B-B14F-4D97-AF65-F5344CB8AC3E}">
        <p14:creationId xmlns:p14="http://schemas.microsoft.com/office/powerpoint/2010/main" val="95731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repl.it</a:t>
            </a:r>
            <a:r>
              <a:rPr lang="en-US" dirty="0" smtClean="0"/>
              <a:t>/languages/</a:t>
            </a:r>
            <a:r>
              <a:rPr lang="en-US" dirty="0" err="1" smtClean="0"/>
              <a:t>csharp</a:t>
            </a:r>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17</a:t>
            </a:fld>
            <a:endParaRPr lang="en-US"/>
          </a:p>
        </p:txBody>
      </p:sp>
    </p:spTree>
    <p:extLst>
      <p:ext uri="{BB962C8B-B14F-4D97-AF65-F5344CB8AC3E}">
        <p14:creationId xmlns:p14="http://schemas.microsoft.com/office/powerpoint/2010/main" val="32247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from: </a:t>
            </a:r>
            <a:r>
              <a:rPr lang="en-US" dirty="0" smtClean="0"/>
              <a:t>http://</a:t>
            </a:r>
            <a:r>
              <a:rPr lang="en-US" dirty="0" err="1" smtClean="0"/>
              <a:t>stackoverflow.com</a:t>
            </a:r>
            <a:r>
              <a:rPr lang="en-US" dirty="0" smtClean="0"/>
              <a:t>/questions/154577/polymorphism-vs-overriding-vs-overloading</a:t>
            </a:r>
          </a:p>
          <a:p>
            <a:endParaRPr lang="en-US" dirty="0" smtClean="0"/>
          </a:p>
          <a:p>
            <a:r>
              <a:rPr lang="en-US" dirty="0" smtClean="0"/>
              <a:t>https://</a:t>
            </a:r>
            <a:r>
              <a:rPr lang="en-US" dirty="0" err="1" smtClean="0"/>
              <a:t>gist.github.com</a:t>
            </a:r>
            <a:r>
              <a:rPr lang="en-US" dirty="0" smtClean="0"/>
              <a:t>/</a:t>
            </a:r>
            <a:r>
              <a:rPr lang="en-US" dirty="0" err="1" smtClean="0"/>
              <a:t>hcitang</a:t>
            </a:r>
            <a:r>
              <a:rPr lang="en-US" dirty="0" smtClean="0"/>
              <a:t>/6d128851a08da15a82b7cc0adce30cc3</a:t>
            </a:r>
          </a:p>
          <a:p>
            <a:endParaRPr lang="en-US" dirty="0" smtClean="0"/>
          </a:p>
        </p:txBody>
      </p:sp>
      <p:sp>
        <p:nvSpPr>
          <p:cNvPr id="4" name="Slide Number Placeholder 3"/>
          <p:cNvSpPr>
            <a:spLocks noGrp="1"/>
          </p:cNvSpPr>
          <p:nvPr>
            <p:ph type="sldNum" sz="quarter" idx="10"/>
          </p:nvPr>
        </p:nvSpPr>
        <p:spPr/>
        <p:txBody>
          <a:bodyPr/>
          <a:lstStyle/>
          <a:p>
            <a:fld id="{77BE2379-EB9E-3D41-ABDB-DCF9C3D0EAB2}" type="slidenum">
              <a:rPr lang="en-US" smtClean="0"/>
              <a:t>18</a:t>
            </a:fld>
            <a:endParaRPr lang="en-US"/>
          </a:p>
        </p:txBody>
      </p:sp>
    </p:spTree>
    <p:extLst>
      <p:ext uri="{BB962C8B-B14F-4D97-AF65-F5344CB8AC3E}">
        <p14:creationId xmlns:p14="http://schemas.microsoft.com/office/powerpoint/2010/main" val="110556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from: </a:t>
            </a:r>
            <a:r>
              <a:rPr lang="en-US" dirty="0" smtClean="0"/>
              <a:t>http://</a:t>
            </a:r>
            <a:r>
              <a:rPr lang="en-US" dirty="0" err="1" smtClean="0"/>
              <a:t>stackoverflow.com</a:t>
            </a:r>
            <a:r>
              <a:rPr lang="en-US" smtClean="0"/>
              <a:t>/questions/154577/polymorphism-vs-overriding-vs-overloading</a:t>
            </a:r>
          </a:p>
          <a:p>
            <a:endParaRPr lang="en-US"/>
          </a:p>
        </p:txBody>
      </p:sp>
      <p:sp>
        <p:nvSpPr>
          <p:cNvPr id="4" name="Slide Number Placeholder 3"/>
          <p:cNvSpPr>
            <a:spLocks noGrp="1"/>
          </p:cNvSpPr>
          <p:nvPr>
            <p:ph type="sldNum" sz="quarter" idx="10"/>
          </p:nvPr>
        </p:nvSpPr>
        <p:spPr/>
        <p:txBody>
          <a:bodyPr/>
          <a:lstStyle/>
          <a:p>
            <a:fld id="{77BE2379-EB9E-3D41-ABDB-DCF9C3D0EAB2}" type="slidenum">
              <a:rPr lang="en-US" smtClean="0"/>
              <a:t>19</a:t>
            </a:fld>
            <a:endParaRPr lang="en-US"/>
          </a:p>
        </p:txBody>
      </p:sp>
    </p:spTree>
    <p:extLst>
      <p:ext uri="{BB962C8B-B14F-4D97-AF65-F5344CB8AC3E}">
        <p14:creationId xmlns:p14="http://schemas.microsoft.com/office/powerpoint/2010/main" val="166241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gist.github.com</a:t>
            </a:r>
            <a:r>
              <a:rPr lang="en-US" dirty="0" smtClean="0"/>
              <a:t>/</a:t>
            </a:r>
            <a:r>
              <a:rPr lang="en-US" dirty="0" err="1" smtClean="0"/>
              <a:t>hcitang</a:t>
            </a:r>
            <a:r>
              <a:rPr lang="en-US" dirty="0" smtClean="0"/>
              <a:t>/6fbb1d71e9356b3afd68d6e6a2ffc7ab</a:t>
            </a:r>
          </a:p>
          <a:p>
            <a:endParaRPr lang="en-US" dirty="0" smtClean="0"/>
          </a:p>
          <a:p>
            <a:endParaRPr lang="en-US" dirty="0" smtClean="0"/>
          </a:p>
          <a:p>
            <a:r>
              <a:rPr lang="en-US" dirty="0" smtClean="0"/>
              <a:t>/poll “What will it run?” “</a:t>
            </a:r>
            <a:r>
              <a:rPr lang="en-US" dirty="0" err="1" smtClean="0"/>
              <a:t>Shape.Draw</a:t>
            </a:r>
            <a:r>
              <a:rPr lang="en-US" dirty="0" smtClean="0"/>
              <a:t>(), then </a:t>
            </a:r>
            <a:r>
              <a:rPr lang="en-US" dirty="0" err="1" smtClean="0"/>
              <a:t>Rectangle.Draw</a:t>
            </a:r>
            <a:r>
              <a:rPr lang="en-US" dirty="0" smtClean="0"/>
              <a:t>()” “</a:t>
            </a:r>
            <a:r>
              <a:rPr lang="en-US" dirty="0" err="1" smtClean="0"/>
              <a:t>Rectangle.Draw</a:t>
            </a:r>
            <a:r>
              <a:rPr lang="en-US" dirty="0" smtClean="0"/>
              <a:t>(), then </a:t>
            </a:r>
            <a:r>
              <a:rPr lang="en-US" dirty="0" err="1" smtClean="0"/>
              <a:t>Rectangle.Draw</a:t>
            </a:r>
            <a:r>
              <a:rPr lang="en-US" dirty="0" smtClean="0"/>
              <a:t>()"</a:t>
            </a:r>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22</a:t>
            </a:fld>
            <a:endParaRPr lang="en-US"/>
          </a:p>
        </p:txBody>
      </p:sp>
    </p:spTree>
    <p:extLst>
      <p:ext uri="{BB962C8B-B14F-4D97-AF65-F5344CB8AC3E}">
        <p14:creationId xmlns:p14="http://schemas.microsoft.com/office/powerpoint/2010/main" val="111493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repl.it</a:t>
            </a:r>
            <a:r>
              <a:rPr lang="en-US" dirty="0" smtClean="0"/>
              <a:t>/languages/</a:t>
            </a:r>
            <a:r>
              <a:rPr lang="en-US" dirty="0" err="1" smtClean="0"/>
              <a:t>csharp</a:t>
            </a:r>
            <a:endParaRPr lang="en-US" dirty="0" smtClean="0"/>
          </a:p>
          <a:p>
            <a:endParaRPr lang="en-US" dirty="0" smtClean="0"/>
          </a:p>
          <a:p>
            <a:r>
              <a:rPr lang="en-US" dirty="0" smtClean="0"/>
              <a:t>https://</a:t>
            </a:r>
            <a:r>
              <a:rPr lang="en-US" dirty="0" err="1" smtClean="0"/>
              <a:t>gist.github.com</a:t>
            </a:r>
            <a:r>
              <a:rPr lang="en-US" dirty="0" smtClean="0"/>
              <a:t>/</a:t>
            </a:r>
            <a:r>
              <a:rPr lang="en-US" dirty="0" err="1" smtClean="0"/>
              <a:t>hcitang</a:t>
            </a:r>
            <a:r>
              <a:rPr lang="en-US" dirty="0" smtClean="0"/>
              <a:t>/4b68ddf75808d180de809d64c0854cf2</a:t>
            </a:r>
          </a:p>
          <a:p>
            <a:endParaRPr lang="en-US" dirty="0"/>
          </a:p>
        </p:txBody>
      </p:sp>
      <p:sp>
        <p:nvSpPr>
          <p:cNvPr id="4" name="Slide Number Placeholder 3"/>
          <p:cNvSpPr>
            <a:spLocks noGrp="1"/>
          </p:cNvSpPr>
          <p:nvPr>
            <p:ph type="sldNum" sz="quarter" idx="10"/>
          </p:nvPr>
        </p:nvSpPr>
        <p:spPr/>
        <p:txBody>
          <a:bodyPr/>
          <a:lstStyle/>
          <a:p>
            <a:fld id="{77BE2379-EB9E-3D41-ABDB-DCF9C3D0EAB2}" type="slidenum">
              <a:rPr lang="en-US" smtClean="0"/>
              <a:t>23</a:t>
            </a:fld>
            <a:endParaRPr lang="en-US"/>
          </a:p>
        </p:txBody>
      </p:sp>
    </p:spTree>
    <p:extLst>
      <p:ext uri="{BB962C8B-B14F-4D97-AF65-F5344CB8AC3E}">
        <p14:creationId xmlns:p14="http://schemas.microsoft.com/office/powerpoint/2010/main" val="9190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atin typeface="Helvetica Neue" charset="0"/>
                <a:ea typeface="Helvetica Neue" charset="0"/>
                <a:cs typeface="Helvetica Neue"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Helvetica Neue" charset="0"/>
                <a:ea typeface="Helvetica Neue" charset="0"/>
                <a:cs typeface="Helvetica Neue" charset="0"/>
              </a:defRPr>
            </a:lvl1pPr>
          </a:lstStyle>
          <a:p>
            <a:fld id="{92C18D49-91E7-3C46-A6CA-CF653347CC57}" type="datetimeFigureOut">
              <a:rPr lang="en-US" smtClean="0"/>
              <a:pPr/>
              <a:t>1/16/17</a:t>
            </a:fld>
            <a:endParaRPr lang="en-US"/>
          </a:p>
        </p:txBody>
      </p:sp>
      <p:sp>
        <p:nvSpPr>
          <p:cNvPr id="5" name="Footer Placeholder 4"/>
          <p:cNvSpPr>
            <a:spLocks noGrp="1"/>
          </p:cNvSpPr>
          <p:nvPr>
            <p:ph type="ftr" sz="quarter" idx="11"/>
          </p:nvPr>
        </p:nvSpPr>
        <p:spPr/>
        <p:txBody>
          <a:bodyPr/>
          <a:lstStyle>
            <a:lvl1pPr algn="l">
              <a:defRPr>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12"/>
          </p:nvPr>
        </p:nvSpPr>
        <p:spPr/>
        <p:txBody>
          <a:bodyPr/>
          <a:lstStyle>
            <a:lvl1pPr algn="l">
              <a:defRPr>
                <a:latin typeface="Helvetica Neue" charset="0"/>
                <a:ea typeface="Helvetica Neue" charset="0"/>
                <a:cs typeface="Helvetica Neue" charset="0"/>
              </a:defRPr>
            </a:lvl1pPr>
          </a:lstStyle>
          <a:p>
            <a:fld id="{D9BFA5A3-C892-EB47-8496-A76E18C36019}" type="slidenum">
              <a:rPr lang="en-US" smtClean="0"/>
              <a:pPr/>
              <a:t>‹#›</a:t>
            </a:fld>
            <a:endParaRPr lang="en-US"/>
          </a:p>
        </p:txBody>
      </p:sp>
    </p:spTree>
    <p:extLst>
      <p:ext uri="{BB962C8B-B14F-4D97-AF65-F5344CB8AC3E}">
        <p14:creationId xmlns:p14="http://schemas.microsoft.com/office/powerpoint/2010/main" val="114274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3326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60289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18D49-91E7-3C46-A6CA-CF653347CC57}"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28894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C18D49-91E7-3C46-A6CA-CF653347CC57}"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56310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18D49-91E7-3C46-A6CA-CF653347CC57}"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85765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18D49-91E7-3C46-A6CA-CF653347CC57}"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7489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18D49-91E7-3C46-A6CA-CF653347CC57}"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09722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18D49-91E7-3C46-A6CA-CF653347CC57}"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67757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18D49-91E7-3C46-A6CA-CF653347CC57}"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204163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18D49-91E7-3C46-A6CA-CF653347CC57}"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FA5A3-C892-EB47-8496-A76E18C36019}" type="slidenum">
              <a:rPr lang="en-US" smtClean="0"/>
              <a:t>‹#›</a:t>
            </a:fld>
            <a:endParaRPr lang="en-US"/>
          </a:p>
        </p:txBody>
      </p:sp>
    </p:spTree>
    <p:extLst>
      <p:ext uri="{BB962C8B-B14F-4D97-AF65-F5344CB8AC3E}">
        <p14:creationId xmlns:p14="http://schemas.microsoft.com/office/powerpoint/2010/main" val="1284523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fld id="{92C18D49-91E7-3C46-A6CA-CF653347CC57}" type="datetimeFigureOut">
              <a:rPr lang="en-US" smtClean="0"/>
              <a:pPr/>
              <a:t>1/16/17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indent="0" algn="l">
              <a:buFont typeface="Arial" charset="0"/>
              <a:buNone/>
              <a:defRPr sz="1200">
                <a:solidFill>
                  <a:schemeClr val="tx1">
                    <a:tint val="75000"/>
                  </a:schemeClr>
                </a:solidFill>
                <a:latin typeface="Helvetica Neue" charset="0"/>
                <a:ea typeface="Helvetica Neue" charset="0"/>
                <a:cs typeface="Helvetica Neue" charset="0"/>
              </a:defRPr>
            </a:lvl1pPr>
          </a:lstStyle>
          <a:p>
            <a:fld id="{D9BFA5A3-C892-EB47-8496-A76E18C36019}" type="slidenum">
              <a:rPr lang="en-US" smtClean="0"/>
              <a:pPr/>
              <a:t>‹#›</a:t>
            </a:fld>
            <a:endParaRPr lang="en-US"/>
          </a:p>
        </p:txBody>
      </p:sp>
    </p:spTree>
    <p:extLst>
      <p:ext uri="{BB962C8B-B14F-4D97-AF65-F5344CB8AC3E}">
        <p14:creationId xmlns:p14="http://schemas.microsoft.com/office/powerpoint/2010/main" val="16893570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l" defTabSz="914400" rtl="0" eaLnBrk="1" latinLnBrk="0" hangingPunct="1">
        <a:lnSpc>
          <a:spcPct val="90000"/>
        </a:lnSpc>
        <a:spcBef>
          <a:spcPct val="0"/>
        </a:spcBef>
        <a:buFont typeface="Arial" charset="0"/>
        <a:buNone/>
        <a:defRPr sz="4400" kern="1200">
          <a:solidFill>
            <a:schemeClr val="tx1"/>
          </a:solidFill>
          <a:latin typeface="Helvetica Neue" charset="0"/>
          <a:ea typeface="Helvetica Neue" charset="0"/>
          <a:cs typeface="Helvetica Neue" charset="0"/>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kongregate.com/games/moly/gorillas-ba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(link is there)</a:t>
            </a:r>
            <a:endParaRPr lang="en-US" dirty="0"/>
          </a:p>
        </p:txBody>
      </p:sp>
      <p:sp>
        <p:nvSpPr>
          <p:cNvPr id="3" name="Content Placeholder 2"/>
          <p:cNvSpPr>
            <a:spLocks noGrp="1"/>
          </p:cNvSpPr>
          <p:nvPr>
            <p:ph idx="1"/>
          </p:nvPr>
        </p:nvSpPr>
        <p:spPr>
          <a:xfrm>
            <a:off x="838200" y="1825624"/>
            <a:ext cx="10515600" cy="4772883"/>
          </a:xfrm>
        </p:spPr>
        <p:txBody>
          <a:bodyPr>
            <a:normAutofit lnSpcReduction="10000"/>
          </a:bodyPr>
          <a:lstStyle/>
          <a:p>
            <a:pPr marL="514350" indent="-514350">
              <a:buFont typeface="Arial"/>
              <a:buAutoNum type="arabicPeriod"/>
            </a:pPr>
            <a:r>
              <a:rPr lang="en-US" dirty="0" smtClean="0"/>
              <a:t>Go to: </a:t>
            </a:r>
            <a:r>
              <a:rPr lang="en-US" dirty="0"/>
              <a:t>https://</a:t>
            </a:r>
            <a:r>
              <a:rPr lang="en-US" dirty="0" err="1" smtClean="0"/>
              <a:t>repl.it</a:t>
            </a:r>
            <a:r>
              <a:rPr lang="en-US" dirty="0" smtClean="0"/>
              <a:t>/languages/</a:t>
            </a:r>
            <a:r>
              <a:rPr lang="en-US" dirty="0" err="1" smtClean="0"/>
              <a:t>csharp</a:t>
            </a:r>
            <a:endParaRPr lang="en-US" dirty="0" smtClean="0"/>
          </a:p>
          <a:p>
            <a:pPr marL="514350" indent="-514350">
              <a:buAutoNum type="arabicPeriod"/>
            </a:pPr>
            <a:r>
              <a:rPr lang="en-US" dirty="0" smtClean="0"/>
              <a:t>Add two </a:t>
            </a:r>
            <a:r>
              <a:rPr lang="en-US" dirty="0" err="1" smtClean="0"/>
              <a:t>usings</a:t>
            </a:r>
            <a:r>
              <a:rPr lang="en-US" dirty="0" smtClean="0"/>
              <a:t>: “using </a:t>
            </a:r>
            <a:r>
              <a:rPr lang="en-US" dirty="0" err="1" smtClean="0"/>
              <a:t>System.Collections.Generic</a:t>
            </a:r>
            <a:r>
              <a:rPr lang="en-US" dirty="0" smtClean="0"/>
              <a:t>; using </a:t>
            </a:r>
            <a:r>
              <a:rPr lang="en-US" dirty="0" err="1" smtClean="0"/>
              <a:t>System.Linq</a:t>
            </a:r>
            <a:r>
              <a:rPr lang="en-US" dirty="0" smtClean="0"/>
              <a:t>”</a:t>
            </a:r>
          </a:p>
          <a:p>
            <a:pPr marL="514350" indent="-514350">
              <a:buAutoNum type="arabicPeriod"/>
            </a:pPr>
            <a:r>
              <a:rPr lang="en-US" dirty="0" smtClean="0"/>
              <a:t>Add the following code into Main:</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Font typeface="Arial"/>
              <a:buAutoNum type="arabicPeriod"/>
            </a:pPr>
            <a:r>
              <a:rPr lang="en-US" dirty="0" smtClean="0"/>
              <a:t>Then, try this</a:t>
            </a:r>
            <a:r>
              <a:rPr lang="en-US" dirty="0"/>
              <a:t>: http://</a:t>
            </a:r>
            <a:r>
              <a:rPr lang="en-US" dirty="0" err="1"/>
              <a:t>www.kongregate.com</a:t>
            </a:r>
            <a:r>
              <a:rPr lang="en-US" dirty="0"/>
              <a:t>/games/moly/gorillas-bas </a:t>
            </a:r>
          </a:p>
          <a:p>
            <a:pPr marL="514350" indent="-514350">
              <a:buFont typeface="Arial"/>
              <a:buAutoNum type="arabicPeriod"/>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079" y="3671673"/>
            <a:ext cx="9237841" cy="1493451"/>
          </a:xfrm>
          <a:prstGeom prst="rect">
            <a:avLst/>
          </a:prstGeom>
        </p:spPr>
      </p:pic>
    </p:spTree>
    <p:extLst>
      <p:ext uri="{BB962C8B-B14F-4D97-AF65-F5344CB8AC3E}">
        <p14:creationId xmlns:p14="http://schemas.microsoft.com/office/powerpoint/2010/main" val="258267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 Concepts</a:t>
            </a:r>
            <a:endParaRPr lang="en-US" dirty="0"/>
          </a:p>
        </p:txBody>
      </p:sp>
      <p:sp>
        <p:nvSpPr>
          <p:cNvPr id="3" name="Content Placeholder 2"/>
          <p:cNvSpPr>
            <a:spLocks noGrp="1"/>
          </p:cNvSpPr>
          <p:nvPr>
            <p:ph idx="1"/>
          </p:nvPr>
        </p:nvSpPr>
        <p:spPr/>
        <p:txBody>
          <a:bodyPr/>
          <a:lstStyle/>
          <a:p>
            <a:r>
              <a:rPr lang="en-US" dirty="0" smtClean="0"/>
              <a:t>Encapsulation</a:t>
            </a:r>
          </a:p>
          <a:p>
            <a:r>
              <a:rPr lang="en-US" dirty="0" smtClean="0"/>
              <a:t>	State</a:t>
            </a:r>
          </a:p>
          <a:p>
            <a:r>
              <a:rPr lang="en-US" dirty="0"/>
              <a:t>	</a:t>
            </a:r>
            <a:r>
              <a:rPr lang="en-US" dirty="0" smtClean="0"/>
              <a:t>Operations</a:t>
            </a:r>
          </a:p>
          <a:p>
            <a:r>
              <a:rPr lang="en-US" dirty="0" smtClean="0"/>
              <a:t>(aside: objects vs. classes)</a:t>
            </a:r>
          </a:p>
          <a:p>
            <a:r>
              <a:rPr lang="en-US" dirty="0" smtClean="0"/>
              <a:t>Inheritance</a:t>
            </a:r>
          </a:p>
          <a:p>
            <a:r>
              <a:rPr lang="en-US" dirty="0" smtClean="0"/>
              <a:t>Polymorphism</a:t>
            </a:r>
            <a:endParaRPr lang="en-US" dirty="0"/>
          </a:p>
        </p:txBody>
      </p:sp>
    </p:spTree>
    <p:extLst>
      <p:ext uri="{BB962C8B-B14F-4D97-AF65-F5344CB8AC3E}">
        <p14:creationId xmlns:p14="http://schemas.microsoft.com/office/powerpoint/2010/main" val="18811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a:t>
            </a:r>
            <a:endParaRPr lang="en-US" dirty="0"/>
          </a:p>
        </p:txBody>
      </p:sp>
      <p:sp>
        <p:nvSpPr>
          <p:cNvPr id="3" name="Content Placeholder 2"/>
          <p:cNvSpPr>
            <a:spLocks noGrp="1"/>
          </p:cNvSpPr>
          <p:nvPr>
            <p:ph idx="1"/>
          </p:nvPr>
        </p:nvSpPr>
        <p:spPr/>
        <p:txBody>
          <a:bodyPr/>
          <a:lstStyle/>
          <a:p>
            <a:r>
              <a:rPr lang="en-US" dirty="0" smtClean="0"/>
              <a:t>Grouping related things together—specifically, state and operations</a:t>
            </a:r>
          </a:p>
          <a:p>
            <a:endParaRPr lang="en-US" dirty="0" smtClean="0"/>
          </a:p>
          <a:p>
            <a:r>
              <a:rPr lang="en-US" dirty="0" smtClean="0"/>
              <a:t>Hides information from the outside world, and exposes specific mechanism for outside world to interact</a:t>
            </a:r>
            <a:endParaRPr lang="en-US" dirty="0"/>
          </a:p>
          <a:p>
            <a:endParaRPr lang="en-US" dirty="0" smtClean="0"/>
          </a:p>
          <a:p>
            <a:r>
              <a:rPr lang="en-US" dirty="0" smtClean="0"/>
              <a:t>In OOD, we rely on </a:t>
            </a:r>
            <a:r>
              <a:rPr lang="en-US" u="sng" dirty="0" smtClean="0"/>
              <a:t>objects</a:t>
            </a:r>
            <a:r>
              <a:rPr lang="en-US" dirty="0" smtClean="0"/>
              <a:t> as the primary mechanism to do encapsulation</a:t>
            </a:r>
          </a:p>
        </p:txBody>
      </p:sp>
    </p:spTree>
    <p:extLst>
      <p:ext uri="{BB962C8B-B14F-4D97-AF65-F5344CB8AC3E}">
        <p14:creationId xmlns:p14="http://schemas.microsoft.com/office/powerpoint/2010/main" val="16649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 » State</a:t>
            </a:r>
            <a:endParaRPr lang="en-US" dirty="0"/>
          </a:p>
        </p:txBody>
      </p:sp>
      <p:sp>
        <p:nvSpPr>
          <p:cNvPr id="3" name="Content Placeholder 2"/>
          <p:cNvSpPr>
            <a:spLocks noGrp="1"/>
          </p:cNvSpPr>
          <p:nvPr>
            <p:ph idx="1"/>
          </p:nvPr>
        </p:nvSpPr>
        <p:spPr/>
        <p:txBody>
          <a:bodyPr/>
          <a:lstStyle/>
          <a:p>
            <a:r>
              <a:rPr lang="en-US" dirty="0" smtClean="0"/>
              <a:t>State is represented in an object by the value of its instance variables (sometimes known as “fields”, or the data in the object)</a:t>
            </a:r>
          </a:p>
          <a:p>
            <a:endParaRPr lang="en-US" dirty="0"/>
          </a:p>
          <a:p>
            <a:r>
              <a:rPr lang="en-US" dirty="0" smtClean="0"/>
              <a:t>What might be state of </a:t>
            </a:r>
            <a:br>
              <a:rPr lang="en-US" dirty="0" smtClean="0"/>
            </a:br>
            <a:r>
              <a:rPr lang="en-US" dirty="0" smtClean="0"/>
              <a:t>this object:</a:t>
            </a:r>
            <a:endParaRPr lang="en-US" dirty="0"/>
          </a:p>
        </p:txBody>
      </p:sp>
      <p:pic>
        <p:nvPicPr>
          <p:cNvPr id="4" name="Picture 3"/>
          <p:cNvPicPr>
            <a:picLocks noChangeAspect="1"/>
          </p:cNvPicPr>
          <p:nvPr/>
        </p:nvPicPr>
        <p:blipFill>
          <a:blip r:embed="rId2"/>
          <a:stretch>
            <a:fillRect/>
          </a:stretch>
        </p:blipFill>
        <p:spPr>
          <a:xfrm>
            <a:off x="5153890" y="2899064"/>
            <a:ext cx="7038109" cy="3958936"/>
          </a:xfrm>
          <a:prstGeom prst="rect">
            <a:avLst/>
          </a:prstGeom>
        </p:spPr>
      </p:pic>
    </p:spTree>
    <p:extLst>
      <p:ext uri="{BB962C8B-B14F-4D97-AF65-F5344CB8AC3E}">
        <p14:creationId xmlns:p14="http://schemas.microsoft.com/office/powerpoint/2010/main" val="10428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 » Operations</a:t>
            </a:r>
            <a:endParaRPr lang="en-US" dirty="0"/>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US" dirty="0" smtClean="0"/>
              <a:t>Methods (or sloppily, “functions”) on an object result in </a:t>
            </a:r>
            <a:r>
              <a:rPr lang="en-US" dirty="0" err="1" smtClean="0"/>
              <a:t>behaviours</a:t>
            </a:r>
            <a:r>
              <a:rPr lang="en-US" dirty="0" smtClean="0"/>
              <a:t>. These </a:t>
            </a:r>
            <a:r>
              <a:rPr lang="en-US" dirty="0" err="1" smtClean="0"/>
              <a:t>behaviours</a:t>
            </a:r>
            <a:r>
              <a:rPr lang="en-US" dirty="0" smtClean="0"/>
              <a:t> are generally a function of this object’s state.</a:t>
            </a:r>
          </a:p>
          <a:p>
            <a:endParaRPr lang="en-US" dirty="0"/>
          </a:p>
          <a:p>
            <a:r>
              <a:rPr lang="en-US" dirty="0" smtClean="0"/>
              <a:t>Based on visibility, some methods allow other objects to operate on this object.</a:t>
            </a:r>
          </a:p>
          <a:p>
            <a:endParaRPr lang="en-US" dirty="0"/>
          </a:p>
          <a:p>
            <a:r>
              <a:rPr lang="en-US" dirty="0" err="1" smtClean="0"/>
              <a:t>banker.withdraw</a:t>
            </a:r>
            <a:r>
              <a:rPr lang="en-US" dirty="0" smtClean="0"/>
              <a:t>(</a:t>
            </a:r>
            <a:r>
              <a:rPr lang="en-US" dirty="0" err="1" smtClean="0"/>
              <a:t>tony.chequing</a:t>
            </a:r>
            <a:r>
              <a:rPr lang="en-US" dirty="0" smtClean="0"/>
              <a:t>, 10) </a:t>
            </a:r>
            <a:r>
              <a:rPr lang="en-US" dirty="0" smtClean="0">
                <a:sym typeface="Wingdings"/>
              </a:rPr>
              <a:t> success (tony has $10)</a:t>
            </a:r>
          </a:p>
          <a:p>
            <a:r>
              <a:rPr lang="en-US" dirty="0" err="1" smtClean="0">
                <a:sym typeface="Wingdings"/>
              </a:rPr>
              <a:t>banker.withdraw</a:t>
            </a:r>
            <a:r>
              <a:rPr lang="en-US" dirty="0" smtClean="0">
                <a:sym typeface="Wingdings"/>
              </a:rPr>
              <a:t>(</a:t>
            </a:r>
            <a:r>
              <a:rPr lang="en-US" dirty="0" err="1" smtClean="0">
                <a:sym typeface="Wingdings"/>
              </a:rPr>
              <a:t>tony.chequing</a:t>
            </a:r>
            <a:r>
              <a:rPr lang="en-US" dirty="0" smtClean="0">
                <a:sym typeface="Wingdings"/>
              </a:rPr>
              <a:t>, 10)  could fail (tony is broke)</a:t>
            </a:r>
          </a:p>
          <a:p>
            <a:r>
              <a:rPr lang="en-US" dirty="0" err="1" smtClean="0">
                <a:sym typeface="Wingdings"/>
              </a:rPr>
              <a:t>badguy.withdraw</a:t>
            </a:r>
            <a:r>
              <a:rPr lang="en-US" dirty="0" smtClean="0">
                <a:sym typeface="Wingdings"/>
              </a:rPr>
              <a:t>(</a:t>
            </a:r>
            <a:r>
              <a:rPr lang="en-US" dirty="0" err="1" smtClean="0">
                <a:sym typeface="Wingdings"/>
              </a:rPr>
              <a:t>tony.chequing</a:t>
            </a:r>
            <a:r>
              <a:rPr lang="en-US" dirty="0" smtClean="0">
                <a:sym typeface="Wingdings"/>
              </a:rPr>
              <a:t>, 10)  fails (</a:t>
            </a:r>
            <a:r>
              <a:rPr lang="en-US" dirty="0" err="1" smtClean="0">
                <a:sym typeface="Wingdings"/>
              </a:rPr>
              <a:t>badguy</a:t>
            </a:r>
            <a:r>
              <a:rPr lang="en-US" dirty="0" smtClean="0">
                <a:sym typeface="Wingdings"/>
              </a:rPr>
              <a:t> cannot see</a:t>
            </a:r>
            <a:br>
              <a:rPr lang="en-US" dirty="0" smtClean="0">
                <a:sym typeface="Wingdings"/>
              </a:rPr>
            </a:br>
            <a:r>
              <a:rPr lang="en-US" dirty="0" smtClean="0">
                <a:sym typeface="Wingdings"/>
              </a:rPr>
              <a:t>						        </a:t>
            </a:r>
            <a:r>
              <a:rPr lang="en-US" dirty="0" err="1" smtClean="0">
                <a:sym typeface="Wingdings"/>
              </a:rPr>
              <a:t>tony’s</a:t>
            </a:r>
            <a:r>
              <a:rPr lang="en-US" dirty="0" smtClean="0">
                <a:sym typeface="Wingdings"/>
              </a:rPr>
              <a:t> </a:t>
            </a:r>
            <a:r>
              <a:rPr lang="en-US" dirty="0" err="1" smtClean="0">
                <a:sym typeface="Wingdings"/>
              </a:rPr>
              <a:t>chequing</a:t>
            </a:r>
            <a:r>
              <a:rPr lang="en-US" dirty="0" smtClean="0">
                <a:sym typeface="Wingdings"/>
              </a:rPr>
              <a:t> account)</a:t>
            </a:r>
            <a:endParaRPr lang="en-US" dirty="0"/>
          </a:p>
        </p:txBody>
      </p:sp>
    </p:spTree>
    <p:extLst>
      <p:ext uri="{BB962C8B-B14F-4D97-AF65-F5344CB8AC3E}">
        <p14:creationId xmlns:p14="http://schemas.microsoft.com/office/powerpoint/2010/main" val="2424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objects vs. classes</a:t>
            </a:r>
            <a:endParaRPr lang="en-US" dirty="0"/>
          </a:p>
        </p:txBody>
      </p:sp>
      <p:sp>
        <p:nvSpPr>
          <p:cNvPr id="3" name="Content Placeholder 2"/>
          <p:cNvSpPr>
            <a:spLocks noGrp="1"/>
          </p:cNvSpPr>
          <p:nvPr>
            <p:ph idx="1"/>
          </p:nvPr>
        </p:nvSpPr>
        <p:spPr/>
        <p:txBody>
          <a:bodyPr>
            <a:normAutofit lnSpcReduction="10000"/>
          </a:bodyPr>
          <a:lstStyle/>
          <a:p>
            <a:r>
              <a:rPr lang="en-US" dirty="0" smtClean="0"/>
              <a:t>Classes are labels that we give to objects that are similar</a:t>
            </a:r>
          </a:p>
          <a:p>
            <a:endParaRPr lang="en-US" dirty="0"/>
          </a:p>
          <a:p>
            <a:r>
              <a:rPr lang="en-US" dirty="0" smtClean="0"/>
              <a:t>For example, Ralph and Spot are both dogs. Ralph is an object, and Spot is an object, and they belong the class of “Dog”. This is reflected in code like this:</a:t>
            </a:r>
          </a:p>
          <a:p>
            <a:pPr lvl="1"/>
            <a:r>
              <a:rPr lang="en-US" dirty="0" smtClean="0"/>
              <a:t>Dog ralph = new Dog(“Ralph”, 10);</a:t>
            </a:r>
          </a:p>
          <a:p>
            <a:pPr lvl="1"/>
            <a:r>
              <a:rPr lang="en-US" dirty="0" smtClean="0"/>
              <a:t>Dog spot = new Dog(“Spot”, 1);</a:t>
            </a:r>
          </a:p>
          <a:p>
            <a:pPr lvl="1"/>
            <a:endParaRPr lang="en-US" dirty="0" smtClean="0"/>
          </a:p>
          <a:p>
            <a:r>
              <a:rPr lang="en-US" dirty="0" smtClean="0"/>
              <a:t>Note that ralph and spot have different “instance variables”. Each of ralph and spot are </a:t>
            </a:r>
            <a:r>
              <a:rPr lang="en-US" u="sng" dirty="0" smtClean="0"/>
              <a:t>instances</a:t>
            </a:r>
            <a:r>
              <a:rPr lang="en-US" dirty="0" smtClean="0"/>
              <a:t> of a Dog. Dog is a type </a:t>
            </a:r>
            <a:r>
              <a:rPr lang="mr-IN" dirty="0" smtClean="0"/>
              <a:t>–</a:t>
            </a:r>
            <a:r>
              <a:rPr lang="en-US" dirty="0" smtClean="0"/>
              <a:t> kind of like an integer (but a bit more complicated).</a:t>
            </a:r>
            <a:endParaRPr lang="en-US" dirty="0"/>
          </a:p>
        </p:txBody>
      </p:sp>
    </p:spTree>
    <p:extLst>
      <p:ext uri="{BB962C8B-B14F-4D97-AF65-F5344CB8AC3E}">
        <p14:creationId xmlns:p14="http://schemas.microsoft.com/office/powerpoint/2010/main" val="202202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normAutofit lnSpcReduction="10000"/>
          </a:bodyPr>
          <a:lstStyle/>
          <a:p>
            <a:r>
              <a:rPr lang="en-US" dirty="0" smtClean="0"/>
              <a:t>Inheritance is unique to OO</a:t>
            </a:r>
          </a:p>
          <a:p>
            <a:endParaRPr lang="en-US" dirty="0"/>
          </a:p>
          <a:p>
            <a:r>
              <a:rPr lang="en-US" dirty="0" smtClean="0"/>
              <a:t>When class B inherits from class A, it implicitly takes on methods, fields, etc. from class A</a:t>
            </a:r>
          </a:p>
          <a:p>
            <a:endParaRPr lang="en-US" dirty="0"/>
          </a:p>
          <a:p>
            <a:r>
              <a:rPr lang="en-US" dirty="0" smtClean="0"/>
              <a:t>Some phrases that describe this relationship:</a:t>
            </a:r>
            <a:br>
              <a:rPr lang="en-US" dirty="0" smtClean="0"/>
            </a:br>
            <a:r>
              <a:rPr lang="en-US" dirty="0" smtClean="0"/>
              <a:t>	“B is a subclass of A”; </a:t>
            </a:r>
            <a:r>
              <a:rPr lang="en-US" dirty="0"/>
              <a:t>“A is a superclass of B”; </a:t>
            </a:r>
            <a:br>
              <a:rPr lang="en-US" dirty="0"/>
            </a:br>
            <a:r>
              <a:rPr lang="en-US" dirty="0" smtClean="0"/>
              <a:t>	“B is a child of A”; </a:t>
            </a:r>
            <a:r>
              <a:rPr lang="en-US" dirty="0"/>
              <a:t>“A is a parent class of B</a:t>
            </a:r>
            <a:r>
              <a:rPr lang="en-US" dirty="0" smtClean="0"/>
              <a:t>”;</a:t>
            </a:r>
            <a:br>
              <a:rPr lang="en-US" dirty="0" smtClean="0"/>
            </a:br>
            <a:r>
              <a:rPr lang="en-US" dirty="0" smtClean="0"/>
              <a:t>	“B extends A”; “B is derived from A”;</a:t>
            </a:r>
            <a:br>
              <a:rPr lang="en-US" dirty="0" smtClean="0"/>
            </a:br>
            <a:r>
              <a:rPr lang="en-US" dirty="0" smtClean="0"/>
              <a:t>	“B is a specialization of A”; “A is a generalization of B”</a:t>
            </a:r>
          </a:p>
        </p:txBody>
      </p:sp>
    </p:spTree>
    <p:extLst>
      <p:ext uri="{BB962C8B-B14F-4D97-AF65-F5344CB8AC3E}">
        <p14:creationId xmlns:p14="http://schemas.microsoft.com/office/powerpoint/2010/main" val="162910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690687"/>
            <a:ext cx="3513667" cy="4594795"/>
          </a:xfrm>
        </p:spPr>
      </p:pic>
      <p:sp>
        <p:nvSpPr>
          <p:cNvPr id="5" name="Content Placeholder 2"/>
          <p:cNvSpPr txBox="1">
            <a:spLocks/>
          </p:cNvSpPr>
          <p:nvPr/>
        </p:nvSpPr>
        <p:spPr>
          <a:xfrm>
            <a:off x="4521200" y="1690686"/>
            <a:ext cx="6832600" cy="45947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Helvetica Neue" charset="0"/>
                <a:ea typeface="Helvetica Neue" charset="0"/>
                <a:cs typeface="Helvetica Neue"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Helvetica Neue" charset="0"/>
                <a:ea typeface="Helvetica Neue" charset="0"/>
                <a:cs typeface="Helvetica Neue"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Helvetica Neue" charset="0"/>
                <a:ea typeface="Helvetica Neue" charset="0"/>
                <a:cs typeface="Helvetica Neue"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For instance, let’s imagine a simple class system in a first person shooter game: Player. What constitutes a set of operations a player can do?</a:t>
            </a:r>
          </a:p>
          <a:p>
            <a:r>
              <a:rPr lang="en-US" dirty="0" smtClean="0"/>
              <a:t>(Shoot, run, duck, jump)</a:t>
            </a:r>
          </a:p>
          <a:p>
            <a:r>
              <a:rPr lang="en-US" dirty="0" smtClean="0"/>
              <a:t>Now let’s suppose there are sub-classes: Medic, Spy. What are the “incremental parts” that each of these classes provide?</a:t>
            </a:r>
          </a:p>
          <a:p>
            <a:r>
              <a:rPr lang="en-US" dirty="0" smtClean="0"/>
              <a:t>(heal, revive; switch clothes, back-stab)</a:t>
            </a:r>
            <a:endParaRPr lang="en-US" dirty="0"/>
          </a:p>
        </p:txBody>
      </p:sp>
    </p:spTree>
    <p:extLst>
      <p:ext uri="{BB962C8B-B14F-4D97-AF65-F5344CB8AC3E}">
        <p14:creationId xmlns:p14="http://schemas.microsoft.com/office/powerpoint/2010/main" val="16243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a:t>
            </a:r>
            <a:endParaRPr lang="en-US" dirty="0"/>
          </a:p>
        </p:txBody>
      </p:sp>
      <p:sp>
        <p:nvSpPr>
          <p:cNvPr id="3" name="Content Placeholder 2"/>
          <p:cNvSpPr>
            <a:spLocks noGrp="1"/>
          </p:cNvSpPr>
          <p:nvPr>
            <p:ph idx="1"/>
          </p:nvPr>
        </p:nvSpPr>
        <p:spPr>
          <a:xfrm>
            <a:off x="838200" y="1825624"/>
            <a:ext cx="10515600" cy="4797597"/>
          </a:xfrm>
        </p:spPr>
        <p:txBody>
          <a:bodyPr>
            <a:normAutofit/>
          </a:bodyPr>
          <a:lstStyle/>
          <a:p>
            <a:r>
              <a:rPr lang="en-US" i="1" dirty="0"/>
              <a:t>Polymorphism </a:t>
            </a:r>
            <a:r>
              <a:rPr lang="en-US" dirty="0"/>
              <a:t>is a property of object-oriented software by which an abstract operation may be performed in different ways, typically in different classes. </a:t>
            </a:r>
            <a:endParaRPr lang="en-US" dirty="0" smtClean="0"/>
          </a:p>
          <a:p>
            <a:endParaRPr lang="en-US" dirty="0" smtClean="0"/>
          </a:p>
          <a:p>
            <a:r>
              <a:rPr lang="en-US" dirty="0" smtClean="0"/>
              <a:t>Inheritance enables some kinds of polymorphism. (i.e. an object can be several different types)</a:t>
            </a:r>
          </a:p>
          <a:p>
            <a:endParaRPr lang="en-US" dirty="0" smtClean="0"/>
          </a:p>
          <a:p>
            <a:r>
              <a:rPr lang="en-US" dirty="0" smtClean="0"/>
              <a:t>Open up the C# REPL: </a:t>
            </a:r>
            <a:r>
              <a:rPr lang="en-US" dirty="0"/>
              <a:t>https://</a:t>
            </a:r>
            <a:r>
              <a:rPr lang="en-US" dirty="0" err="1" smtClean="0"/>
              <a:t>repl.it</a:t>
            </a:r>
            <a:r>
              <a:rPr lang="en-US" dirty="0" smtClean="0"/>
              <a:t>/languages/</a:t>
            </a:r>
            <a:r>
              <a:rPr lang="en-US" dirty="0" err="1" smtClean="0"/>
              <a:t>csharp</a:t>
            </a:r>
            <a:endParaRPr lang="en-US" dirty="0"/>
          </a:p>
        </p:txBody>
      </p:sp>
    </p:spTree>
    <p:extLst>
      <p:ext uri="{BB962C8B-B14F-4D97-AF65-F5344CB8AC3E}">
        <p14:creationId xmlns:p14="http://schemas.microsoft.com/office/powerpoint/2010/main" val="1701165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 - Peeing</a:t>
            </a:r>
            <a:endParaRPr lang="en-US" dirty="0"/>
          </a:p>
        </p:txBody>
      </p:sp>
      <p:sp>
        <p:nvSpPr>
          <p:cNvPr id="3" name="Content Placeholder 2"/>
          <p:cNvSpPr>
            <a:spLocks noGrp="1"/>
          </p:cNvSpPr>
          <p:nvPr>
            <p:ph idx="1"/>
          </p:nvPr>
        </p:nvSpPr>
        <p:spPr>
          <a:xfrm>
            <a:off x="838200" y="1825624"/>
            <a:ext cx="10515600" cy="4797597"/>
          </a:xfrm>
        </p:spPr>
        <p:txBody>
          <a:bodyPr>
            <a:normAutofit fontScale="92500" lnSpcReduction="20000"/>
          </a:bodyPr>
          <a:lstStyle/>
          <a:p>
            <a:r>
              <a:rPr lang="en-US" dirty="0" smtClean="0"/>
              <a:t>All humans pee, but males and females pee differently</a:t>
            </a:r>
          </a:p>
          <a:p>
            <a:endParaRPr lang="en-US" dirty="0" smtClean="0"/>
          </a:p>
          <a:p>
            <a:r>
              <a:rPr lang="en-US" dirty="0" smtClean="0"/>
              <a:t>abstract class Human {</a:t>
            </a:r>
          </a:p>
          <a:p>
            <a:r>
              <a:rPr lang="en-US" dirty="0"/>
              <a:t> </a:t>
            </a:r>
            <a:r>
              <a:rPr lang="en-US" dirty="0" smtClean="0"/>
              <a:t> public abstract void Pee();</a:t>
            </a:r>
          </a:p>
          <a:p>
            <a:r>
              <a:rPr lang="en-US" dirty="0" smtClean="0"/>
              <a:t>}</a:t>
            </a:r>
          </a:p>
          <a:p>
            <a:r>
              <a:rPr lang="en-US" dirty="0" smtClean="0"/>
              <a:t>class Male : Human {</a:t>
            </a:r>
          </a:p>
          <a:p>
            <a:r>
              <a:rPr lang="en-US" dirty="0"/>
              <a:t> </a:t>
            </a:r>
            <a:r>
              <a:rPr lang="en-US" dirty="0" smtClean="0"/>
              <a:t> public override void Pee() { </a:t>
            </a:r>
            <a:r>
              <a:rPr lang="en-US" dirty="0" err="1" smtClean="0"/>
              <a:t>Console.WriteLine</a:t>
            </a:r>
            <a:r>
              <a:rPr lang="en-US" dirty="0" smtClean="0"/>
              <a:t>(“Stand up, fool!”); }</a:t>
            </a:r>
          </a:p>
          <a:p>
            <a:r>
              <a:rPr lang="en-US" dirty="0" smtClean="0"/>
              <a:t>}</a:t>
            </a:r>
          </a:p>
          <a:p>
            <a:r>
              <a:rPr lang="en-US" dirty="0"/>
              <a:t>c</a:t>
            </a:r>
            <a:r>
              <a:rPr lang="en-US" dirty="0" smtClean="0"/>
              <a:t>lass Female : Human {</a:t>
            </a:r>
          </a:p>
          <a:p>
            <a:r>
              <a:rPr lang="en-US" dirty="0"/>
              <a:t> </a:t>
            </a:r>
            <a:r>
              <a:rPr lang="en-US" dirty="0" smtClean="0"/>
              <a:t> public override void Pee() { </a:t>
            </a:r>
            <a:r>
              <a:rPr lang="en-US" dirty="0" err="1" smtClean="0"/>
              <a:t>Console.WriteLine</a:t>
            </a:r>
            <a:r>
              <a:rPr lang="en-US" dirty="0" smtClean="0"/>
              <a:t>(“Sit down”); }</a:t>
            </a:r>
          </a:p>
          <a:p>
            <a:r>
              <a:rPr lang="en-US" dirty="0"/>
              <a:t>}</a:t>
            </a:r>
            <a:endParaRPr lang="en-US" dirty="0" smtClean="0"/>
          </a:p>
        </p:txBody>
      </p:sp>
    </p:spTree>
    <p:extLst>
      <p:ext uri="{BB962C8B-B14F-4D97-AF65-F5344CB8AC3E}">
        <p14:creationId xmlns:p14="http://schemas.microsoft.com/office/powerpoint/2010/main" val="1873146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 - Peeing</a:t>
            </a:r>
            <a:endParaRPr lang="en-US" dirty="0"/>
          </a:p>
        </p:txBody>
      </p:sp>
      <p:sp>
        <p:nvSpPr>
          <p:cNvPr id="3" name="Content Placeholder 2"/>
          <p:cNvSpPr>
            <a:spLocks noGrp="1"/>
          </p:cNvSpPr>
          <p:nvPr>
            <p:ph idx="1"/>
          </p:nvPr>
        </p:nvSpPr>
        <p:spPr>
          <a:xfrm>
            <a:off x="838200" y="1825624"/>
            <a:ext cx="10515600" cy="4797597"/>
          </a:xfrm>
        </p:spPr>
        <p:txBody>
          <a:bodyPr>
            <a:normAutofit/>
          </a:bodyPr>
          <a:lstStyle/>
          <a:p>
            <a:r>
              <a:rPr lang="en-US" dirty="0" err="1" smtClean="0"/>
              <a:t>var</a:t>
            </a:r>
            <a:r>
              <a:rPr lang="en-US" dirty="0" smtClean="0"/>
              <a:t> humans = new List&lt;Human&gt;() { new Female(), new Female(), new Male() };</a:t>
            </a:r>
          </a:p>
          <a:p>
            <a:r>
              <a:rPr lang="en-US" dirty="0" err="1" smtClean="0"/>
              <a:t>foreach</a:t>
            </a:r>
            <a:r>
              <a:rPr lang="en-US" dirty="0" smtClean="0"/>
              <a:t> (</a:t>
            </a:r>
            <a:r>
              <a:rPr lang="en-US" dirty="0" err="1" smtClean="0"/>
              <a:t>var</a:t>
            </a:r>
            <a:r>
              <a:rPr lang="en-US" dirty="0" smtClean="0"/>
              <a:t> human in humans) {</a:t>
            </a:r>
          </a:p>
          <a:p>
            <a:r>
              <a:rPr lang="en-US" dirty="0"/>
              <a:t> </a:t>
            </a:r>
            <a:r>
              <a:rPr lang="en-US" dirty="0" smtClean="0"/>
              <a:t> </a:t>
            </a:r>
            <a:r>
              <a:rPr lang="en-US" dirty="0" err="1" smtClean="0"/>
              <a:t>human.Pee</a:t>
            </a:r>
            <a:r>
              <a:rPr lang="en-US" dirty="0" smtClean="0"/>
              <a:t>();</a:t>
            </a:r>
          </a:p>
          <a:p>
            <a:r>
              <a:rPr lang="en-US" dirty="0" smtClean="0"/>
              <a:t>}</a:t>
            </a:r>
          </a:p>
          <a:p>
            <a:r>
              <a:rPr lang="en-US" dirty="0" smtClean="0">
                <a:sym typeface="Wingdings"/>
              </a:rPr>
              <a:t></a:t>
            </a:r>
          </a:p>
          <a:p>
            <a:r>
              <a:rPr lang="en-US" dirty="0" smtClean="0"/>
              <a:t>Sit down!</a:t>
            </a:r>
          </a:p>
          <a:p>
            <a:r>
              <a:rPr lang="en-US" dirty="0" smtClean="0"/>
              <a:t>Sit down!</a:t>
            </a:r>
          </a:p>
          <a:p>
            <a:r>
              <a:rPr lang="en-US" dirty="0" smtClean="0"/>
              <a:t>Stand up, foo!</a:t>
            </a:r>
          </a:p>
        </p:txBody>
      </p:sp>
    </p:spTree>
    <p:extLst>
      <p:ext uri="{BB962C8B-B14F-4D97-AF65-F5344CB8AC3E}">
        <p14:creationId xmlns:p14="http://schemas.microsoft.com/office/powerpoint/2010/main" val="136739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Recap of Object-Oriented Programming</a:t>
            </a:r>
            <a:endParaRPr lang="en-US" dirty="0"/>
          </a:p>
        </p:txBody>
      </p:sp>
      <p:sp>
        <p:nvSpPr>
          <p:cNvPr id="3" name="Subtitle 2"/>
          <p:cNvSpPr>
            <a:spLocks noGrp="1"/>
          </p:cNvSpPr>
          <p:nvPr>
            <p:ph type="subTitle" idx="1"/>
          </p:nvPr>
        </p:nvSpPr>
        <p:spPr/>
        <p:txBody>
          <a:bodyPr/>
          <a:lstStyle/>
          <a:p>
            <a:r>
              <a:rPr lang="en-US" dirty="0" smtClean="0"/>
              <a:t>SENG 301</a:t>
            </a:r>
            <a:endParaRPr lang="en-US" dirty="0"/>
          </a:p>
        </p:txBody>
      </p:sp>
    </p:spTree>
    <p:extLst>
      <p:ext uri="{BB962C8B-B14F-4D97-AF65-F5344CB8AC3E}">
        <p14:creationId xmlns:p14="http://schemas.microsoft.com/office/powerpoint/2010/main" val="1138791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 in C#</a:t>
            </a:r>
            <a:endParaRPr lang="en-US" dirty="0"/>
          </a:p>
        </p:txBody>
      </p:sp>
      <p:sp>
        <p:nvSpPr>
          <p:cNvPr id="3" name="Content Placeholder 2"/>
          <p:cNvSpPr>
            <a:spLocks noGrp="1"/>
          </p:cNvSpPr>
          <p:nvPr>
            <p:ph idx="1"/>
          </p:nvPr>
        </p:nvSpPr>
        <p:spPr/>
        <p:txBody>
          <a:bodyPr/>
          <a:lstStyle/>
          <a:p>
            <a:r>
              <a:rPr lang="en-US" dirty="0" smtClean="0"/>
              <a:t>Terms: fields (instance variables), properties, methods (functions)</a:t>
            </a:r>
          </a:p>
          <a:p>
            <a:r>
              <a:rPr lang="en-US" dirty="0" smtClean="0"/>
              <a:t>Encapsulation</a:t>
            </a:r>
          </a:p>
          <a:p>
            <a:r>
              <a:rPr lang="en-US" dirty="0" smtClean="0"/>
              <a:t>Inheritance</a:t>
            </a:r>
          </a:p>
          <a:p>
            <a:r>
              <a:rPr lang="en-US" dirty="0" smtClean="0"/>
              <a:t>Polymorphism</a:t>
            </a:r>
          </a:p>
          <a:p>
            <a:r>
              <a:rPr lang="en-US" dirty="0" smtClean="0"/>
              <a:t>Interfaces</a:t>
            </a:r>
          </a:p>
          <a:p>
            <a:endParaRPr lang="en-US" dirty="0"/>
          </a:p>
        </p:txBody>
      </p:sp>
    </p:spTree>
    <p:extLst>
      <p:ext uri="{BB962C8B-B14F-4D97-AF65-F5344CB8AC3E}">
        <p14:creationId xmlns:p14="http://schemas.microsoft.com/office/powerpoint/2010/main" val="1578494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Terms</a:t>
            </a:r>
            <a:endParaRPr lang="en-US" dirty="0"/>
          </a:p>
        </p:txBody>
      </p:sp>
      <p:sp>
        <p:nvSpPr>
          <p:cNvPr id="3" name="Content Placeholder 2"/>
          <p:cNvSpPr>
            <a:spLocks noGrp="1"/>
          </p:cNvSpPr>
          <p:nvPr>
            <p:ph idx="1"/>
          </p:nvPr>
        </p:nvSpPr>
        <p:spPr/>
        <p:txBody>
          <a:bodyPr/>
          <a:lstStyle/>
          <a:p>
            <a:r>
              <a:rPr lang="en-US" dirty="0" smtClean="0"/>
              <a:t>member variables == fields == instance variables</a:t>
            </a:r>
          </a:p>
          <a:p>
            <a:r>
              <a:rPr lang="en-US" dirty="0" smtClean="0"/>
              <a:t>  (e.g. class Player { </a:t>
            </a:r>
            <a:r>
              <a:rPr lang="en-US" dirty="0" err="1" smtClean="0"/>
              <a:t>int</a:t>
            </a:r>
            <a:r>
              <a:rPr lang="en-US" dirty="0" smtClean="0"/>
              <a:t> </a:t>
            </a:r>
            <a:r>
              <a:rPr lang="en-US" dirty="0" err="1" smtClean="0"/>
              <a:t>hitPoints</a:t>
            </a:r>
            <a:r>
              <a:rPr lang="en-US" dirty="0" smtClean="0"/>
              <a:t>; </a:t>
            </a:r>
            <a:r>
              <a:rPr lang="en-US" dirty="0" err="1" smtClean="0"/>
              <a:t>int</a:t>
            </a:r>
            <a:r>
              <a:rPr lang="en-US" dirty="0" smtClean="0"/>
              <a:t> </a:t>
            </a:r>
            <a:r>
              <a:rPr lang="en-US" dirty="0" err="1" smtClean="0"/>
              <a:t>ammoRemaining</a:t>
            </a:r>
            <a:r>
              <a:rPr lang="en-US" dirty="0" smtClean="0"/>
              <a:t> } )</a:t>
            </a:r>
          </a:p>
          <a:p>
            <a:endParaRPr lang="en-US" dirty="0"/>
          </a:p>
          <a:p>
            <a:r>
              <a:rPr lang="en-US" dirty="0" smtClean="0"/>
              <a:t>properties </a:t>
            </a:r>
            <a:r>
              <a:rPr lang="mr-IN" dirty="0" smtClean="0"/>
              <a:t>–</a:t>
            </a:r>
            <a:r>
              <a:rPr lang="en-US" dirty="0" smtClean="0"/>
              <a:t> explicit mechanisms to get/set fields</a:t>
            </a:r>
            <a:endParaRPr lang="en-US" dirty="0"/>
          </a:p>
          <a:p>
            <a:pPr lvl="1"/>
            <a:r>
              <a:rPr lang="en-US" dirty="0" smtClean="0"/>
              <a:t>These look a lot like accessing the internal fields directly, but have additional semantics (e.g. different visibility </a:t>
            </a:r>
            <a:r>
              <a:rPr lang="mr-IN" dirty="0" smtClean="0"/>
              <a:t>–</a:t>
            </a:r>
            <a:r>
              <a:rPr lang="en-US" dirty="0" smtClean="0"/>
              <a:t> public get; protected set)</a:t>
            </a:r>
          </a:p>
          <a:p>
            <a:pPr lvl="1"/>
            <a:endParaRPr lang="en-US" dirty="0" smtClean="0"/>
          </a:p>
          <a:p>
            <a:pPr lvl="0"/>
            <a:r>
              <a:rPr lang="en-US" dirty="0">
                <a:solidFill>
                  <a:prstClr val="white"/>
                </a:solidFill>
              </a:rPr>
              <a:t>m</a:t>
            </a:r>
            <a:r>
              <a:rPr lang="en-US" dirty="0" smtClean="0">
                <a:solidFill>
                  <a:prstClr val="white"/>
                </a:solidFill>
              </a:rPr>
              <a:t>ethods == functions</a:t>
            </a:r>
            <a:endParaRPr lang="en-US" dirty="0">
              <a:solidFill>
                <a:prstClr val="white"/>
              </a:solidFill>
            </a:endParaRPr>
          </a:p>
          <a:p>
            <a:pPr lvl="1"/>
            <a:endParaRPr lang="en-US" dirty="0" smtClean="0"/>
          </a:p>
        </p:txBody>
      </p:sp>
    </p:spTree>
    <p:extLst>
      <p:ext uri="{BB962C8B-B14F-4D97-AF65-F5344CB8AC3E}">
        <p14:creationId xmlns:p14="http://schemas.microsoft.com/office/powerpoint/2010/main" val="1216979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 in C#</a:t>
            </a:r>
            <a:endParaRPr lang="en-US" dirty="0"/>
          </a:p>
        </p:txBody>
      </p:sp>
      <p:sp>
        <p:nvSpPr>
          <p:cNvPr id="3" name="Content Placeholder 2"/>
          <p:cNvSpPr>
            <a:spLocks noGrp="1"/>
          </p:cNvSpPr>
          <p:nvPr>
            <p:ph idx="1"/>
          </p:nvPr>
        </p:nvSpPr>
        <p:spPr/>
        <p:txBody>
          <a:bodyPr>
            <a:normAutofit fontScale="92500" lnSpcReduction="10000"/>
          </a:bodyPr>
          <a:lstStyle/>
          <a:p>
            <a:r>
              <a:rPr lang="en-US" dirty="0"/>
              <a:t>https://</a:t>
            </a:r>
            <a:r>
              <a:rPr lang="en-US" dirty="0" err="1" smtClean="0"/>
              <a:t>gist.github.com</a:t>
            </a:r>
            <a:r>
              <a:rPr lang="en-US" dirty="0" smtClean="0"/>
              <a:t>/</a:t>
            </a:r>
            <a:r>
              <a:rPr lang="en-US" dirty="0" err="1" smtClean="0"/>
              <a:t>hcitang</a:t>
            </a:r>
            <a:r>
              <a:rPr lang="en-US" dirty="0" smtClean="0"/>
              <a:t>/6fbb1d71e9356b3afd68d6e6a2ffc7ab</a:t>
            </a:r>
          </a:p>
          <a:p>
            <a:endParaRPr lang="en-US" dirty="0" smtClean="0"/>
          </a:p>
          <a:p>
            <a:r>
              <a:rPr lang="en-US" dirty="0" smtClean="0"/>
              <a:t>Notice the use of a property that the compiler uses to generate a field</a:t>
            </a:r>
          </a:p>
          <a:p>
            <a:endParaRPr lang="en-US" dirty="0" smtClean="0"/>
          </a:p>
          <a:p>
            <a:pPr marL="514350" indent="-514350">
              <a:buAutoNum type="arabicPeriod"/>
            </a:pPr>
            <a:r>
              <a:rPr lang="en-US" dirty="0" smtClean="0"/>
              <a:t>Respond to the poll first</a:t>
            </a:r>
          </a:p>
          <a:p>
            <a:pPr marL="514350" indent="-514350">
              <a:buAutoNum type="arabicPeriod"/>
            </a:pPr>
            <a:r>
              <a:rPr lang="en-US" dirty="0" smtClean="0"/>
              <a:t>Try the code.</a:t>
            </a:r>
          </a:p>
          <a:p>
            <a:pPr marL="514350" indent="-514350">
              <a:buAutoNum type="arabicPeriod"/>
            </a:pPr>
            <a:r>
              <a:rPr lang="en-US" dirty="0" smtClean="0"/>
              <a:t>Note that we can change what “r” is interpreted at at run-time (think of it as a “Shape” right now; think of it as a “Rectangle” now)</a:t>
            </a:r>
          </a:p>
          <a:p>
            <a:r>
              <a:rPr lang="en-US" dirty="0"/>
              <a:t>4</a:t>
            </a:r>
            <a:r>
              <a:rPr lang="en-US" dirty="0" smtClean="0"/>
              <a:t>. Changing the “override” term to “new”, then re-run</a:t>
            </a:r>
          </a:p>
          <a:p>
            <a:endParaRPr lang="en-US" dirty="0" smtClean="0"/>
          </a:p>
        </p:txBody>
      </p:sp>
    </p:spTree>
    <p:extLst>
      <p:ext uri="{BB962C8B-B14F-4D97-AF65-F5344CB8AC3E}">
        <p14:creationId xmlns:p14="http://schemas.microsoft.com/office/powerpoint/2010/main" val="11907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Generic Collections in C#</a:t>
            </a:r>
            <a:endParaRPr lang="en-US" dirty="0"/>
          </a:p>
        </p:txBody>
      </p:sp>
      <p:sp>
        <p:nvSpPr>
          <p:cNvPr id="3" name="Content Placeholder 2"/>
          <p:cNvSpPr>
            <a:spLocks noGrp="1"/>
          </p:cNvSpPr>
          <p:nvPr>
            <p:ph idx="1"/>
          </p:nvPr>
        </p:nvSpPr>
        <p:spPr/>
        <p:txBody>
          <a:bodyPr>
            <a:normAutofit/>
          </a:bodyPr>
          <a:lstStyle/>
          <a:p>
            <a:r>
              <a:rPr lang="en-US" dirty="0" smtClean="0"/>
              <a:t>Common data structures?</a:t>
            </a:r>
            <a:endParaRPr lang="en-US" dirty="0"/>
          </a:p>
          <a:p>
            <a:r>
              <a:rPr lang="en-US" dirty="0" smtClean="0"/>
              <a:t>-- List of numbers</a:t>
            </a:r>
          </a:p>
          <a:p>
            <a:r>
              <a:rPr lang="en-US" dirty="0" smtClean="0"/>
              <a:t>-- Mappings between names and ages</a:t>
            </a:r>
          </a:p>
          <a:p>
            <a:endParaRPr lang="en-US" dirty="0"/>
          </a:p>
          <a:p>
            <a:r>
              <a:rPr lang="en-US" dirty="0" smtClean="0"/>
              <a:t>Trying to operate on collections</a:t>
            </a:r>
          </a:p>
          <a:p>
            <a:r>
              <a:rPr lang="en-US" dirty="0" smtClean="0"/>
              <a:t>-- Sum</a:t>
            </a:r>
          </a:p>
          <a:p>
            <a:r>
              <a:rPr lang="en-US" dirty="0" smtClean="0"/>
              <a:t>-- Max? Min?</a:t>
            </a:r>
          </a:p>
        </p:txBody>
      </p:sp>
    </p:spTree>
    <p:extLst>
      <p:ext uri="{BB962C8B-B14F-4D97-AF65-F5344CB8AC3E}">
        <p14:creationId xmlns:p14="http://schemas.microsoft.com/office/powerpoint/2010/main" val="1986464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Generic Collections in C#</a:t>
            </a:r>
            <a:endParaRPr lang="en-US" dirty="0"/>
          </a:p>
        </p:txBody>
      </p:sp>
      <p:sp>
        <p:nvSpPr>
          <p:cNvPr id="3" name="Content Placeholder 2"/>
          <p:cNvSpPr>
            <a:spLocks noGrp="1"/>
          </p:cNvSpPr>
          <p:nvPr>
            <p:ph idx="1"/>
          </p:nvPr>
        </p:nvSpPr>
        <p:spPr/>
        <p:txBody>
          <a:bodyPr/>
          <a:lstStyle/>
          <a:p>
            <a:r>
              <a:rPr lang="en-US" dirty="0" smtClean="0"/>
              <a:t>Using </a:t>
            </a:r>
            <a:r>
              <a:rPr lang="en-US" dirty="0"/>
              <a:t>generic collections mean that the collections are “typed” </a:t>
            </a:r>
            <a:r>
              <a:rPr lang="mr-IN" dirty="0"/>
              <a:t>–</a:t>
            </a:r>
            <a:r>
              <a:rPr lang="en-US" dirty="0"/>
              <a:t> operations like insertions are type checked (i.e. made sure to conform to what is expected</a:t>
            </a:r>
            <a:r>
              <a:rPr lang="en-US" dirty="0" smtClean="0"/>
              <a:t>).</a:t>
            </a:r>
          </a:p>
          <a:p>
            <a:endParaRPr lang="en-US" dirty="0"/>
          </a:p>
          <a:p>
            <a:r>
              <a:rPr lang="en-US" dirty="0" smtClean="0">
                <a:latin typeface="Courier New" charset="0"/>
                <a:ea typeface="Courier New" charset="0"/>
                <a:cs typeface="Courier New" charset="0"/>
              </a:rPr>
              <a:t>using </a:t>
            </a:r>
            <a:r>
              <a:rPr lang="en-US" dirty="0" err="1" smtClean="0">
                <a:latin typeface="Courier New" charset="0"/>
                <a:ea typeface="Courier New" charset="0"/>
                <a:cs typeface="Courier New" charset="0"/>
              </a:rPr>
              <a:t>System.Collections.Generic</a:t>
            </a:r>
            <a:r>
              <a:rPr lang="en-US" dirty="0" smtClean="0">
                <a:latin typeface="Courier New" charset="0"/>
                <a:ea typeface="Courier New" charset="0"/>
                <a:cs typeface="Courier New" charset="0"/>
              </a:rPr>
              <a:t>;</a:t>
            </a:r>
          </a:p>
          <a:p>
            <a:r>
              <a:rPr lang="mr-IN" dirty="0" smtClean="0">
                <a:latin typeface="Courier New" charset="0"/>
                <a:ea typeface="Courier New" charset="0"/>
                <a:cs typeface="Courier New" charset="0"/>
              </a:rPr>
              <a:t>…</a:t>
            </a:r>
            <a:endParaRPr lang="en-US" dirty="0" smtClean="0">
              <a:latin typeface="Courier New" charset="0"/>
              <a:ea typeface="Courier New" charset="0"/>
              <a:cs typeface="Courier New" charset="0"/>
            </a:endParaRPr>
          </a:p>
          <a:p>
            <a:r>
              <a:rPr lang="en-US" dirty="0" smtClean="0">
                <a:latin typeface="Courier New" charset="0"/>
                <a:ea typeface="Courier New" charset="0"/>
                <a:cs typeface="Courier New" charset="0"/>
              </a:rPr>
              <a:t>List&lt;</a:t>
            </a:r>
            <a:r>
              <a:rPr lang="en-US" dirty="0" err="1" smtClean="0">
                <a:latin typeface="Courier New" charset="0"/>
                <a:ea typeface="Courier New" charset="0"/>
                <a:cs typeface="Courier New" charset="0"/>
              </a:rPr>
              <a:t>int</a:t>
            </a:r>
            <a:r>
              <a:rPr lang="en-US" dirty="0" smtClean="0">
                <a:latin typeface="Courier New" charset="0"/>
                <a:ea typeface="Courier New" charset="0"/>
                <a:cs typeface="Courier New" charset="0"/>
              </a:rPr>
              <a:t>&gt; numbers = new List&lt;</a:t>
            </a:r>
            <a:r>
              <a:rPr lang="en-US" dirty="0" err="1" smtClean="0">
                <a:latin typeface="Courier New" charset="0"/>
                <a:ea typeface="Courier New" charset="0"/>
                <a:cs typeface="Courier New" charset="0"/>
              </a:rPr>
              <a:t>int</a:t>
            </a:r>
            <a:r>
              <a:rPr lang="en-US" dirty="0" smtClean="0">
                <a:latin typeface="Courier New" charset="0"/>
                <a:ea typeface="Courier New" charset="0"/>
                <a:cs typeface="Courier New" charset="0"/>
              </a:rPr>
              <a:t>&gt;();</a:t>
            </a:r>
          </a:p>
          <a:p>
            <a:r>
              <a:rPr lang="en-US" dirty="0" err="1" smtClean="0">
                <a:latin typeface="Courier New" charset="0"/>
                <a:ea typeface="Courier New" charset="0"/>
                <a:cs typeface="Courier New" charset="0"/>
              </a:rPr>
              <a:t>numbers.Add</a:t>
            </a:r>
            <a:r>
              <a:rPr lang="en-US" dirty="0" smtClean="0">
                <a:latin typeface="Courier New" charset="0"/>
                <a:ea typeface="Courier New" charset="0"/>
                <a:cs typeface="Courier New" charset="0"/>
              </a:rPr>
              <a:t>(2); // okay</a:t>
            </a:r>
          </a:p>
          <a:p>
            <a:r>
              <a:rPr lang="en-US" dirty="0" err="1" smtClean="0">
                <a:latin typeface="Courier New" charset="0"/>
                <a:ea typeface="Courier New" charset="0"/>
                <a:cs typeface="Courier New" charset="0"/>
              </a:rPr>
              <a:t>numbers.Add</a:t>
            </a:r>
            <a:r>
              <a:rPr lang="en-US" dirty="0" smtClean="0">
                <a:latin typeface="Courier New" charset="0"/>
                <a:ea typeface="Courier New" charset="0"/>
                <a:cs typeface="Courier New" charset="0"/>
              </a:rPr>
              <a:t>(“two”); // this will break</a:t>
            </a:r>
            <a:endParaRPr lang="en-US" dirty="0">
              <a:latin typeface="Courier New" charset="0"/>
              <a:ea typeface="Courier New" charset="0"/>
              <a:cs typeface="Courier New" charset="0"/>
            </a:endParaRPr>
          </a:p>
          <a:p>
            <a:endParaRPr lang="en-US" dirty="0"/>
          </a:p>
        </p:txBody>
      </p:sp>
    </p:spTree>
    <p:extLst>
      <p:ext uri="{BB962C8B-B14F-4D97-AF65-F5344CB8AC3E}">
        <p14:creationId xmlns:p14="http://schemas.microsoft.com/office/powerpoint/2010/main" val="1925261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LINQ Magic</a:t>
            </a:r>
            <a:endParaRPr lang="en-US" dirty="0"/>
          </a:p>
        </p:txBody>
      </p:sp>
      <p:sp>
        <p:nvSpPr>
          <p:cNvPr id="3" name="Content Placeholder 2"/>
          <p:cNvSpPr>
            <a:spLocks noGrp="1"/>
          </p:cNvSpPr>
          <p:nvPr>
            <p:ph idx="1"/>
          </p:nvPr>
        </p:nvSpPr>
        <p:spPr/>
        <p:txBody>
          <a:bodyPr/>
          <a:lstStyle/>
          <a:p>
            <a:r>
              <a:rPr lang="en-US" dirty="0" smtClean="0"/>
              <a:t>LINQ (“Language Integrated Queries”) operate on generic collections for unbelievable magic</a:t>
            </a:r>
          </a:p>
          <a:p>
            <a:endParaRPr lang="en-US" dirty="0"/>
          </a:p>
          <a:p>
            <a:r>
              <a:rPr lang="en-US" dirty="0" smtClean="0"/>
              <a:t>Mind blown</a:t>
            </a:r>
          </a:p>
          <a:p>
            <a:r>
              <a:rPr lang="en-US" dirty="0" smtClean="0"/>
              <a:t>	.Count, .Sum, .Min, .Max</a:t>
            </a:r>
          </a:p>
          <a:p>
            <a:r>
              <a:rPr lang="en-US" dirty="0"/>
              <a:t>	</a:t>
            </a:r>
            <a:r>
              <a:rPr lang="en-US" dirty="0" smtClean="0"/>
              <a:t>.Where, .</a:t>
            </a:r>
            <a:r>
              <a:rPr lang="en-US" dirty="0" err="1" smtClean="0"/>
              <a:t>OrderBy</a:t>
            </a:r>
            <a:r>
              <a:rPr lang="en-US" dirty="0" smtClean="0"/>
              <a:t>, .First, </a:t>
            </a:r>
            <a:r>
              <a:rPr lang="mr-IN" dirty="0" smtClean="0"/>
              <a:t>…</a:t>
            </a:r>
            <a:endParaRPr lang="en-US" dirty="0" smtClean="0"/>
          </a:p>
        </p:txBody>
      </p:sp>
    </p:spTree>
    <p:extLst>
      <p:ext uri="{BB962C8B-B14F-4D97-AF65-F5344CB8AC3E}">
        <p14:creationId xmlns:p14="http://schemas.microsoft.com/office/powerpoint/2010/main" val="2138956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Using Exceptions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Exceptions are a way to signal to the caller that something really seriously went wrong with the code.</a:t>
            </a:r>
          </a:p>
          <a:p>
            <a:endParaRPr lang="en-US" dirty="0"/>
          </a:p>
          <a:p>
            <a:r>
              <a:rPr lang="en-US" dirty="0" smtClean="0">
                <a:latin typeface="Courier New" charset="0"/>
                <a:ea typeface="Courier New" charset="0"/>
                <a:cs typeface="Courier New" charset="0"/>
              </a:rPr>
              <a:t>void </a:t>
            </a:r>
            <a:r>
              <a:rPr lang="en-US" dirty="0" err="1" smtClean="0">
                <a:latin typeface="Courier New" charset="0"/>
                <a:ea typeface="Courier New" charset="0"/>
                <a:cs typeface="Courier New" charset="0"/>
              </a:rPr>
              <a:t>ReadFile</a:t>
            </a:r>
            <a:r>
              <a:rPr lang="en-US" dirty="0" smtClean="0">
                <a:latin typeface="Courier New" charset="0"/>
                <a:ea typeface="Courier New" charset="0"/>
                <a:cs typeface="Courier New" charset="0"/>
              </a:rPr>
              <a:t>(string name) {</a:t>
            </a:r>
          </a:p>
          <a:p>
            <a:r>
              <a:rPr lang="en-US" dirty="0">
                <a:latin typeface="Courier New" charset="0"/>
                <a:ea typeface="Courier New" charset="0"/>
                <a:cs typeface="Courier New" charset="0"/>
              </a:rPr>
              <a:t> </a:t>
            </a:r>
            <a:r>
              <a:rPr lang="en-US" dirty="0" smtClean="0">
                <a:latin typeface="Courier New" charset="0"/>
                <a:ea typeface="Courier New" charset="0"/>
                <a:cs typeface="Courier New" charset="0"/>
              </a:rPr>
              <a:t> if (name == null) {</a:t>
            </a:r>
          </a:p>
          <a:p>
            <a:r>
              <a:rPr lang="en-US" dirty="0">
                <a:latin typeface="Courier New" charset="0"/>
                <a:ea typeface="Courier New" charset="0"/>
                <a:cs typeface="Courier New" charset="0"/>
              </a:rPr>
              <a:t> </a:t>
            </a:r>
            <a:r>
              <a:rPr lang="en-US" dirty="0" smtClean="0">
                <a:latin typeface="Courier New" charset="0"/>
                <a:ea typeface="Courier New" charset="0"/>
                <a:cs typeface="Courier New" charset="0"/>
              </a:rPr>
              <a:t>   throw new Exception(“Filename was null”);</a:t>
            </a:r>
          </a:p>
          <a:p>
            <a:r>
              <a:rPr lang="en-US" dirty="0">
                <a:latin typeface="Courier New" charset="0"/>
                <a:ea typeface="Courier New" charset="0"/>
                <a:cs typeface="Courier New" charset="0"/>
              </a:rPr>
              <a:t> </a:t>
            </a:r>
            <a:r>
              <a:rPr lang="en-US" dirty="0" smtClean="0">
                <a:latin typeface="Courier New" charset="0"/>
                <a:ea typeface="Courier New" charset="0"/>
                <a:cs typeface="Courier New" charset="0"/>
              </a:rPr>
              <a:t> }</a:t>
            </a:r>
          </a:p>
          <a:p>
            <a:r>
              <a:rPr lang="mr-IN" dirty="0" smtClean="0">
                <a:latin typeface="Courier New" charset="0"/>
                <a:ea typeface="Courier New" charset="0"/>
                <a:cs typeface="Courier New" charset="0"/>
              </a:rPr>
              <a:t>…</a:t>
            </a:r>
            <a:endParaRPr lang="en-US" dirty="0" smtClean="0">
              <a:latin typeface="Courier New" charset="0"/>
              <a:ea typeface="Courier New" charset="0"/>
              <a:cs typeface="Courier New" charset="0"/>
            </a:endParaRPr>
          </a:p>
          <a:p>
            <a:r>
              <a:rPr lang="en-US" dirty="0" smtClean="0">
                <a:latin typeface="Courier New" charset="0"/>
                <a:ea typeface="Courier New" charset="0"/>
                <a:cs typeface="Courier New" charset="0"/>
              </a:rPr>
              <a:t>}</a:t>
            </a:r>
          </a:p>
          <a:p>
            <a:endParaRPr lang="en-US" dirty="0" smtClean="0"/>
          </a:p>
          <a:p>
            <a:r>
              <a:rPr lang="en-US" dirty="0" smtClean="0"/>
              <a:t>Note that the exception text is (hopefully) useful for the component that called this code.</a:t>
            </a:r>
            <a:endParaRPr lang="en-US" b="1" dirty="0">
              <a:latin typeface="Courier New" charset="0"/>
              <a:ea typeface="Courier New" charset="0"/>
              <a:cs typeface="Courier New" charset="0"/>
            </a:endParaRPr>
          </a:p>
        </p:txBody>
      </p:sp>
    </p:spTree>
    <p:extLst>
      <p:ext uri="{BB962C8B-B14F-4D97-AF65-F5344CB8AC3E}">
        <p14:creationId xmlns:p14="http://schemas.microsoft.com/office/powerpoint/2010/main" val="867285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#A1?</a:t>
            </a:r>
            <a:endParaRPr lang="en-US" dirty="0"/>
          </a:p>
        </p:txBody>
      </p:sp>
      <p:sp>
        <p:nvSpPr>
          <p:cNvPr id="3" name="Content Placeholder 2"/>
          <p:cNvSpPr>
            <a:spLocks noGrp="1"/>
          </p:cNvSpPr>
          <p:nvPr>
            <p:ph idx="1"/>
          </p:nvPr>
        </p:nvSpPr>
        <p:spPr/>
        <p:txBody>
          <a:bodyPr/>
          <a:lstStyle/>
          <a:p>
            <a:r>
              <a:rPr lang="en-US" dirty="0" smtClean="0"/>
              <a:t>A quick reminder:</a:t>
            </a:r>
          </a:p>
          <a:p>
            <a:pPr marL="457200" indent="-457200">
              <a:buFont typeface="Arial" charset="0"/>
              <a:buChar char="•"/>
            </a:pPr>
            <a:r>
              <a:rPr lang="en-US" dirty="0" smtClean="0"/>
              <a:t>If asking a question on Slack, please use the #A1 channel</a:t>
            </a:r>
          </a:p>
          <a:p>
            <a:pPr marL="457200" indent="-457200">
              <a:buFont typeface="Arial" charset="0"/>
              <a:buChar char="•"/>
            </a:pPr>
            <a:r>
              <a:rPr lang="en-US" dirty="0" smtClean="0"/>
              <a:t>Writing your own test scripts is fun, and you can see how your system behaves with slight</a:t>
            </a:r>
            <a:endParaRPr lang="en-US" dirty="0"/>
          </a:p>
        </p:txBody>
      </p:sp>
    </p:spTree>
    <p:extLst>
      <p:ext uri="{BB962C8B-B14F-4D97-AF65-F5344CB8AC3E}">
        <p14:creationId xmlns:p14="http://schemas.microsoft.com/office/powerpoint/2010/main" val="574922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end of this lecture, you will be able to:</a:t>
            </a:r>
          </a:p>
          <a:p>
            <a:pPr marL="457200" indent="-457200">
              <a:buFont typeface="Arial" charset="0"/>
              <a:buChar char="•"/>
            </a:pPr>
            <a:r>
              <a:rPr lang="en-US" dirty="0" smtClean="0"/>
              <a:t>Provide a rationale for using object-oriented design</a:t>
            </a:r>
          </a:p>
          <a:p>
            <a:pPr marL="457200" indent="-457200">
              <a:buFont typeface="Arial" charset="0"/>
              <a:buChar char="•"/>
            </a:pPr>
            <a:r>
              <a:rPr lang="en-US" dirty="0" smtClean="0"/>
              <a:t>Explain the distinction between traditional procedural designs and object-oriented design</a:t>
            </a:r>
          </a:p>
          <a:p>
            <a:pPr marL="457200" indent="-457200">
              <a:buFont typeface="Arial" charset="0"/>
              <a:buChar char="•"/>
            </a:pPr>
            <a:r>
              <a:rPr lang="en-US" dirty="0" smtClean="0"/>
              <a:t>Define and explain core OO terms: encapsulation, state retention, inheritance, polymorphism</a:t>
            </a:r>
          </a:p>
          <a:p>
            <a:pPr marL="457200" indent="-457200">
              <a:buFont typeface="Arial" charset="0"/>
              <a:buChar char="•"/>
            </a:pPr>
            <a:r>
              <a:rPr lang="en-US" dirty="0" smtClean="0"/>
              <a:t>Understand the principles of how OO ideas are realized in C#</a:t>
            </a:r>
          </a:p>
          <a:p>
            <a:pPr marL="457200" indent="-457200">
              <a:buFont typeface="Arial" charset="0"/>
              <a:buChar char="•"/>
            </a:pPr>
            <a:r>
              <a:rPr lang="en-US" dirty="0" smtClean="0"/>
              <a:t>Applied: using generic collections in C#/.NET, using exceptions</a:t>
            </a:r>
          </a:p>
        </p:txBody>
      </p:sp>
    </p:spTree>
    <p:extLst>
      <p:ext uri="{BB962C8B-B14F-4D97-AF65-F5344CB8AC3E}">
        <p14:creationId xmlns:p14="http://schemas.microsoft.com/office/powerpoint/2010/main" val="1527901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two volunteers</a:t>
            </a:r>
            <a:endParaRPr lang="en-US" dirty="0"/>
          </a:p>
        </p:txBody>
      </p:sp>
      <p:sp>
        <p:nvSpPr>
          <p:cNvPr id="3" name="Content Placeholder 2"/>
          <p:cNvSpPr>
            <a:spLocks noGrp="1"/>
          </p:cNvSpPr>
          <p:nvPr>
            <p:ph idx="1"/>
          </p:nvPr>
        </p:nvSpPr>
        <p:spPr>
          <a:xfrm>
            <a:off x="838200" y="1875052"/>
            <a:ext cx="10515600" cy="4351338"/>
          </a:xfrm>
        </p:spPr>
        <p:txBody>
          <a:bodyPr/>
          <a:lstStyle/>
          <a:p>
            <a:r>
              <a:rPr lang="en-US" dirty="0">
                <a:hlinkClick r:id="rId3"/>
              </a:rPr>
              <a:t>http://</a:t>
            </a:r>
            <a:r>
              <a:rPr lang="en-US" dirty="0" smtClean="0">
                <a:hlinkClick r:id="rId3"/>
              </a:rPr>
              <a:t>www.kongregate.com/games/moly/gorillas-bas</a:t>
            </a:r>
            <a:r>
              <a:rPr lang="en-US" dirty="0" smtClean="0"/>
              <a:t> </a:t>
            </a:r>
            <a:endParaRPr lang="en-US" dirty="0"/>
          </a:p>
        </p:txBody>
      </p:sp>
    </p:spTree>
    <p:extLst>
      <p:ext uri="{BB962C8B-B14F-4D97-AF65-F5344CB8AC3E}">
        <p14:creationId xmlns:p14="http://schemas.microsoft.com/office/powerpoint/2010/main" val="1744763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Gorillas.bas</a:t>
            </a:r>
            <a:endParaRPr lang="en-US" dirty="0"/>
          </a:p>
        </p:txBody>
      </p:sp>
      <p:sp>
        <p:nvSpPr>
          <p:cNvPr id="3" name="Content Placeholder 2"/>
          <p:cNvSpPr>
            <a:spLocks noGrp="1"/>
          </p:cNvSpPr>
          <p:nvPr>
            <p:ph idx="1"/>
          </p:nvPr>
        </p:nvSpPr>
        <p:spPr/>
        <p:txBody>
          <a:bodyPr/>
          <a:lstStyle/>
          <a:p>
            <a:r>
              <a:rPr lang="en-US" dirty="0" smtClean="0"/>
              <a:t>Take a look at the source code</a:t>
            </a:r>
          </a:p>
          <a:p>
            <a:endParaRPr lang="en-US" dirty="0" smtClean="0"/>
          </a:p>
          <a:p>
            <a:r>
              <a:rPr lang="en-US" dirty="0" smtClean="0"/>
              <a:t>Consider these questions:</a:t>
            </a:r>
          </a:p>
          <a:p>
            <a:pPr marL="457200" indent="-457200">
              <a:buFont typeface="Arial" charset="0"/>
              <a:buChar char="•"/>
            </a:pPr>
            <a:r>
              <a:rPr lang="en-US" dirty="0" smtClean="0"/>
              <a:t>How is state of the system represented?</a:t>
            </a:r>
          </a:p>
          <a:p>
            <a:pPr marL="457200" indent="-457200">
              <a:buFont typeface="Arial" charset="0"/>
              <a:buChar char="•"/>
            </a:pPr>
            <a:r>
              <a:rPr lang="en-US" dirty="0" smtClean="0"/>
              <a:t>How does the system know “how” to run?</a:t>
            </a:r>
          </a:p>
          <a:p>
            <a:pPr marL="457200" indent="-457200">
              <a:buFont typeface="Arial" charset="0"/>
              <a:buChar char="•"/>
            </a:pPr>
            <a:r>
              <a:rPr lang="en-US" dirty="0" smtClean="0"/>
              <a:t>How does the system interact with the data?</a:t>
            </a:r>
          </a:p>
          <a:p>
            <a:pPr marL="457200" indent="-457200">
              <a:buFont typeface="Arial" charset="0"/>
              <a:buChar char="•"/>
            </a:pPr>
            <a:endParaRPr lang="en-US" dirty="0"/>
          </a:p>
        </p:txBody>
      </p:sp>
      <p:pic>
        <p:nvPicPr>
          <p:cNvPr id="4" name="Picture 3"/>
          <p:cNvPicPr>
            <a:picLocks noChangeAspect="1"/>
          </p:cNvPicPr>
          <p:nvPr/>
        </p:nvPicPr>
        <p:blipFill>
          <a:blip r:embed="rId3"/>
          <a:stretch>
            <a:fillRect/>
          </a:stretch>
        </p:blipFill>
        <p:spPr>
          <a:xfrm>
            <a:off x="7247346" y="365125"/>
            <a:ext cx="4627154" cy="2530475"/>
          </a:xfrm>
          <a:prstGeom prst="rect">
            <a:avLst/>
          </a:prstGeom>
        </p:spPr>
      </p:pic>
    </p:spTree>
    <p:extLst>
      <p:ext uri="{BB962C8B-B14F-4D97-AF65-F5344CB8AC3E}">
        <p14:creationId xmlns:p14="http://schemas.microsoft.com/office/powerpoint/2010/main" val="203526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a:t>
            </a:r>
            <a:r>
              <a:rPr lang="en-US" dirty="0" smtClean="0"/>
              <a:t>’ school </a:t>
            </a:r>
            <a:r>
              <a:rPr lang="en-US" dirty="0" err="1" smtClean="0"/>
              <a:t>codin</a:t>
            </a:r>
            <a:r>
              <a:rPr lang="en-US" dirty="0" smtClean="0"/>
              <a:t>’</a:t>
            </a:r>
            <a:endParaRPr lang="en-US" dirty="0"/>
          </a:p>
        </p:txBody>
      </p:sp>
      <p:sp>
        <p:nvSpPr>
          <p:cNvPr id="3" name="Content Placeholder 2"/>
          <p:cNvSpPr>
            <a:spLocks noGrp="1"/>
          </p:cNvSpPr>
          <p:nvPr>
            <p:ph idx="1"/>
          </p:nvPr>
        </p:nvSpPr>
        <p:spPr>
          <a:xfrm>
            <a:off x="838200" y="1825624"/>
            <a:ext cx="10515600" cy="5032375"/>
          </a:xfrm>
        </p:spPr>
        <p:txBody>
          <a:bodyPr/>
          <a:lstStyle/>
          <a:p>
            <a:r>
              <a:rPr lang="en-US" dirty="0" smtClean="0"/>
              <a:t>Data and procedures are separated </a:t>
            </a:r>
            <a:r>
              <a:rPr lang="mr-IN" dirty="0" smtClean="0"/>
              <a:t>–</a:t>
            </a:r>
            <a:r>
              <a:rPr lang="en-US" dirty="0" smtClean="0"/>
              <a:t> each is modeled separately (e.g. by naming convention)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Scaling this approach is hard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0" y="2934981"/>
            <a:ext cx="5391150" cy="32931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2934981"/>
            <a:ext cx="5613400" cy="2705100"/>
          </a:xfrm>
          <a:prstGeom prst="rect">
            <a:avLst/>
          </a:prstGeom>
        </p:spPr>
      </p:pic>
    </p:spTree>
    <p:extLst>
      <p:ext uri="{BB962C8B-B14F-4D97-AF65-F5344CB8AC3E}">
        <p14:creationId xmlns:p14="http://schemas.microsoft.com/office/powerpoint/2010/main" val="168135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Approach</a:t>
            </a:r>
            <a:endParaRPr lang="en-US" dirty="0"/>
          </a:p>
        </p:txBody>
      </p:sp>
      <p:sp>
        <p:nvSpPr>
          <p:cNvPr id="3" name="Content Placeholder 2"/>
          <p:cNvSpPr>
            <a:spLocks noGrp="1"/>
          </p:cNvSpPr>
          <p:nvPr>
            <p:ph idx="1"/>
          </p:nvPr>
        </p:nvSpPr>
        <p:spPr>
          <a:xfrm>
            <a:off x="838200" y="1825624"/>
            <a:ext cx="10515600" cy="4872887"/>
          </a:xfrm>
        </p:spPr>
        <p:txBody>
          <a:bodyPr>
            <a:normAutofit/>
          </a:bodyPr>
          <a:lstStyle/>
          <a:p>
            <a:r>
              <a:rPr lang="en-US" b="1" dirty="0" smtClean="0"/>
              <a:t>Idea</a:t>
            </a:r>
            <a:r>
              <a:rPr lang="en-US" dirty="0"/>
              <a:t> </a:t>
            </a:r>
            <a:r>
              <a:rPr lang="en-US" b="1" dirty="0" smtClean="0"/>
              <a:t>1.</a:t>
            </a:r>
            <a:r>
              <a:rPr lang="en-US" dirty="0" smtClean="0"/>
              <a:t> Group together related pieces of data and methods together into “things” that we can manipulate</a:t>
            </a:r>
          </a:p>
          <a:p>
            <a:r>
              <a:rPr lang="en-US" b="1" dirty="0" smtClean="0"/>
              <a:t>Idea 2. </a:t>
            </a:r>
            <a:r>
              <a:rPr lang="en-US" dirty="0" smtClean="0"/>
              <a:t>“Things” can have relationships with one another, and these relationships inform how a system operates</a:t>
            </a:r>
          </a:p>
          <a:p>
            <a:endParaRPr lang="en-US" dirty="0"/>
          </a:p>
          <a:p>
            <a:r>
              <a:rPr lang="en-US" dirty="0" smtClean="0"/>
              <a:t>In the context of the Gorillas game, what kinds of objects might we use to represent things in the game? [take 1 minute]</a:t>
            </a:r>
          </a:p>
          <a:p>
            <a:pPr lvl="1"/>
            <a:r>
              <a:rPr lang="en-US" dirty="0" smtClean="0"/>
              <a:t>Arena</a:t>
            </a:r>
          </a:p>
          <a:p>
            <a:pPr lvl="1"/>
            <a:r>
              <a:rPr lang="en-US" dirty="0" smtClean="0"/>
              <a:t>Gorillas</a:t>
            </a:r>
          </a:p>
          <a:p>
            <a:pPr lvl="1"/>
            <a:r>
              <a:rPr lang="en-US" dirty="0" smtClean="0"/>
              <a:t>Obstacles -&gt; Sun, Building</a:t>
            </a:r>
          </a:p>
        </p:txBody>
      </p:sp>
    </p:spTree>
    <p:extLst>
      <p:ext uri="{BB962C8B-B14F-4D97-AF65-F5344CB8AC3E}">
        <p14:creationId xmlns:p14="http://schemas.microsoft.com/office/powerpoint/2010/main" val="11533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paradigm</a:t>
            </a:r>
            <a:endParaRPr lang="en-US" dirty="0"/>
          </a:p>
        </p:txBody>
      </p:sp>
      <p:sp>
        <p:nvSpPr>
          <p:cNvPr id="3" name="Content Placeholder 2"/>
          <p:cNvSpPr>
            <a:spLocks noGrp="1"/>
          </p:cNvSpPr>
          <p:nvPr>
            <p:ph idx="1"/>
          </p:nvPr>
        </p:nvSpPr>
        <p:spPr/>
        <p:txBody>
          <a:bodyPr/>
          <a:lstStyle/>
          <a:p>
            <a:r>
              <a:rPr lang="en-US" dirty="0"/>
              <a:t>The object-oriented paradigm: </a:t>
            </a:r>
            <a:r>
              <a:rPr lang="en-US" i="1" dirty="0" smtClean="0"/>
              <a:t>organizes procedural </a:t>
            </a:r>
            <a:r>
              <a:rPr lang="en-US" i="1" dirty="0"/>
              <a:t>abstractions in the context of data abstractions </a:t>
            </a:r>
            <a:endParaRPr lang="en-US" i="1" dirty="0" smtClean="0"/>
          </a:p>
          <a:p>
            <a:endParaRPr lang="en-US" dirty="0"/>
          </a:p>
          <a:p>
            <a:r>
              <a:rPr lang="en-US" dirty="0"/>
              <a:t>The </a:t>
            </a:r>
            <a:r>
              <a:rPr lang="en-US" i="1" dirty="0"/>
              <a:t>object-oriented paradigm </a:t>
            </a:r>
            <a:r>
              <a:rPr lang="en-US" dirty="0"/>
              <a:t>is an approach to the solution of problems in which all computations are performed in the context of </a:t>
            </a:r>
            <a:r>
              <a:rPr lang="en-US" dirty="0" smtClean="0"/>
              <a:t>objects. The </a:t>
            </a:r>
            <a:r>
              <a:rPr lang="en-US" dirty="0"/>
              <a:t>objects are instances of programming constructs, normally called classes, which are data abstractions and which contain procedural abstractions that operate on the objects. </a:t>
            </a:r>
            <a:endParaRPr lang="en-US" dirty="0"/>
          </a:p>
          <a:p>
            <a:endParaRPr lang="en-US" dirty="0"/>
          </a:p>
        </p:txBody>
      </p:sp>
    </p:spTree>
    <p:extLst>
      <p:ext uri="{BB962C8B-B14F-4D97-AF65-F5344CB8AC3E}">
        <p14:creationId xmlns:p14="http://schemas.microsoft.com/office/powerpoint/2010/main" val="177020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‘object’ in OOD terms?</a:t>
            </a:r>
            <a:endParaRPr lang="en-US" dirty="0"/>
          </a:p>
        </p:txBody>
      </p:sp>
      <p:sp>
        <p:nvSpPr>
          <p:cNvPr id="3" name="Content Placeholder 2"/>
          <p:cNvSpPr>
            <a:spLocks noGrp="1"/>
          </p:cNvSpPr>
          <p:nvPr>
            <p:ph idx="1"/>
          </p:nvPr>
        </p:nvSpPr>
        <p:spPr/>
        <p:txBody>
          <a:bodyPr>
            <a:normAutofit lnSpcReduction="10000"/>
          </a:bodyPr>
          <a:lstStyle/>
          <a:p>
            <a:r>
              <a:rPr lang="en-US" dirty="0" smtClean="0"/>
              <a:t>Objects are conceptual entities that are a metaphor for something in the real world, but this breaks down when you push hard</a:t>
            </a:r>
          </a:p>
          <a:p>
            <a:endParaRPr lang="en-US" dirty="0" smtClean="0"/>
          </a:p>
          <a:p>
            <a:r>
              <a:rPr lang="en-US" dirty="0" smtClean="0"/>
              <a:t>Objects are discrete things (as opposed to continuous things)</a:t>
            </a:r>
          </a:p>
          <a:p>
            <a:endParaRPr lang="en-US" dirty="0"/>
          </a:p>
          <a:p>
            <a:r>
              <a:rPr lang="en-US" dirty="0" smtClean="0"/>
              <a:t>In code, we model these real-world objects with structured data running inside a system—it is structured in the following ways: it has a state, and a set of operations that you use to manipulate its state</a:t>
            </a:r>
            <a:endParaRPr lang="en-US" dirty="0"/>
          </a:p>
        </p:txBody>
      </p:sp>
    </p:spTree>
    <p:extLst>
      <p:ext uri="{BB962C8B-B14F-4D97-AF65-F5344CB8AC3E}">
        <p14:creationId xmlns:p14="http://schemas.microsoft.com/office/powerpoint/2010/main" val="21729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6E26E3-97AB-3841-9323-9EFF9FCD4095}" vid="{31111873-FD7B-DB4D-9076-9301D5622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tony-template</Template>
  <TotalTime>812</TotalTime>
  <Words>1454</Words>
  <Application>Microsoft Macintosh PowerPoint</Application>
  <PresentationFormat>Widescreen</PresentationFormat>
  <Paragraphs>212</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Courier New</vt:lpstr>
      <vt:lpstr>Helvetica Neue</vt:lpstr>
      <vt:lpstr>Mangal</vt:lpstr>
      <vt:lpstr>Wingdings</vt:lpstr>
      <vt:lpstr>Arial</vt:lpstr>
      <vt:lpstr>Office Theme</vt:lpstr>
      <vt:lpstr>#in-class (link is there)</vt:lpstr>
      <vt:lpstr>Recap of Object-Oriented Programming</vt:lpstr>
      <vt:lpstr>Learning Objectives</vt:lpstr>
      <vt:lpstr>Need two volunteers</vt:lpstr>
      <vt:lpstr>Gorillas.bas</vt:lpstr>
      <vt:lpstr>Ol’ school codin’</vt:lpstr>
      <vt:lpstr>Object-Oriented Approach</vt:lpstr>
      <vt:lpstr>Object-oriented paradigm</vt:lpstr>
      <vt:lpstr>What’s an ‘object’ in OOD terms?</vt:lpstr>
      <vt:lpstr>OO Concepts</vt:lpstr>
      <vt:lpstr>Encapsulation</vt:lpstr>
      <vt:lpstr>Encapsulation » State</vt:lpstr>
      <vt:lpstr>Encapsulation » Operations</vt:lpstr>
      <vt:lpstr>Aside: objects vs. classes</vt:lpstr>
      <vt:lpstr>Inheritance</vt:lpstr>
      <vt:lpstr>Inheritance</vt:lpstr>
      <vt:lpstr>Polymorphism</vt:lpstr>
      <vt:lpstr>Polymorphism - Peeing</vt:lpstr>
      <vt:lpstr>Polymorphism - Peeing</vt:lpstr>
      <vt:lpstr>OO in C#</vt:lpstr>
      <vt:lpstr>C# Terms</vt:lpstr>
      <vt:lpstr>Inheritance in C#</vt:lpstr>
      <vt:lpstr>Applied: Generic Collections in C#</vt:lpstr>
      <vt:lpstr>Applied: Generic Collections in C#</vt:lpstr>
      <vt:lpstr>Applied: LINQ Magic</vt:lpstr>
      <vt:lpstr>Applied: Using Exceptions</vt:lpstr>
      <vt:lpstr>Questions about #A1?</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of Object-Oriented Programming</dc:title>
  <dc:creator>Anthony Tang</dc:creator>
  <cp:lastModifiedBy>Anthony Tang</cp:lastModifiedBy>
  <cp:revision>22</cp:revision>
  <dcterms:created xsi:type="dcterms:W3CDTF">2017-01-17T04:48:04Z</dcterms:created>
  <dcterms:modified xsi:type="dcterms:W3CDTF">2017-01-17T18:20:05Z</dcterms:modified>
</cp:coreProperties>
</file>