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7" r:id="rId9"/>
    <p:sldId id="263" r:id="rId10"/>
    <p:sldId id="264" r:id="rId11"/>
    <p:sldId id="265" r:id="rId12"/>
    <p:sldId id="266" r:id="rId13"/>
    <p:sldId id="269" r:id="rId14"/>
    <p:sldId id="268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/>
    <p:restoredTop sz="94637"/>
  </p:normalViewPr>
  <p:slideViewPr>
    <p:cSldViewPr snapToGrid="0" snapToObjects="1">
      <p:cViewPr varScale="1">
        <p:scale>
          <a:sx n="57" d="100"/>
          <a:sy n="57" d="100"/>
        </p:scale>
        <p:origin x="176" y="9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70BFA7-3A9E-E640-8DA0-B3161EF67991}" type="datetimeFigureOut">
              <a:rPr lang="en-US" smtClean="0"/>
              <a:t>4/11/17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8E626-6B8F-F349-A3C3-A89A9DC63F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07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latin typeface="Helvetica Neue" charset="0"/>
                <a:ea typeface="Helvetica Neue" charset="0"/>
                <a:cs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92C18D49-91E7-3C46-A6CA-CF653347CC57}" type="datetimeFigureOut">
              <a:rPr lang="en-US" smtClean="0"/>
              <a:pPr/>
              <a:t>4/11/17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D9BFA5A3-C892-EB47-8496-A76E18C360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43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4/11/17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88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4/11/17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96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4/11/17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940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4/11/17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100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4/11/17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658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4/11/17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943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4/11/17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228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4/11/17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574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4/11/17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636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4/11/17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23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l">
              <a:buFont typeface="Arial" charset="0"/>
              <a:buNone/>
              <a:defRPr sz="1200">
                <a:solidFill>
                  <a:schemeClr val="tx1">
                    <a:tint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92C18D49-91E7-3C46-A6CA-CF653347CC57}" type="datetimeFigureOut">
              <a:rPr lang="en-US" smtClean="0"/>
              <a:pPr/>
              <a:t>4/11/17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l">
              <a:buFont typeface="Arial" charset="0"/>
              <a:buNone/>
              <a:defRPr sz="1200">
                <a:solidFill>
                  <a:schemeClr val="tx1">
                    <a:tint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l">
              <a:buFont typeface="Arial" charset="0"/>
              <a:buNone/>
              <a:defRPr sz="1200">
                <a:solidFill>
                  <a:schemeClr val="tx1">
                    <a:tint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D9BFA5A3-C892-EB47-8496-A76E18C360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3570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charset="0"/>
        <a:buNone/>
        <a:defRPr sz="44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/>
        <a:buNone/>
        <a:defRPr sz="28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24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20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Last 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SENG 301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791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Circumstances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Being “thrown” into overwhelming situations with way too much code to understand what was going on</a:t>
            </a:r>
          </a:p>
          <a:p>
            <a:r>
              <a:rPr lang="en-US" dirty="0" smtClean="0"/>
              <a:t>» you overcame this in A1 and A2</a:t>
            </a:r>
          </a:p>
          <a:p>
            <a:r>
              <a:rPr lang="en-US" dirty="0" smtClean="0"/>
              <a:t>» A1: 75% med</a:t>
            </a:r>
          </a:p>
          <a:p>
            <a:r>
              <a:rPr lang="en-US" dirty="0" smtClean="0"/>
              <a:t>» A2: 90% med</a:t>
            </a:r>
          </a:p>
          <a:p>
            <a:endParaRPr lang="en-US" dirty="0"/>
          </a:p>
          <a:p>
            <a:r>
              <a:rPr lang="en-US" dirty="0" smtClean="0"/>
              <a:t>Not controlling the flow of execution (i.e. no “main” function)</a:t>
            </a:r>
          </a:p>
          <a:p>
            <a:r>
              <a:rPr lang="en-US" dirty="0" smtClean="0"/>
              <a:t>» you overcame this in A1, A2 and A3</a:t>
            </a:r>
          </a:p>
        </p:txBody>
      </p:sp>
    </p:spTree>
    <p:extLst>
      <p:ext uri="{BB962C8B-B14F-4D97-AF65-F5344CB8AC3E}">
        <p14:creationId xmlns:p14="http://schemas.microsoft.com/office/powerpoint/2010/main" val="1939584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Circumstances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Writing test code to try to break things</a:t>
            </a:r>
          </a:p>
          <a:p>
            <a:r>
              <a:rPr lang="en-US" dirty="0" smtClean="0"/>
              <a:t>» to some extent, A3</a:t>
            </a:r>
          </a:p>
          <a:p>
            <a:endParaRPr lang="en-US" dirty="0"/>
          </a:p>
          <a:p>
            <a:r>
              <a:rPr lang="en-US" dirty="0" smtClean="0"/>
              <a:t>Refactoring a poor design into a slightly better design</a:t>
            </a:r>
          </a:p>
          <a:p>
            <a:r>
              <a:rPr lang="en-US" dirty="0" smtClean="0"/>
              <a:t>» A4</a:t>
            </a:r>
          </a:p>
          <a:p>
            <a:endParaRPr lang="en-US" dirty="0"/>
          </a:p>
          <a:p>
            <a:r>
              <a:rPr lang="en-US" dirty="0" smtClean="0"/>
              <a:t>Dealing with what seems like an overwhelming “solution space”</a:t>
            </a:r>
          </a:p>
          <a:p>
            <a:r>
              <a:rPr lang="en-US" dirty="0" smtClean="0"/>
              <a:t>» A1, A2, A4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16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“The Lingo”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development process models</a:t>
            </a:r>
          </a:p>
          <a:p>
            <a:r>
              <a:rPr lang="en-US" dirty="0" smtClean="0"/>
              <a:t>Design patterns</a:t>
            </a:r>
          </a:p>
          <a:p>
            <a:r>
              <a:rPr lang="en-US" dirty="0" smtClean="0"/>
              <a:t>Architectural styles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Evolvability</a:t>
            </a:r>
            <a:r>
              <a:rPr lang="en-US" dirty="0" smtClean="0"/>
              <a:t>”, “Extensibility”, “Refactoring”</a:t>
            </a:r>
            <a:r>
              <a:rPr lang="mr-IN" dirty="0" smtClean="0"/>
              <a:t>…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» Terms and ideas that no one will ever quiz you on, and you can look up, but now you have at least a frame of reference for many of these ideas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17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Take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day soon, you’re going to get a job. For many of you, this will be a be some kind of software engineering position</a:t>
            </a:r>
            <a:r>
              <a:rPr lang="en-US" dirty="0" smtClean="0"/>
              <a:t>.</a:t>
            </a:r>
            <a:r>
              <a:rPr lang="en-US" dirty="0"/>
              <a:t> </a:t>
            </a:r>
            <a:r>
              <a:rPr lang="en-US" dirty="0" smtClean="0"/>
              <a:t>I wanted this use this course as a mechanism to give you the tools to succeed at that first job.</a:t>
            </a:r>
          </a:p>
          <a:p>
            <a:r>
              <a:rPr lang="en-US" dirty="0" smtClean="0"/>
              <a:t>» software tools</a:t>
            </a:r>
          </a:p>
          <a:p>
            <a:r>
              <a:rPr lang="en-US" dirty="0" smtClean="0"/>
              <a:t>» “thinking/reasoning” tools</a:t>
            </a:r>
          </a:p>
          <a:p>
            <a:r>
              <a:rPr lang="en-US" dirty="0" smtClean="0"/>
              <a:t>» communication tools</a:t>
            </a:r>
          </a:p>
          <a:p>
            <a:r>
              <a:rPr lang="en-US" dirty="0" smtClean="0"/>
              <a:t>» experience with the circumstances</a:t>
            </a:r>
          </a:p>
          <a:p>
            <a:r>
              <a:rPr lang="en-US" dirty="0" smtClean="0"/>
              <a:t>» familiarity with “the lingo”</a:t>
            </a:r>
          </a:p>
        </p:txBody>
      </p:sp>
    </p:spTree>
    <p:extLst>
      <p:ext uri="{BB962C8B-B14F-4D97-AF65-F5344CB8AC3E}">
        <p14:creationId xmlns:p14="http://schemas.microsoft.com/office/powerpoint/2010/main" val="113572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6944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bit of a necessary evil—you’re paying for this, and others rely on our “expertise” in assessing your ability to retain the knowledge we’ve given you/reason with the ideas</a:t>
            </a:r>
          </a:p>
          <a:p>
            <a:r>
              <a:rPr lang="en-US" dirty="0" smtClean="0"/>
              <a:t>I don’t take pleasure in exams; regurgitation is a bit inane given that we can easily look up information on Google</a:t>
            </a:r>
          </a:p>
          <a:p>
            <a:r>
              <a:rPr lang="en-US" dirty="0" smtClean="0"/>
              <a:t>My hope is that you will find the final a fun opportunity to show me what you have been able to understand and take away from the course—the ability to reason is not something you can look up on Google</a:t>
            </a:r>
          </a:p>
        </p:txBody>
      </p:sp>
    </p:spTree>
    <p:extLst>
      <p:ext uri="{BB962C8B-B14F-4D97-AF65-F5344CB8AC3E}">
        <p14:creationId xmlns:p14="http://schemas.microsoft.com/office/powerpoint/2010/main" val="154441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multiple choice</a:t>
            </a:r>
          </a:p>
          <a:p>
            <a:r>
              <a:rPr lang="en-US" dirty="0" smtClean="0"/>
              <a:t>Bring a pencil, and your student ID</a:t>
            </a:r>
          </a:p>
          <a:p>
            <a:r>
              <a:rPr lang="en-US" dirty="0" smtClean="0"/>
              <a:t>You can bring a single cheat sheet (double sided). Ensure that it is hand-written (please don’t bother shrinking down slides, etc.</a:t>
            </a:r>
            <a:r>
              <a:rPr lang="mr-IN" dirty="0" smtClean="0"/>
              <a:t>–</a:t>
            </a:r>
            <a:r>
              <a:rPr lang="en-US" dirty="0" smtClean="0"/>
              <a:t> kind of a waste of time)</a:t>
            </a:r>
          </a:p>
          <a:p>
            <a:r>
              <a:rPr lang="en-US" dirty="0" smtClean="0"/>
              <a:t>Coverage is entire course; weighting is about 35% pre-midterm, 65% post-midterm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42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2046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Takeaways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 don’t expect you to remember everything</a:t>
            </a:r>
          </a:p>
          <a:p>
            <a:r>
              <a:rPr lang="en-US" dirty="0" smtClean="0"/>
              <a:t>I don’t expect you to have gotten everything “right”—rather, view each assignment, quiz, etc. as a learning opportunity (i.e. “Oh! THAT’S what’s going on.”) </a:t>
            </a:r>
            <a:r>
              <a:rPr lang="en-US" dirty="0" smtClean="0">
                <a:sym typeface="Wingdings"/>
              </a:rPr>
              <a:t> The idea is to “expand your mind” and the way you think about code</a:t>
            </a:r>
          </a:p>
          <a:p>
            <a:endParaRPr lang="en-US" dirty="0">
              <a:sym typeface="Wingdings"/>
            </a:endParaRPr>
          </a:p>
          <a:p>
            <a:r>
              <a:rPr lang="en-US" dirty="0" smtClean="0">
                <a:sym typeface="Wingdings"/>
              </a:rPr>
              <a:t>You tackled and overcame massive code bases  you can do it again</a:t>
            </a:r>
          </a:p>
          <a:p>
            <a:r>
              <a:rPr lang="en-US" dirty="0" smtClean="0">
                <a:sym typeface="Wingdings"/>
              </a:rPr>
              <a:t>You learned a new language and a new set of tools while trying to do something  you can do it again</a:t>
            </a:r>
          </a:p>
          <a:p>
            <a:r>
              <a:rPr lang="en-US" dirty="0" smtClean="0">
                <a:sym typeface="Wingdings"/>
              </a:rPr>
              <a:t>You learned how to reason and talk about a reasonably-sized system (i.e. the Vending Machine) with diagrams  you can do it again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00523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Calendar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Software Analysis and Design - Introduction to developing large-scale, quality software, from analysis of requirements, through design, implementation, and testing. Introduction to design for non-functional properties of software. Emphasis on individual skills.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44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Take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day soon, you’re going to get a job. For many of you, this will be a be some kind of software engineering position</a:t>
            </a:r>
            <a:r>
              <a:rPr lang="en-US" dirty="0" smtClean="0"/>
              <a:t>.</a:t>
            </a:r>
            <a:r>
              <a:rPr lang="en-US" dirty="0"/>
              <a:t> </a:t>
            </a:r>
            <a:r>
              <a:rPr lang="en-US" dirty="0" smtClean="0"/>
              <a:t>I wanted this use this course as a mechanism to give you the tools to succeed at that first job.</a:t>
            </a:r>
          </a:p>
          <a:p>
            <a:r>
              <a:rPr lang="en-US" dirty="0" smtClean="0"/>
              <a:t>» software tools</a:t>
            </a:r>
          </a:p>
          <a:p>
            <a:r>
              <a:rPr lang="en-US" dirty="0" smtClean="0"/>
              <a:t>» “thinking/reasoning” tools</a:t>
            </a:r>
          </a:p>
          <a:p>
            <a:r>
              <a:rPr lang="en-US" dirty="0" smtClean="0"/>
              <a:t>» communication tools</a:t>
            </a:r>
          </a:p>
          <a:p>
            <a:r>
              <a:rPr lang="en-US" dirty="0" smtClean="0"/>
              <a:t>» experience with the circumstances</a:t>
            </a:r>
          </a:p>
          <a:p>
            <a:r>
              <a:rPr lang="en-US" dirty="0" smtClean="0"/>
              <a:t>» familiarity with “the lingo”</a:t>
            </a:r>
          </a:p>
        </p:txBody>
      </p:sp>
    </p:spTree>
    <p:extLst>
      <p:ext uri="{BB962C8B-B14F-4D97-AF65-F5344CB8AC3E}">
        <p14:creationId xmlns:p14="http://schemas.microsoft.com/office/powerpoint/2010/main" val="1225500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 90% of your first software engineering positions, there is not meaningful “on-boarding”; instead, it’s: “Hey Blair, can you get Dale up to speed?”</a:t>
            </a:r>
          </a:p>
          <a:p>
            <a:r>
              <a:rPr lang="en-US" dirty="0" smtClean="0"/>
              <a:t>Blair is happy to show you where to get the free stationery and drinks, and answer some simple questions about the work; however, Blair also needs to earn a </a:t>
            </a:r>
            <a:r>
              <a:rPr lang="en-US" dirty="0" err="1" smtClean="0"/>
              <a:t>paycheque</a:t>
            </a:r>
            <a:r>
              <a:rPr lang="en-US" dirty="0" smtClean="0"/>
              <a:t>, and so does not have a vested interest in walking you through everything</a:t>
            </a:r>
          </a:p>
          <a:p>
            <a:r>
              <a:rPr lang="en-US" dirty="0" smtClean="0"/>
              <a:t>If you’re lucky, there’s some documentation lying around in a repo somewhere; likely, it is out of date (over a half year old)</a:t>
            </a:r>
            <a:endParaRPr lang="en-US" dirty="0"/>
          </a:p>
          <a:p>
            <a:r>
              <a:rPr lang="en-US" dirty="0" smtClean="0"/>
              <a:t>Your first major responsibility will be either: (a) maintaining the build, (b) building tests, or (c) [if you’re lucky] building some simple extension</a:t>
            </a:r>
          </a:p>
          <a:p>
            <a:r>
              <a:rPr lang="en-US" dirty="0" smtClean="0"/>
              <a:t>Oh, and you’ll get/need to learn a new language (or several of them)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561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You will be learning on the fly</a:t>
            </a:r>
          </a:p>
          <a:p>
            <a:r>
              <a:rPr lang="en-US" dirty="0" smtClean="0"/>
              <a:t>» time with colleagues is limited, so need high-bandwidth tools to communicate</a:t>
            </a:r>
          </a:p>
          <a:p>
            <a:r>
              <a:rPr lang="en-US" dirty="0" smtClean="0"/>
              <a:t>» you will need to be able to interpret figures and diagrams and text (in particular, the abstractions)</a:t>
            </a:r>
          </a:p>
          <a:p>
            <a:r>
              <a:rPr lang="en-US" dirty="0" smtClean="0"/>
              <a:t>» you will need to be see variances between this and the system, and be able to infer what the consequences of these decisions are</a:t>
            </a:r>
          </a:p>
          <a:p>
            <a:r>
              <a:rPr lang="en-US" dirty="0" smtClean="0"/>
              <a:t>» you will probably not get to write a main() function</a:t>
            </a:r>
          </a:p>
          <a:p>
            <a:r>
              <a:rPr lang="en-US" dirty="0" smtClean="0"/>
              <a:t>» you will probably get to learn multiple languages on the fly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000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Doing the job: interacting with the tools around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C#/.NET Framework: for many, your first time with C# and the .NET Framework</a:t>
            </a:r>
          </a:p>
          <a:p>
            <a:r>
              <a:rPr lang="en-US" dirty="0" smtClean="0"/>
              <a:t>Visual Studio IDE: one of the best put-together IDEs on the market—well-thought through tools, and a meaningful UX team that is actively thinking about your experience</a:t>
            </a:r>
          </a:p>
          <a:p>
            <a:r>
              <a:rPr lang="en-US" dirty="0" smtClean="0"/>
              <a:t>Debugger: a fully-fledged visual debugger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printfs</a:t>
            </a:r>
            <a:r>
              <a:rPr lang="en-US" dirty="0" smtClean="0"/>
              <a:t> can only get you so far!)</a:t>
            </a:r>
          </a:p>
          <a:p>
            <a:r>
              <a:rPr lang="en-US" dirty="0" smtClean="0"/>
              <a:t>Integrated Testing: unit testing through language extensions and built-in tools</a:t>
            </a:r>
          </a:p>
          <a:p>
            <a:r>
              <a:rPr lang="en-US" dirty="0" smtClean="0"/>
              <a:t>GitHub: version management—not as much as in other situations, but at least a taste</a:t>
            </a:r>
          </a:p>
          <a:p>
            <a:r>
              <a:rPr lang="en-US" dirty="0" smtClean="0"/>
              <a:t>Slack: developer communication tool</a:t>
            </a:r>
          </a:p>
        </p:txBody>
      </p:sp>
    </p:spTree>
    <p:extLst>
      <p:ext uri="{BB962C8B-B14F-4D97-AF65-F5344CB8AC3E}">
        <p14:creationId xmlns:p14="http://schemas.microsoft.com/office/powerpoint/2010/main" val="2037053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“Thinking”/Reasoning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Complexity is the norm with software that does more than trivial things (sort of by definition)</a:t>
            </a:r>
          </a:p>
          <a:p>
            <a:endParaRPr lang="en-US" dirty="0" smtClean="0"/>
          </a:p>
          <a:p>
            <a:r>
              <a:rPr lang="en-US" b="1" dirty="0"/>
              <a:t>Abstraction</a:t>
            </a:r>
            <a:r>
              <a:rPr lang="en-US" dirty="0"/>
              <a:t>: simplification by hiding information</a:t>
            </a:r>
          </a:p>
          <a:p>
            <a:r>
              <a:rPr lang="en-US" b="1" dirty="0"/>
              <a:t>Structure</a:t>
            </a:r>
            <a:r>
              <a:rPr lang="en-US" dirty="0"/>
              <a:t>: clarifying interactions between components</a:t>
            </a:r>
          </a:p>
          <a:p>
            <a:r>
              <a:rPr lang="en-US" b="1" dirty="0"/>
              <a:t>Layers</a:t>
            </a:r>
            <a:r>
              <a:rPr lang="en-US" dirty="0"/>
              <a:t>: repeat this process upwards and downwards</a:t>
            </a:r>
          </a:p>
          <a:p>
            <a:r>
              <a:rPr lang="en-US" b="1" dirty="0"/>
              <a:t>Consistency</a:t>
            </a:r>
            <a:r>
              <a:rPr lang="en-US" dirty="0"/>
              <a:t>: </a:t>
            </a:r>
            <a:r>
              <a:rPr lang="en-US" dirty="0" smtClean="0"/>
              <a:t>follow </a:t>
            </a:r>
            <a:r>
              <a:rPr lang="en-US" dirty="0"/>
              <a:t>simple rules so people know what to </a:t>
            </a:r>
            <a:r>
              <a:rPr lang="en-US" dirty="0" smtClean="0"/>
              <a:t>expect</a:t>
            </a:r>
          </a:p>
          <a:p>
            <a:endParaRPr lang="en-US" dirty="0"/>
          </a:p>
          <a:p>
            <a:r>
              <a:rPr lang="en-US" dirty="0" smtClean="0"/>
              <a:t>Two parts to this: understanding that others have (hopefully) used these approaches; your using it as you build and architect code yourself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55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“Thinking”/Reasoning Tools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Design principles: low coupling, high cohesion, information hiding, </a:t>
            </a:r>
            <a:r>
              <a:rPr lang="mr-IN" dirty="0" smtClean="0"/>
              <a:t>…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Design patterns: façade, adapter, observer, singleton, factory</a:t>
            </a:r>
          </a:p>
          <a:p>
            <a:r>
              <a:rPr lang="en-US" dirty="0" smtClean="0"/>
              <a:t>» Quiz 2</a:t>
            </a:r>
          </a:p>
          <a:p>
            <a:endParaRPr lang="en-US" dirty="0" smtClean="0"/>
          </a:p>
          <a:p>
            <a:r>
              <a:rPr lang="en-US" dirty="0" smtClean="0"/>
              <a:t>Architectural styles: client-server, pipes-and-filters, model-view-controller, layered, service-oriented architecture</a:t>
            </a:r>
          </a:p>
          <a:p>
            <a:endParaRPr lang="en-US" dirty="0"/>
          </a:p>
          <a:p>
            <a:r>
              <a:rPr lang="en-US" dirty="0" smtClean="0"/>
              <a:t>» You may not </a:t>
            </a:r>
            <a:r>
              <a:rPr lang="en-US" u="sng" dirty="0" smtClean="0"/>
              <a:t>remember</a:t>
            </a:r>
            <a:r>
              <a:rPr lang="en-US" dirty="0" smtClean="0"/>
              <a:t> all of the details in the future, but the hope is that it has changed the way you can </a:t>
            </a:r>
            <a:r>
              <a:rPr lang="en-US" u="sng" dirty="0" smtClean="0"/>
              <a:t>think</a:t>
            </a:r>
            <a:r>
              <a:rPr lang="en-US" dirty="0" smtClean="0"/>
              <a:t> about code in the future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073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the UML diagrams we learned and drew: structural diagrams, </a:t>
            </a:r>
            <a:r>
              <a:rPr lang="en-US" dirty="0" err="1" smtClean="0"/>
              <a:t>behavioural</a:t>
            </a:r>
            <a:r>
              <a:rPr lang="en-US" dirty="0" smtClean="0"/>
              <a:t> diagrams, etc. » Quiz 1</a:t>
            </a:r>
          </a:p>
          <a:p>
            <a:endParaRPr lang="en-US" dirty="0"/>
          </a:p>
          <a:p>
            <a:r>
              <a:rPr lang="en-US" dirty="0" smtClean="0"/>
              <a:t>In practice, few people draw them for documentation purposes. If they do, they tend not to be formal.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Rather, the boxes and arrows are used for communicative purposes—i.e. as part of conversation to help communicate a point rather than to talk about everything.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270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A6E26E3-97AB-3841-9323-9EFF9FCD4095}" vid="{31111873-FD7B-DB4D-9076-9301D56226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tony-template</Template>
  <TotalTime>76</TotalTime>
  <Words>1007</Words>
  <Application>Microsoft Macintosh PowerPoint</Application>
  <PresentationFormat>Widescreen</PresentationFormat>
  <Paragraphs>101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Calibri</vt:lpstr>
      <vt:lpstr>Helvetica Neue</vt:lpstr>
      <vt:lpstr>Wingdings</vt:lpstr>
      <vt:lpstr>Arial</vt:lpstr>
      <vt:lpstr>Office Theme</vt:lpstr>
      <vt:lpstr>The Last Lecture</vt:lpstr>
      <vt:lpstr>Calendar Description</vt:lpstr>
      <vt:lpstr>My Take</vt:lpstr>
      <vt:lpstr>Predictions</vt:lpstr>
      <vt:lpstr>Predictions</vt:lpstr>
      <vt:lpstr>Doing the job: interacting with the tools around code</vt:lpstr>
      <vt:lpstr>“Thinking”/Reasoning Tools</vt:lpstr>
      <vt:lpstr>“Thinking”/Reasoning Tools</vt:lpstr>
      <vt:lpstr>Communication Tools</vt:lpstr>
      <vt:lpstr>Circumstances</vt:lpstr>
      <vt:lpstr>Circumstances</vt:lpstr>
      <vt:lpstr>“The Lingo”</vt:lpstr>
      <vt:lpstr>My Take</vt:lpstr>
      <vt:lpstr>PowerPoint Presentation</vt:lpstr>
      <vt:lpstr>Exams</vt:lpstr>
      <vt:lpstr>Final</vt:lpstr>
      <vt:lpstr>PowerPoint Presentation</vt:lpstr>
      <vt:lpstr>Major Takeaways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Last Lecture</dc:title>
  <dc:creator>Anthony Tang</dc:creator>
  <cp:lastModifiedBy>Anthony Tang</cp:lastModifiedBy>
  <cp:revision>7</cp:revision>
  <dcterms:created xsi:type="dcterms:W3CDTF">2017-04-11T06:08:57Z</dcterms:created>
  <dcterms:modified xsi:type="dcterms:W3CDTF">2017-04-11T07:25:37Z</dcterms:modified>
</cp:coreProperties>
</file>