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90" r:id="rId2"/>
    <p:sldId id="288" r:id="rId3"/>
    <p:sldId id="256" r:id="rId4"/>
    <p:sldId id="260" r:id="rId5"/>
    <p:sldId id="289" r:id="rId6"/>
    <p:sldId id="257" r:id="rId7"/>
    <p:sldId id="258" r:id="rId8"/>
    <p:sldId id="259" r:id="rId9"/>
    <p:sldId id="262" r:id="rId10"/>
    <p:sldId id="308" r:id="rId11"/>
    <p:sldId id="309" r:id="rId12"/>
    <p:sldId id="268" r:id="rId13"/>
    <p:sldId id="269" r:id="rId14"/>
    <p:sldId id="263" r:id="rId15"/>
    <p:sldId id="261" r:id="rId16"/>
    <p:sldId id="270" r:id="rId17"/>
    <p:sldId id="271" r:id="rId18"/>
    <p:sldId id="272" r:id="rId19"/>
    <p:sldId id="266" r:id="rId20"/>
    <p:sldId id="273" r:id="rId21"/>
    <p:sldId id="274" r:id="rId22"/>
    <p:sldId id="279" r:id="rId23"/>
    <p:sldId id="275" r:id="rId24"/>
    <p:sldId id="276" r:id="rId25"/>
    <p:sldId id="265" r:id="rId26"/>
    <p:sldId id="277" r:id="rId27"/>
    <p:sldId id="267" r:id="rId28"/>
    <p:sldId id="278" r:id="rId29"/>
    <p:sldId id="280" r:id="rId30"/>
    <p:sldId id="286" r:id="rId31"/>
    <p:sldId id="293" r:id="rId32"/>
    <p:sldId id="291" r:id="rId33"/>
    <p:sldId id="292" r:id="rId34"/>
    <p:sldId id="294" r:id="rId35"/>
    <p:sldId id="281" r:id="rId36"/>
    <p:sldId id="295" r:id="rId37"/>
    <p:sldId id="297" r:id="rId38"/>
    <p:sldId id="298" r:id="rId39"/>
    <p:sldId id="299" r:id="rId40"/>
    <p:sldId id="300" r:id="rId41"/>
    <p:sldId id="301" r:id="rId42"/>
    <p:sldId id="296" r:id="rId43"/>
    <p:sldId id="306" r:id="rId44"/>
    <p:sldId id="303" r:id="rId45"/>
    <p:sldId id="305" r:id="rId46"/>
    <p:sldId id="304" r:id="rId47"/>
    <p:sldId id="307" r:id="rId48"/>
    <p:sldId id="302" r:id="rId49"/>
    <p:sldId id="282" r:id="rId50"/>
    <p:sldId id="283" r:id="rId51"/>
    <p:sldId id="284" r:id="rId52"/>
    <p:sldId id="285" r:id="rId53"/>
  </p:sldIdLst>
  <p:sldSz cx="12192000" cy="6858000"/>
  <p:notesSz cx="6858000" cy="9144000"/>
  <p:custShowLst>
    <p:custShow name="Looping Start" id="0">
      <p:sldLst>
        <p:sld r:id="rId2"/>
        <p:sld r:id="rId3"/>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1"/>
    <p:restoredTop sz="83045"/>
  </p:normalViewPr>
  <p:slideViewPr>
    <p:cSldViewPr snapToGrid="0" snapToObjects="1">
      <p:cViewPr>
        <p:scale>
          <a:sx n="73" d="100"/>
          <a:sy n="73" d="100"/>
        </p:scale>
        <p:origin x="1072" y="3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22DC7-87C5-2F4E-B463-CEFF234193EF}" type="datetimeFigureOut">
              <a:rPr lang="en-US" smtClean="0"/>
              <a:t>1/12/17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0C627-E7C8-A04D-AFAE-ED3F4060F5ED}" type="slidenum">
              <a:rPr lang="en-US" smtClean="0"/>
              <a:t>‹#›</a:t>
            </a:fld>
            <a:endParaRPr lang="en-US"/>
          </a:p>
        </p:txBody>
      </p:sp>
    </p:spTree>
    <p:extLst>
      <p:ext uri="{BB962C8B-B14F-4D97-AF65-F5344CB8AC3E}">
        <p14:creationId xmlns:p14="http://schemas.microsoft.com/office/powerpoint/2010/main" val="155620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www.ece.rutgers.edu</a:t>
            </a:r>
            <a:r>
              <a:rPr lang="en-US" dirty="0" smtClean="0"/>
              <a:t>/~</a:t>
            </a:r>
            <a:r>
              <a:rPr lang="en-US" dirty="0" err="1" smtClean="0"/>
              <a:t>marsic</a:t>
            </a:r>
            <a:r>
              <a:rPr lang="en-US" dirty="0" smtClean="0"/>
              <a:t>/books/SE/book-</a:t>
            </a:r>
            <a:r>
              <a:rPr lang="en-US" dirty="0" err="1" smtClean="0"/>
              <a:t>SE_marsic.pdf</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6</a:t>
            </a:fld>
            <a:endParaRPr lang="en-US"/>
          </a:p>
        </p:txBody>
      </p:sp>
    </p:spTree>
    <p:extLst>
      <p:ext uri="{BB962C8B-B14F-4D97-AF65-F5344CB8AC3E}">
        <p14:creationId xmlns:p14="http://schemas.microsoft.com/office/powerpoint/2010/main" val="90137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explicitly recognizes the importance of testing</a:t>
            </a:r>
            <a:r>
              <a:rPr lang="en-US" baseline="0" dirty="0" smtClean="0"/>
              <a:t> across the axis of the V</a:t>
            </a:r>
          </a:p>
          <a:p>
            <a:endParaRPr lang="en-US" baseline="0" dirty="0" smtClean="0"/>
          </a:p>
          <a:p>
            <a:r>
              <a:rPr lang="en-US" baseline="0" dirty="0" smtClean="0"/>
              <a:t>So, for example, how the system is used is compared against the problem description/concept of operations</a:t>
            </a:r>
          </a:p>
          <a:p>
            <a:endParaRPr lang="en-US" baseline="0" dirty="0" smtClean="0"/>
          </a:p>
          <a:p>
            <a:r>
              <a:rPr lang="en-US" baseline="0" dirty="0" smtClean="0"/>
              <a:t>Acceptance testing happens against the requirements</a:t>
            </a:r>
          </a:p>
          <a:p>
            <a:endParaRPr lang="en-US" baseline="0" dirty="0" smtClean="0"/>
          </a:p>
          <a:p>
            <a:r>
              <a:rPr lang="en-US" baseline="0" dirty="0" smtClean="0"/>
              <a:t>System verification and validation happens against the architecture</a:t>
            </a:r>
          </a:p>
          <a:p>
            <a:endParaRPr lang="en-US" baseline="0" dirty="0" smtClean="0"/>
          </a:p>
          <a:p>
            <a:r>
              <a:rPr lang="en-US" baseline="0" dirty="0" smtClean="0"/>
              <a:t>Detailed design leads to tests that </a:t>
            </a:r>
            <a:r>
              <a:rPr lang="en-US" baseline="0" dirty="0" err="1" smtClean="0"/>
              <a:t>comparea</a:t>
            </a:r>
            <a:r>
              <a:rPr lang="en-US" baseline="0" dirty="0" smtClean="0"/>
              <a:t> against those</a:t>
            </a:r>
          </a:p>
          <a:p>
            <a:endParaRPr lang="en-US" baseline="0" smtClean="0"/>
          </a:p>
          <a:p>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24</a:t>
            </a:fld>
            <a:endParaRPr lang="en-US"/>
          </a:p>
        </p:txBody>
      </p:sp>
    </p:spTree>
    <p:extLst>
      <p:ext uri="{BB962C8B-B14F-4D97-AF65-F5344CB8AC3E}">
        <p14:creationId xmlns:p14="http://schemas.microsoft.com/office/powerpoint/2010/main" val="1805697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this recognizes that</a:t>
            </a:r>
            <a:r>
              <a:rPr lang="en-US" baseline="0" dirty="0" smtClean="0"/>
              <a:t> risk is something that is something frequently introduced and is out of our control, and the model accounts for this by allowing us to deal with it when it comes up</a:t>
            </a:r>
          </a:p>
          <a:p>
            <a:r>
              <a:rPr lang="en-US" baseline="0" dirty="0" smtClean="0"/>
              <a:t>e.g. over-scheduled/over-budget; exit/entry of personnel; </a:t>
            </a:r>
            <a:r>
              <a:rPr lang="en-US" baseline="0" dirty="0" err="1" smtClean="0"/>
              <a:t>dependncies</a:t>
            </a:r>
            <a:r>
              <a:rPr lang="en-US" baseline="0" dirty="0" smtClean="0"/>
              <a:t> on other products</a:t>
            </a:r>
          </a:p>
          <a:p>
            <a:r>
              <a:rPr lang="en-US" baseline="0" dirty="0" smtClean="0"/>
              <a:t>e.g. poor design choices, poor performance; usability, change</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25</a:t>
            </a:fld>
            <a:endParaRPr lang="en-US"/>
          </a:p>
        </p:txBody>
      </p:sp>
    </p:spTree>
    <p:extLst>
      <p:ext uri="{BB962C8B-B14F-4D97-AF65-F5344CB8AC3E}">
        <p14:creationId xmlns:p14="http://schemas.microsoft.com/office/powerpoint/2010/main" val="107359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26</a:t>
            </a:fld>
            <a:endParaRPr lang="en-US"/>
          </a:p>
        </p:txBody>
      </p:sp>
    </p:spTree>
    <p:extLst>
      <p:ext uri="{BB962C8B-B14F-4D97-AF65-F5344CB8AC3E}">
        <p14:creationId xmlns:p14="http://schemas.microsoft.com/office/powerpoint/2010/main" val="1879456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Came out of web consulting, where prototypes</a:t>
            </a:r>
            <a:r>
              <a:rPr lang="en-US" baseline="0" dirty="0" smtClean="0"/>
              <a:t> can be developed quickly</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27</a:t>
            </a:fld>
            <a:endParaRPr lang="en-US"/>
          </a:p>
        </p:txBody>
      </p:sp>
    </p:spTree>
    <p:extLst>
      <p:ext uri="{BB962C8B-B14F-4D97-AF65-F5344CB8AC3E}">
        <p14:creationId xmlns:p14="http://schemas.microsoft.com/office/powerpoint/2010/main" val="137198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pragma.team</a:t>
            </a:r>
            <a:r>
              <a:rPr lang="en-US" dirty="0" smtClean="0"/>
              <a:t>/blog-list/2016/2/19/agile-the-why-the-how-the-who</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28</a:t>
            </a:fld>
            <a:endParaRPr lang="en-US"/>
          </a:p>
        </p:txBody>
      </p:sp>
    </p:spTree>
    <p:extLst>
      <p:ext uri="{BB962C8B-B14F-4D97-AF65-F5344CB8AC3E}">
        <p14:creationId xmlns:p14="http://schemas.microsoft.com/office/powerpoint/2010/main" val="1266952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34</a:t>
            </a:fld>
            <a:endParaRPr lang="en-US"/>
          </a:p>
        </p:txBody>
      </p:sp>
    </p:spTree>
    <p:extLst>
      <p:ext uri="{BB962C8B-B14F-4D97-AF65-F5344CB8AC3E}">
        <p14:creationId xmlns:p14="http://schemas.microsoft.com/office/powerpoint/2010/main" val="16694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to do it now than at your first job. </a:t>
            </a:r>
          </a:p>
          <a:p>
            <a:endParaRPr lang="en-US" dirty="0" smtClean="0"/>
          </a:p>
          <a:p>
            <a:r>
              <a:rPr lang="en-US" dirty="0" smtClean="0"/>
              <a:t>Get over it now. Get the anxiety, the </a:t>
            </a:r>
            <a:r>
              <a:rPr lang="en-US" dirty="0" err="1" smtClean="0"/>
              <a:t>heeby</a:t>
            </a:r>
            <a:r>
              <a:rPr lang="en-US" baseline="0" dirty="0" smtClean="0"/>
              <a:t> </a:t>
            </a:r>
            <a:r>
              <a:rPr lang="en-US" baseline="0" dirty="0" err="1" smtClean="0"/>
              <a:t>jeebies</a:t>
            </a:r>
            <a:r>
              <a:rPr lang="en-US" baseline="0" dirty="0" smtClean="0"/>
              <a:t>, etc. </a:t>
            </a:r>
          </a:p>
          <a:p>
            <a:endParaRPr lang="en-US" baseline="0" dirty="0" smtClean="0"/>
          </a:p>
          <a:p>
            <a:r>
              <a:rPr lang="en-US" baseline="0" dirty="0" smtClean="0"/>
              <a:t>This class is about strategies to overcome it.</a:t>
            </a:r>
          </a:p>
          <a:p>
            <a:r>
              <a:rPr lang="en-US" baseline="0" dirty="0" smtClean="0"/>
              <a:t/>
            </a:r>
            <a:br>
              <a:rPr lang="en-US" baseline="0" dirty="0" smtClean="0"/>
            </a:br>
            <a:r>
              <a:rPr lang="en-US" baseline="0" dirty="0" smtClean="0"/>
              <a:t>But for now, it’s all about exposure therapy</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44</a:t>
            </a:fld>
            <a:endParaRPr lang="en-US"/>
          </a:p>
        </p:txBody>
      </p:sp>
    </p:spTree>
    <p:extLst>
      <p:ext uri="{BB962C8B-B14F-4D97-AF65-F5344CB8AC3E}">
        <p14:creationId xmlns:p14="http://schemas.microsoft.com/office/powerpoint/2010/main" val="171428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to do it now than at your first job. </a:t>
            </a:r>
          </a:p>
          <a:p>
            <a:endParaRPr lang="en-US" dirty="0" smtClean="0"/>
          </a:p>
          <a:p>
            <a:r>
              <a:rPr lang="en-US" dirty="0" smtClean="0"/>
              <a:t>Get over it now. Get the anxiety, the </a:t>
            </a:r>
            <a:r>
              <a:rPr lang="en-US" dirty="0" err="1" smtClean="0"/>
              <a:t>heeby</a:t>
            </a:r>
            <a:r>
              <a:rPr lang="en-US" baseline="0" dirty="0" smtClean="0"/>
              <a:t> </a:t>
            </a:r>
            <a:r>
              <a:rPr lang="en-US" baseline="0" dirty="0" err="1" smtClean="0"/>
              <a:t>jeebies</a:t>
            </a:r>
            <a:r>
              <a:rPr lang="en-US" baseline="0" dirty="0" smtClean="0"/>
              <a:t>, etc. </a:t>
            </a:r>
          </a:p>
          <a:p>
            <a:endParaRPr lang="en-US" baseline="0" dirty="0" smtClean="0"/>
          </a:p>
          <a:p>
            <a:r>
              <a:rPr lang="en-US" baseline="0" dirty="0" smtClean="0"/>
              <a:t>This class is about strategies to overcome it.</a:t>
            </a:r>
          </a:p>
          <a:p>
            <a:r>
              <a:rPr lang="en-US" baseline="0" dirty="0" smtClean="0"/>
              <a:t/>
            </a:r>
            <a:br>
              <a:rPr lang="en-US" baseline="0" dirty="0" smtClean="0"/>
            </a:br>
            <a:r>
              <a:rPr lang="en-US" baseline="0" dirty="0" smtClean="0"/>
              <a:t>But for now, it’s all about exposure therapy</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45</a:t>
            </a:fld>
            <a:endParaRPr lang="en-US"/>
          </a:p>
        </p:txBody>
      </p:sp>
    </p:spTree>
    <p:extLst>
      <p:ext uri="{BB962C8B-B14F-4D97-AF65-F5344CB8AC3E}">
        <p14:creationId xmlns:p14="http://schemas.microsoft.com/office/powerpoint/2010/main" val="148407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Static: what the components are</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7</a:t>
            </a:fld>
            <a:endParaRPr lang="en-US"/>
          </a:p>
        </p:txBody>
      </p:sp>
    </p:spTree>
    <p:extLst>
      <p:ext uri="{BB962C8B-B14F-4D97-AF65-F5344CB8AC3E}">
        <p14:creationId xmlns:p14="http://schemas.microsoft.com/office/powerpoint/2010/main" val="106818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how the pieces communicate with one</a:t>
            </a:r>
            <a:r>
              <a:rPr lang="en-US" baseline="0" dirty="0" smtClean="0"/>
              <a:t> another </a:t>
            </a:r>
            <a:r>
              <a:rPr lang="mr-IN" baseline="0" dirty="0" smtClean="0"/>
              <a:t>–</a:t>
            </a:r>
            <a:r>
              <a:rPr lang="en-US" baseline="0" dirty="0" smtClean="0"/>
              <a:t> i.e. the processes</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8</a:t>
            </a:fld>
            <a:endParaRPr lang="en-US"/>
          </a:p>
        </p:txBody>
      </p:sp>
    </p:spTree>
    <p:extLst>
      <p:ext uri="{BB962C8B-B14F-4D97-AF65-F5344CB8AC3E}">
        <p14:creationId xmlns:p14="http://schemas.microsoft.com/office/powerpoint/2010/main" val="170174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so how do we get there?</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13</a:t>
            </a:fld>
            <a:endParaRPr lang="en-US"/>
          </a:p>
        </p:txBody>
      </p:sp>
    </p:spTree>
    <p:extLst>
      <p:ext uri="{BB962C8B-B14F-4D97-AF65-F5344CB8AC3E}">
        <p14:creationId xmlns:p14="http://schemas.microsoft.com/office/powerpoint/2010/main" val="55669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Requirements Specification - Understanding the usage scenarios and deriving the static domain model 2. Design - Assigning responsibilities to objects and specifying detailed dynamics of their interactions under different usage scenarios 3. Implementation - Encoding the design in a programming language 4. Testing - Individual classes/components (unit testing) and the entire system (integration testing) 5. Operation and Maintenance - Running the system; Fixing bugs and adding new features </a:t>
            </a:r>
          </a:p>
          <a:p>
            <a:pPr marL="228600" indent="-228600">
              <a:buAutoNum type="arabicPeriod"/>
            </a:pPr>
            <a:endParaRPr lang="en-US" dirty="0" smtClean="0"/>
          </a:p>
          <a:p>
            <a:pPr marL="228600" indent="-228600">
              <a:buAutoNum type="arabicPeriod"/>
            </a:pPr>
            <a:r>
              <a:rPr lang="en-US" dirty="0" smtClean="0"/>
              <a:t>http://</a:t>
            </a:r>
            <a:r>
              <a:rPr lang="en-US" dirty="0" err="1" smtClean="0"/>
              <a:t>www.ece.rutgers.edu</a:t>
            </a:r>
            <a:r>
              <a:rPr lang="en-US" dirty="0" smtClean="0"/>
              <a:t>/~</a:t>
            </a:r>
            <a:r>
              <a:rPr lang="en-US" dirty="0" err="1" smtClean="0"/>
              <a:t>marsic</a:t>
            </a:r>
            <a:r>
              <a:rPr lang="en-US" dirty="0" smtClean="0"/>
              <a:t>/books/SE/book-</a:t>
            </a:r>
            <a:r>
              <a:rPr lang="en-US" dirty="0" err="1" smtClean="0"/>
              <a:t>SE_marsic.pdf</a:t>
            </a:r>
            <a:endParaRPr lang="en-US" dirty="0" smtClean="0"/>
          </a:p>
          <a:p>
            <a:pPr marL="228600" indent="-228600">
              <a:buAutoNum type="arabicPeriod"/>
            </a:pPr>
            <a:endParaRPr lang="en-US" dirty="0" smtClean="0"/>
          </a:p>
          <a:p>
            <a:pPr marL="228600" indent="-228600">
              <a:buAutoNum type="arabicPeriod"/>
            </a:pPr>
            <a:r>
              <a:rPr lang="en-US" dirty="0" smtClean="0"/>
              <a:t>Structured moves from phase to phase</a:t>
            </a:r>
          </a:p>
          <a:p>
            <a:pPr marL="228600" indent="-228600">
              <a:buAutoNum type="arabicPeriod"/>
            </a:pPr>
            <a:r>
              <a:rPr lang="en-US" dirty="0" smtClean="0"/>
              <a:t>Relies heavily on documentation, and sign off is crucial</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14</a:t>
            </a:fld>
            <a:endParaRPr lang="en-US"/>
          </a:p>
        </p:txBody>
      </p:sp>
    </p:spTree>
    <p:extLst>
      <p:ext uri="{BB962C8B-B14F-4D97-AF65-F5344CB8AC3E}">
        <p14:creationId xmlns:p14="http://schemas.microsoft.com/office/powerpoint/2010/main" val="89434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Legal</a:t>
            </a:r>
            <a:r>
              <a:rPr lang="en-US" baseline="0" dirty="0" smtClean="0"/>
              <a:t> issues, too</a:t>
            </a: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15</a:t>
            </a:fld>
            <a:endParaRPr lang="en-US"/>
          </a:p>
        </p:txBody>
      </p:sp>
    </p:spTree>
    <p:extLst>
      <p:ext uri="{BB962C8B-B14F-4D97-AF65-F5344CB8AC3E}">
        <p14:creationId xmlns:p14="http://schemas.microsoft.com/office/powerpoint/2010/main" val="69753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Requirements Specification - Understanding the usage scenarios and deriving the static domain model 2. Design - Assigning responsibilities to objects and specifying detailed dynamics of their interactions under different usage scenarios 3. Implementation - Encoding the design in a programming language 4. Testing - Individual classes/components (unit testing) and the entire system (integration testing) 5. Operation and Maintenance - Running the system; Fixing bugs and adding new features </a:t>
            </a:r>
          </a:p>
          <a:p>
            <a:pPr marL="228600" indent="-228600">
              <a:buAutoNum type="arabicPeriod"/>
            </a:pPr>
            <a:endParaRPr lang="en-US" dirty="0" smtClean="0"/>
          </a:p>
          <a:p>
            <a:pPr marL="228600" indent="-228600">
              <a:buAutoNum type="arabicPeriod"/>
            </a:pPr>
            <a:r>
              <a:rPr lang="en-US" dirty="0" smtClean="0"/>
              <a:t>http://</a:t>
            </a:r>
            <a:r>
              <a:rPr lang="en-US" dirty="0" err="1" smtClean="0"/>
              <a:t>www.ece.rutgers.edu</a:t>
            </a:r>
            <a:r>
              <a:rPr lang="en-US" dirty="0" smtClean="0"/>
              <a:t>/~</a:t>
            </a:r>
            <a:r>
              <a:rPr lang="en-US" dirty="0" err="1" smtClean="0"/>
              <a:t>marsic</a:t>
            </a:r>
            <a:r>
              <a:rPr lang="en-US" dirty="0" smtClean="0"/>
              <a:t>/books/SE/book-</a:t>
            </a:r>
            <a:r>
              <a:rPr lang="en-US" dirty="0" err="1" smtClean="0"/>
              <a:t>SE_marsic.pdf</a:t>
            </a:r>
            <a:endParaRPr lang="en-US" dirty="0" smtClean="0"/>
          </a:p>
          <a:p>
            <a:pPr marL="228600" indent="-228600">
              <a:buAutoNum type="arabicPeriod"/>
            </a:pPr>
            <a:endParaRPr lang="en-US" dirty="0" smtClean="0"/>
          </a:p>
          <a:p>
            <a:pPr marL="228600" indent="-228600">
              <a:buAutoNum type="arabicPeriod"/>
            </a:pPr>
            <a:r>
              <a:rPr lang="en-US" dirty="0" smtClean="0"/>
              <a:t>Structured moves from phase to phase</a:t>
            </a:r>
          </a:p>
          <a:p>
            <a:pPr marL="228600" indent="-228600">
              <a:buAutoNum type="arabicPeriod"/>
            </a:pPr>
            <a:r>
              <a:rPr lang="en-US" dirty="0" smtClean="0"/>
              <a:t>Relies heavily on documentation, and sign off is crucial</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16</a:t>
            </a:fld>
            <a:endParaRPr lang="en-US"/>
          </a:p>
        </p:txBody>
      </p:sp>
    </p:spTree>
    <p:extLst>
      <p:ext uri="{BB962C8B-B14F-4D97-AF65-F5344CB8AC3E}">
        <p14:creationId xmlns:p14="http://schemas.microsoft.com/office/powerpoint/2010/main" val="120399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Jeff Pa8on: </a:t>
            </a:r>
            <a:r>
              <a:rPr lang="en-US" sz="1200" kern="1200" dirty="0" err="1" smtClean="0">
                <a:solidFill>
                  <a:schemeClr val="tx1"/>
                </a:solidFill>
                <a:effectLst/>
                <a:latin typeface="+mn-lt"/>
                <a:ea typeface="+mn-ea"/>
                <a:cs typeface="+mn-cs"/>
              </a:rPr>
              <a:t>www.AgileProductDesign.com</a:t>
            </a:r>
            <a:r>
              <a:rPr lang="en-US" sz="1200" kern="1200" dirty="0" smtClean="0">
                <a:solidFill>
                  <a:schemeClr val="tx1"/>
                </a:solidFill>
                <a:effectLst/>
                <a:latin typeface="+mn-lt"/>
                <a:ea typeface="+mn-ea"/>
                <a:cs typeface="+mn-cs"/>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19</a:t>
            </a:fld>
            <a:endParaRPr lang="en-US"/>
          </a:p>
        </p:txBody>
      </p:sp>
    </p:spTree>
    <p:extLst>
      <p:ext uri="{BB962C8B-B14F-4D97-AF65-F5344CB8AC3E}">
        <p14:creationId xmlns:p14="http://schemas.microsoft.com/office/powerpoint/2010/main" val="2935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http://mickey-</a:t>
            </a:r>
            <a:r>
              <a:rPr lang="en-US" dirty="0" err="1" smtClean="0"/>
              <a:t>cheatham.blogspot.ca</a:t>
            </a:r>
            <a:r>
              <a:rPr lang="en-US" dirty="0" smtClean="0"/>
              <a:t>/2014_06_01_archive.html</a:t>
            </a:r>
          </a:p>
          <a:p>
            <a:r>
              <a:rPr lang="en-US" dirty="0" smtClean="0"/>
              <a:t>More explicitly recognizes the importance of testing</a:t>
            </a:r>
            <a:r>
              <a:rPr lang="en-US" baseline="0" dirty="0" smtClean="0"/>
              <a:t> across the axis of the V</a:t>
            </a:r>
          </a:p>
          <a:p>
            <a:endParaRPr lang="en-US" baseline="0" dirty="0" smtClean="0"/>
          </a:p>
          <a:p>
            <a:r>
              <a:rPr lang="en-US" baseline="0" dirty="0" smtClean="0"/>
              <a:t>So, for example, how the system is used is compared against the problem description/concept of operations</a:t>
            </a:r>
          </a:p>
          <a:p>
            <a:endParaRPr lang="en-US" baseline="0" dirty="0" smtClean="0"/>
          </a:p>
          <a:p>
            <a:r>
              <a:rPr lang="en-US" baseline="0" dirty="0" smtClean="0"/>
              <a:t>Acceptance testing happens against the requirements</a:t>
            </a:r>
          </a:p>
          <a:p>
            <a:endParaRPr lang="en-US" baseline="0" dirty="0" smtClean="0"/>
          </a:p>
          <a:p>
            <a:r>
              <a:rPr lang="en-US" baseline="0" dirty="0" smtClean="0"/>
              <a:t>System verification and validation happens against the architecture</a:t>
            </a:r>
          </a:p>
          <a:p>
            <a:endParaRPr lang="en-US" baseline="0" dirty="0" smtClean="0"/>
          </a:p>
          <a:p>
            <a:r>
              <a:rPr lang="en-US" baseline="0" dirty="0" smtClean="0"/>
              <a:t>Detailed design leads to tests that </a:t>
            </a:r>
            <a:r>
              <a:rPr lang="en-US" baseline="0" dirty="0" err="1" smtClean="0"/>
              <a:t>comparea</a:t>
            </a:r>
            <a:r>
              <a:rPr lang="en-US" baseline="0" dirty="0" smtClean="0"/>
              <a:t> against those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B80C627-E7C8-A04D-AFAE-ED3F4060F5ED}" type="slidenum">
              <a:rPr lang="en-US" smtClean="0"/>
              <a:t>23</a:t>
            </a:fld>
            <a:endParaRPr lang="en-US"/>
          </a:p>
        </p:txBody>
      </p:sp>
    </p:spTree>
    <p:extLst>
      <p:ext uri="{BB962C8B-B14F-4D97-AF65-F5344CB8AC3E}">
        <p14:creationId xmlns:p14="http://schemas.microsoft.com/office/powerpoint/2010/main" val="193752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1/12/17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1/12/17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1/12/17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1/12/17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1/12/17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1/12/17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#in-class today</a:t>
            </a:r>
            <a:endParaRPr lang="en-US" dirty="0"/>
          </a:p>
        </p:txBody>
      </p:sp>
      <p:sp>
        <p:nvSpPr>
          <p:cNvPr id="5" name="Content Placeholder 4"/>
          <p:cNvSpPr>
            <a:spLocks noGrp="1"/>
          </p:cNvSpPr>
          <p:nvPr>
            <p:ph idx="1"/>
          </p:nvPr>
        </p:nvSpPr>
        <p:spPr>
          <a:xfrm>
            <a:off x="7441710" y="1690688"/>
            <a:ext cx="4216890" cy="4351338"/>
          </a:xfrm>
        </p:spPr>
        <p:txBody>
          <a:bodyPr>
            <a:normAutofit lnSpcReduction="10000"/>
          </a:bodyPr>
          <a:lstStyle/>
          <a:p>
            <a:r>
              <a:rPr lang="en-US" dirty="0" smtClean="0"/>
              <a:t>Imagine that there are little gremlins inside of the ATM that make everything work.</a:t>
            </a:r>
          </a:p>
          <a:p>
            <a:r>
              <a:rPr lang="en-US" dirty="0" smtClean="0"/>
              <a:t>Post on #in-class: how many gremlins are there, and what are their job titles?</a:t>
            </a:r>
          </a:p>
          <a:p>
            <a:endParaRPr lang="en-US" dirty="0" smtClean="0"/>
          </a:p>
          <a:p>
            <a:r>
              <a:rPr lang="en-US" dirty="0" smtClean="0"/>
              <a:t>Note: this is actually a serious exercise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6298710" cy="4351338"/>
          </a:xfrm>
          <a:prstGeom prst="rect">
            <a:avLst/>
          </a:prstGeom>
        </p:spPr>
      </p:pic>
    </p:spTree>
    <p:extLst>
      <p:ext uri="{BB962C8B-B14F-4D97-AF65-F5344CB8AC3E}">
        <p14:creationId xmlns:p14="http://schemas.microsoft.com/office/powerpoint/2010/main" val="1462627877"/>
      </p:ext>
    </p:extLst>
  </p:cSld>
  <p:clrMapOvr>
    <a:masterClrMapping/>
  </p:clrMapOvr>
  <mc:AlternateContent xmlns:mc="http://schemas.openxmlformats.org/markup-compatibility/2006" xmlns:p14="http://schemas.microsoft.com/office/powerpoint/2010/main">
    <mc:Choice Requires="p14">
      <p:transition p14:dur="0" advTm="10738"/>
    </mc:Choice>
    <mc:Fallback xmlns="">
      <p:transition advTm="1073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47472" y="0"/>
            <a:ext cx="10297056" cy="6858000"/>
          </a:xfrm>
          <a:prstGeom prst="rect">
            <a:avLst/>
          </a:prstGeom>
        </p:spPr>
      </p:pic>
    </p:spTree>
    <p:extLst>
      <p:ext uri="{BB962C8B-B14F-4D97-AF65-F5344CB8AC3E}">
        <p14:creationId xmlns:p14="http://schemas.microsoft.com/office/powerpoint/2010/main" val="364736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43710" y="0"/>
            <a:ext cx="10336409" cy="6858000"/>
          </a:xfrm>
          <a:prstGeom prst="rect">
            <a:avLst/>
          </a:prstGeom>
        </p:spPr>
      </p:pic>
    </p:spTree>
    <p:extLst>
      <p:ext uri="{BB962C8B-B14F-4D97-AF65-F5344CB8AC3E}">
        <p14:creationId xmlns:p14="http://schemas.microsoft.com/office/powerpoint/2010/main" val="1333390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1325563"/>
          </a:xfrm>
        </p:spPr>
        <p:txBody>
          <a:bodyPr/>
          <a:lstStyle/>
          <a:p>
            <a:r>
              <a:rPr lang="en-US" dirty="0" smtClean="0"/>
              <a:t>Variation in Target Domain</a:t>
            </a:r>
            <a:endParaRPr lang="en-US" dirty="0"/>
          </a:p>
        </p:txBody>
      </p:sp>
      <p:sp>
        <p:nvSpPr>
          <p:cNvPr id="3" name="Content Placeholder 2"/>
          <p:cNvSpPr>
            <a:spLocks noGrp="1"/>
          </p:cNvSpPr>
          <p:nvPr>
            <p:ph idx="1"/>
          </p:nvPr>
        </p:nvSpPr>
        <p:spPr>
          <a:xfrm>
            <a:off x="838200" y="1825625"/>
            <a:ext cx="5200291" cy="4351338"/>
          </a:xfrm>
        </p:spPr>
        <p:txBody>
          <a:bodyPr>
            <a:normAutofit fontScale="77500" lnSpcReduction="20000"/>
          </a:bodyPr>
          <a:lstStyle/>
          <a:p>
            <a:r>
              <a:rPr lang="en-US" dirty="0" smtClean="0"/>
              <a:t>Memory Game for iPhone</a:t>
            </a:r>
          </a:p>
          <a:p>
            <a:endParaRPr lang="en-US" dirty="0" smtClean="0"/>
          </a:p>
          <a:p>
            <a:r>
              <a:rPr lang="en-US" dirty="0" smtClean="0"/>
              <a:t>Street Fighter</a:t>
            </a:r>
            <a:endParaRPr lang="en-US" dirty="0"/>
          </a:p>
          <a:p>
            <a:endParaRPr lang="en-US" dirty="0"/>
          </a:p>
          <a:p>
            <a:r>
              <a:rPr lang="en-US" dirty="0"/>
              <a:t>Microsoft </a:t>
            </a:r>
            <a:r>
              <a:rPr lang="en-US" dirty="0" smtClean="0"/>
              <a:t>Word</a:t>
            </a:r>
          </a:p>
          <a:p>
            <a:endParaRPr lang="en-US" dirty="0"/>
          </a:p>
          <a:p>
            <a:r>
              <a:rPr lang="en-US" dirty="0" smtClean="0"/>
              <a:t>Electronic health records for Alberta Health</a:t>
            </a:r>
            <a:endParaRPr lang="en-US" dirty="0"/>
          </a:p>
          <a:p>
            <a:endParaRPr lang="en-US" dirty="0" smtClean="0"/>
          </a:p>
          <a:p>
            <a:r>
              <a:rPr lang="en-US" dirty="0" smtClean="0"/>
              <a:t>WestJet website</a:t>
            </a:r>
          </a:p>
          <a:p>
            <a:endParaRPr lang="en-US" dirty="0"/>
          </a:p>
          <a:p>
            <a:r>
              <a:rPr lang="en-US" dirty="0" smtClean="0"/>
              <a:t>Flight control system</a:t>
            </a:r>
          </a:p>
          <a:p>
            <a:endParaRPr lang="en-US" dirty="0"/>
          </a:p>
        </p:txBody>
      </p:sp>
      <p:sp>
        <p:nvSpPr>
          <p:cNvPr id="5" name="Content Placeholder 2"/>
          <p:cNvSpPr txBox="1">
            <a:spLocks/>
          </p:cNvSpPr>
          <p:nvPr/>
        </p:nvSpPr>
        <p:spPr>
          <a:xfrm>
            <a:off x="6153509" y="1826075"/>
            <a:ext cx="5200291" cy="43513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Most clients are non-technical stakeholders, and think in terms of “business needs”/language</a:t>
            </a:r>
          </a:p>
          <a:p>
            <a:endParaRPr lang="en-US" dirty="0"/>
          </a:p>
          <a:p>
            <a:r>
              <a:rPr lang="en-US" dirty="0" smtClean="0"/>
              <a:t>Similarly, we are rarely (if ever) experts in the target domain</a:t>
            </a:r>
          </a:p>
          <a:p>
            <a:endParaRPr lang="en-US" dirty="0"/>
          </a:p>
          <a:p>
            <a:r>
              <a:rPr lang="en-US" dirty="0" smtClean="0"/>
              <a:t>Building the domain model provides a “boundary object” that we can both talk about and reason about</a:t>
            </a:r>
            <a:endParaRPr lang="en-US" dirty="0"/>
          </a:p>
        </p:txBody>
      </p:sp>
    </p:spTree>
    <p:extLst>
      <p:ext uri="{BB962C8B-B14F-4D97-AF65-F5344CB8AC3E}">
        <p14:creationId xmlns:p14="http://schemas.microsoft.com/office/powerpoint/2010/main" val="61261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1325563"/>
          </a:xfrm>
        </p:spPr>
        <p:txBody>
          <a:bodyPr/>
          <a:lstStyle/>
          <a:p>
            <a:r>
              <a:rPr lang="en-US" dirty="0" smtClean="0"/>
              <a:t>Variation in Target Domain</a:t>
            </a:r>
            <a:endParaRPr lang="en-US" dirty="0"/>
          </a:p>
        </p:txBody>
      </p:sp>
      <p:sp>
        <p:nvSpPr>
          <p:cNvPr id="3" name="Content Placeholder 2"/>
          <p:cNvSpPr>
            <a:spLocks noGrp="1"/>
          </p:cNvSpPr>
          <p:nvPr>
            <p:ph idx="1"/>
          </p:nvPr>
        </p:nvSpPr>
        <p:spPr>
          <a:xfrm>
            <a:off x="838200" y="1825625"/>
            <a:ext cx="5200291" cy="4351338"/>
          </a:xfrm>
        </p:spPr>
        <p:txBody>
          <a:bodyPr>
            <a:normAutofit fontScale="77500" lnSpcReduction="20000"/>
          </a:bodyPr>
          <a:lstStyle/>
          <a:p>
            <a:r>
              <a:rPr lang="en-US" dirty="0" smtClean="0"/>
              <a:t>Memory Game for iPhone</a:t>
            </a:r>
          </a:p>
          <a:p>
            <a:endParaRPr lang="en-US" dirty="0" smtClean="0"/>
          </a:p>
          <a:p>
            <a:r>
              <a:rPr lang="en-US" dirty="0" smtClean="0"/>
              <a:t>Street Fighter</a:t>
            </a:r>
            <a:endParaRPr lang="en-US" dirty="0"/>
          </a:p>
          <a:p>
            <a:endParaRPr lang="en-US" dirty="0"/>
          </a:p>
          <a:p>
            <a:r>
              <a:rPr lang="en-US" dirty="0"/>
              <a:t>Microsoft </a:t>
            </a:r>
            <a:r>
              <a:rPr lang="en-US" dirty="0" smtClean="0"/>
              <a:t>Word</a:t>
            </a:r>
          </a:p>
          <a:p>
            <a:endParaRPr lang="en-US" dirty="0"/>
          </a:p>
          <a:p>
            <a:r>
              <a:rPr lang="en-US" dirty="0" smtClean="0"/>
              <a:t>Electronic health records for Alberta Health</a:t>
            </a:r>
            <a:endParaRPr lang="en-US" dirty="0"/>
          </a:p>
          <a:p>
            <a:endParaRPr lang="en-US" dirty="0" smtClean="0"/>
          </a:p>
          <a:p>
            <a:r>
              <a:rPr lang="en-US" dirty="0" smtClean="0"/>
              <a:t>WestJet website</a:t>
            </a:r>
          </a:p>
          <a:p>
            <a:endParaRPr lang="en-US" dirty="0"/>
          </a:p>
          <a:p>
            <a:r>
              <a:rPr lang="en-US" dirty="0" smtClean="0"/>
              <a:t>Flight control system</a:t>
            </a:r>
          </a:p>
          <a:p>
            <a:endParaRPr lang="en-US" dirty="0"/>
          </a:p>
        </p:txBody>
      </p:sp>
      <p:sp>
        <p:nvSpPr>
          <p:cNvPr id="5" name="Content Placeholder 2"/>
          <p:cNvSpPr txBox="1">
            <a:spLocks/>
          </p:cNvSpPr>
          <p:nvPr/>
        </p:nvSpPr>
        <p:spPr>
          <a:xfrm>
            <a:off x="6153509" y="1826075"/>
            <a:ext cx="5200291" cy="435133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Some projects have well-defined parameters up front</a:t>
            </a:r>
          </a:p>
          <a:p>
            <a:r>
              <a:rPr lang="en-US" dirty="0"/>
              <a:t/>
            </a:r>
            <a:br>
              <a:rPr lang="en-US" dirty="0"/>
            </a:br>
            <a:r>
              <a:rPr lang="en-US" dirty="0" smtClean="0"/>
              <a:t>Most do not, where requirements change</a:t>
            </a:r>
          </a:p>
          <a:p>
            <a:r>
              <a:rPr lang="en-US" dirty="0"/>
              <a:t/>
            </a:r>
            <a:br>
              <a:rPr lang="en-US" dirty="0"/>
            </a:br>
            <a:r>
              <a:rPr lang="en-US" dirty="0" smtClean="0"/>
              <a:t>Stakeholder client organizations are not always stable either</a:t>
            </a:r>
          </a:p>
          <a:p>
            <a:endParaRPr lang="en-US" dirty="0"/>
          </a:p>
          <a:p>
            <a:r>
              <a:rPr lang="en-US" dirty="0" smtClean="0"/>
              <a:t>Some projects have stakeholders who are more readily available for feedback than others</a:t>
            </a:r>
            <a:endParaRPr lang="en-US" dirty="0"/>
          </a:p>
        </p:txBody>
      </p:sp>
    </p:spTree>
    <p:extLst>
      <p:ext uri="{BB962C8B-B14F-4D97-AF65-F5344CB8AC3E}">
        <p14:creationId xmlns:p14="http://schemas.microsoft.com/office/powerpoint/2010/main" val="1790263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98153"/>
          <a:stretch/>
        </p:blipFill>
        <p:spPr>
          <a:xfrm>
            <a:off x="9519745" y="1690686"/>
            <a:ext cx="2415175" cy="4615519"/>
          </a:xfrm>
          <a:prstGeom prst="rect">
            <a:avLst/>
          </a:prstGeom>
        </p:spPr>
      </p:pic>
      <p:sp>
        <p:nvSpPr>
          <p:cNvPr id="2" name="Title 1"/>
          <p:cNvSpPr>
            <a:spLocks noGrp="1"/>
          </p:cNvSpPr>
          <p:nvPr>
            <p:ph type="title"/>
          </p:nvPr>
        </p:nvSpPr>
        <p:spPr/>
        <p:txBody>
          <a:bodyPr/>
          <a:lstStyle/>
          <a:p>
            <a:r>
              <a:rPr lang="en-US" dirty="0" smtClean="0"/>
              <a:t>Waterfall model: a first approximation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1690687"/>
            <a:ext cx="8844879" cy="4615519"/>
          </a:xfrm>
        </p:spPr>
      </p:pic>
    </p:spTree>
    <p:extLst>
      <p:ext uri="{BB962C8B-B14F-4D97-AF65-F5344CB8AC3E}">
        <p14:creationId xmlns:p14="http://schemas.microsoft.com/office/powerpoint/2010/main" val="1453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Development Process Models</a:t>
            </a:r>
            <a:endParaRPr lang="en-US" dirty="0"/>
          </a:p>
        </p:txBody>
      </p:sp>
      <p:sp>
        <p:nvSpPr>
          <p:cNvPr id="3" name="Content Placeholder 2"/>
          <p:cNvSpPr>
            <a:spLocks noGrp="1"/>
          </p:cNvSpPr>
          <p:nvPr>
            <p:ph idx="1"/>
          </p:nvPr>
        </p:nvSpPr>
        <p:spPr>
          <a:xfrm>
            <a:off x="838200" y="1825624"/>
            <a:ext cx="10515600" cy="4441361"/>
          </a:xfrm>
        </p:spPr>
        <p:txBody>
          <a:bodyPr>
            <a:normAutofit fontScale="92500" lnSpcReduction="20000"/>
          </a:bodyPr>
          <a:lstStyle/>
          <a:p>
            <a:r>
              <a:rPr lang="en-US" dirty="0" smtClean="0"/>
              <a:t>Process models describe strategies for teams, outlining:</a:t>
            </a:r>
          </a:p>
          <a:p>
            <a:pPr marL="457200" indent="-457200">
              <a:buFont typeface="Arial" charset="0"/>
              <a:buChar char="•"/>
            </a:pPr>
            <a:r>
              <a:rPr lang="en-US" u="sng" dirty="0"/>
              <a:t>a</a:t>
            </a:r>
            <a:r>
              <a:rPr lang="en-US" u="sng" dirty="0" smtClean="0"/>
              <a:t>ctivities</a:t>
            </a:r>
            <a:r>
              <a:rPr lang="en-US" dirty="0" smtClean="0"/>
              <a:t> that will need to be done</a:t>
            </a:r>
          </a:p>
          <a:p>
            <a:pPr marL="457200" indent="-457200">
              <a:buFont typeface="Arial" charset="0"/>
              <a:buChar char="•"/>
            </a:pPr>
            <a:r>
              <a:rPr lang="en-US" u="sng" dirty="0"/>
              <a:t>w</a:t>
            </a:r>
            <a:r>
              <a:rPr lang="en-US" u="sng" dirty="0" smtClean="0"/>
              <a:t>hen</a:t>
            </a:r>
            <a:r>
              <a:rPr lang="en-US" dirty="0" smtClean="0"/>
              <a:t> they ought to be done (in relation to one another)</a:t>
            </a:r>
          </a:p>
          <a:p>
            <a:pPr marL="457200" indent="-457200">
              <a:buFont typeface="Arial" charset="0"/>
              <a:buChar char="•"/>
            </a:pPr>
            <a:r>
              <a:rPr lang="en-US" u="sng" dirty="0"/>
              <a:t>h</a:t>
            </a:r>
            <a:r>
              <a:rPr lang="en-US" u="sng" dirty="0" smtClean="0"/>
              <a:t>ow team interacts</a:t>
            </a:r>
            <a:r>
              <a:rPr lang="en-US" dirty="0" smtClean="0"/>
              <a:t> with itself and outside world</a:t>
            </a:r>
          </a:p>
          <a:p>
            <a:pPr marL="457200" indent="-457200">
              <a:buFont typeface="Arial" charset="0"/>
              <a:buChar char="•"/>
            </a:pPr>
            <a:r>
              <a:rPr lang="en-US" u="sng" dirty="0"/>
              <a:t>w</a:t>
            </a:r>
            <a:r>
              <a:rPr lang="en-US" u="sng" dirty="0" smtClean="0"/>
              <a:t>ork products</a:t>
            </a:r>
            <a:r>
              <a:rPr lang="en-US" dirty="0" smtClean="0"/>
              <a:t> that will be produced</a:t>
            </a:r>
          </a:p>
          <a:p>
            <a:pPr marL="457200" indent="-457200">
              <a:buFont typeface="Arial" charset="0"/>
              <a:buChar char="•"/>
            </a:pPr>
            <a:endParaRPr lang="en-US" dirty="0"/>
          </a:p>
          <a:p>
            <a:r>
              <a:rPr lang="en-US" dirty="0" smtClean="0"/>
              <a:t>As with the domain model, </a:t>
            </a:r>
            <a:r>
              <a:rPr lang="en-US" dirty="0" smtClean="0"/>
              <a:t>they’re a </a:t>
            </a:r>
            <a:r>
              <a:rPr lang="en-US" dirty="0" smtClean="0"/>
              <a:t>simplification/abstraction</a:t>
            </a:r>
          </a:p>
          <a:p>
            <a:endParaRPr lang="en-US" u="sng" dirty="0"/>
          </a:p>
          <a:p>
            <a:r>
              <a:rPr lang="en-US" dirty="0" smtClean="0"/>
              <a:t>Purpose: help us to get things done on time, on budget, “correctly” (from a software perspective, and a client perspective) and gives us an understanding of what we all ought to be doing </a:t>
            </a:r>
            <a:endParaRPr lang="en-US" dirty="0"/>
          </a:p>
        </p:txBody>
      </p:sp>
    </p:spTree>
    <p:extLst>
      <p:ext uri="{BB962C8B-B14F-4D97-AF65-F5344CB8AC3E}">
        <p14:creationId xmlns:p14="http://schemas.microsoft.com/office/powerpoint/2010/main" val="1309683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98153"/>
          <a:stretch/>
        </p:blipFill>
        <p:spPr>
          <a:xfrm>
            <a:off x="9519745" y="1690686"/>
            <a:ext cx="2415175" cy="4615519"/>
          </a:xfrm>
          <a:prstGeom prst="rect">
            <a:avLst/>
          </a:prstGeom>
        </p:spPr>
      </p:pic>
      <p:sp>
        <p:nvSpPr>
          <p:cNvPr id="2" name="Title 1"/>
          <p:cNvSpPr>
            <a:spLocks noGrp="1"/>
          </p:cNvSpPr>
          <p:nvPr>
            <p:ph type="title"/>
          </p:nvPr>
        </p:nvSpPr>
        <p:spPr/>
        <p:txBody>
          <a:bodyPr/>
          <a:lstStyle/>
          <a:p>
            <a:r>
              <a:rPr lang="en-US" dirty="0" smtClean="0"/>
              <a:t>Waterfall model: a first approximation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1690687"/>
            <a:ext cx="8844879" cy="4615519"/>
          </a:xfrm>
        </p:spPr>
      </p:pic>
      <p:sp>
        <p:nvSpPr>
          <p:cNvPr id="10" name="TextBox 9"/>
          <p:cNvSpPr txBox="1"/>
          <p:nvPr/>
        </p:nvSpPr>
        <p:spPr>
          <a:xfrm>
            <a:off x="3090041" y="1813034"/>
            <a:ext cx="4177862" cy="369332"/>
          </a:xfrm>
          <a:prstGeom prst="rect">
            <a:avLst/>
          </a:prstGeom>
          <a:noFill/>
        </p:spPr>
        <p:txBody>
          <a:bodyPr wrap="square" rtlCol="0">
            <a:spAutoFit/>
          </a:bodyPr>
          <a:lstStyle/>
          <a:p>
            <a:r>
              <a:rPr lang="en-US" dirty="0" smtClean="0">
                <a:solidFill>
                  <a:schemeClr val="bg1"/>
                </a:solidFill>
                <a:latin typeface="Helvetica" charset="0"/>
                <a:ea typeface="Helvetica" charset="0"/>
                <a:cs typeface="Helvetica" charset="0"/>
                <a:sym typeface="Wingdings"/>
              </a:rPr>
              <a:t> Product requirements doc</a:t>
            </a:r>
            <a:endParaRPr lang="en-US" dirty="0">
              <a:solidFill>
                <a:schemeClr val="bg1"/>
              </a:solidFill>
              <a:latin typeface="Helvetica" charset="0"/>
              <a:ea typeface="Helvetica" charset="0"/>
              <a:cs typeface="Helvetica" charset="0"/>
            </a:endParaRPr>
          </a:p>
        </p:txBody>
      </p:sp>
      <p:sp>
        <p:nvSpPr>
          <p:cNvPr id="11" name="TextBox 10"/>
          <p:cNvSpPr txBox="1"/>
          <p:nvPr/>
        </p:nvSpPr>
        <p:spPr>
          <a:xfrm>
            <a:off x="4251646" y="2438400"/>
            <a:ext cx="4177862" cy="369332"/>
          </a:xfrm>
          <a:prstGeom prst="rect">
            <a:avLst/>
          </a:prstGeom>
          <a:noFill/>
        </p:spPr>
        <p:txBody>
          <a:bodyPr wrap="square" rtlCol="0">
            <a:spAutoFit/>
          </a:bodyPr>
          <a:lstStyle/>
          <a:p>
            <a:r>
              <a:rPr lang="en-US" dirty="0" smtClean="0">
                <a:solidFill>
                  <a:schemeClr val="bg1"/>
                </a:solidFill>
                <a:latin typeface="Helvetica" charset="0"/>
                <a:ea typeface="Helvetica" charset="0"/>
                <a:cs typeface="Helvetica" charset="0"/>
                <a:sym typeface="Wingdings"/>
              </a:rPr>
              <a:t> Software architecture doc</a:t>
            </a:r>
            <a:endParaRPr lang="en-US" dirty="0">
              <a:solidFill>
                <a:schemeClr val="bg1"/>
              </a:solidFill>
              <a:latin typeface="Helvetica" charset="0"/>
              <a:ea typeface="Helvetica" charset="0"/>
              <a:cs typeface="Helvetica" charset="0"/>
            </a:endParaRPr>
          </a:p>
        </p:txBody>
      </p:sp>
      <p:sp>
        <p:nvSpPr>
          <p:cNvPr id="12" name="TextBox 11"/>
          <p:cNvSpPr txBox="1"/>
          <p:nvPr/>
        </p:nvSpPr>
        <p:spPr>
          <a:xfrm>
            <a:off x="6449939" y="3255259"/>
            <a:ext cx="4177862" cy="369332"/>
          </a:xfrm>
          <a:prstGeom prst="rect">
            <a:avLst/>
          </a:prstGeom>
          <a:noFill/>
        </p:spPr>
        <p:txBody>
          <a:bodyPr wrap="square" rtlCol="0">
            <a:spAutoFit/>
          </a:bodyPr>
          <a:lstStyle/>
          <a:p>
            <a:r>
              <a:rPr lang="en-US" dirty="0" smtClean="0">
                <a:solidFill>
                  <a:schemeClr val="bg1"/>
                </a:solidFill>
                <a:latin typeface="Helvetica" charset="0"/>
                <a:ea typeface="Helvetica" charset="0"/>
                <a:cs typeface="Helvetica" charset="0"/>
                <a:sym typeface="Wingdings"/>
              </a:rPr>
              <a:t> Software!</a:t>
            </a:r>
            <a:endParaRPr lang="en-US" dirty="0">
              <a:solidFill>
                <a:schemeClr val="bg1"/>
              </a:solidFill>
              <a:latin typeface="Helvetica" charset="0"/>
              <a:ea typeface="Helvetica" charset="0"/>
              <a:cs typeface="Helvetica" charset="0"/>
            </a:endParaRPr>
          </a:p>
        </p:txBody>
      </p:sp>
      <p:sp>
        <p:nvSpPr>
          <p:cNvPr id="13" name="TextBox 12"/>
          <p:cNvSpPr txBox="1"/>
          <p:nvPr/>
        </p:nvSpPr>
        <p:spPr>
          <a:xfrm>
            <a:off x="7267903" y="4175508"/>
            <a:ext cx="4177862" cy="369332"/>
          </a:xfrm>
          <a:prstGeom prst="rect">
            <a:avLst/>
          </a:prstGeom>
          <a:noFill/>
        </p:spPr>
        <p:txBody>
          <a:bodyPr wrap="square" rtlCol="0">
            <a:spAutoFit/>
          </a:bodyPr>
          <a:lstStyle/>
          <a:p>
            <a:r>
              <a:rPr lang="en-US" dirty="0" smtClean="0">
                <a:solidFill>
                  <a:schemeClr val="bg1"/>
                </a:solidFill>
                <a:latin typeface="Helvetica" charset="0"/>
                <a:ea typeface="Helvetica" charset="0"/>
                <a:cs typeface="Helvetica" charset="0"/>
                <a:sym typeface="Wingdings"/>
              </a:rPr>
              <a:t> Unit/Acceptance </a:t>
            </a:r>
            <a:r>
              <a:rPr lang="en-US" dirty="0" smtClean="0">
                <a:solidFill>
                  <a:schemeClr val="bg1"/>
                </a:solidFill>
                <a:latin typeface="Helvetica" charset="0"/>
                <a:ea typeface="Helvetica" charset="0"/>
                <a:cs typeface="Helvetica" charset="0"/>
                <a:sym typeface="Wingdings"/>
              </a:rPr>
              <a:t>tests</a:t>
            </a:r>
            <a:endParaRPr lang="en-US" dirty="0">
              <a:solidFill>
                <a:schemeClr val="bg1"/>
              </a:solidFill>
              <a:latin typeface="Helvetica" charset="0"/>
              <a:ea typeface="Helvetica" charset="0"/>
              <a:cs typeface="Helvetica" charset="0"/>
            </a:endParaRPr>
          </a:p>
        </p:txBody>
      </p:sp>
      <p:sp>
        <p:nvSpPr>
          <p:cNvPr id="14" name="TextBox 13"/>
          <p:cNvSpPr txBox="1"/>
          <p:nvPr/>
        </p:nvSpPr>
        <p:spPr>
          <a:xfrm>
            <a:off x="9519745" y="4765486"/>
            <a:ext cx="4177862" cy="646331"/>
          </a:xfrm>
          <a:prstGeom prst="rect">
            <a:avLst/>
          </a:prstGeom>
          <a:noFill/>
        </p:spPr>
        <p:txBody>
          <a:bodyPr wrap="square" rtlCol="0">
            <a:spAutoFit/>
          </a:bodyPr>
          <a:lstStyle/>
          <a:p>
            <a:pPr marL="285750" indent="-285750">
              <a:buFont typeface="Wingdings" charset="2"/>
              <a:buChar char="à"/>
            </a:pPr>
            <a:r>
              <a:rPr lang="en-US" dirty="0" smtClean="0">
                <a:solidFill>
                  <a:schemeClr val="bg1"/>
                </a:solidFill>
                <a:latin typeface="Helvetica" charset="0"/>
                <a:ea typeface="Helvetica" charset="0"/>
                <a:cs typeface="Helvetica" charset="0"/>
                <a:sym typeface="Wingdings"/>
              </a:rPr>
              <a:t>Manuals / service</a:t>
            </a:r>
            <a:r>
              <a:rPr lang="en-US" dirty="0">
                <a:solidFill>
                  <a:schemeClr val="bg1"/>
                </a:solidFill>
                <a:latin typeface="Helvetica" charset="0"/>
                <a:ea typeface="Helvetica" charset="0"/>
                <a:cs typeface="Helvetica" charset="0"/>
                <a:sym typeface="Wingdings"/>
              </a:rPr>
              <a:t/>
            </a:r>
            <a:br>
              <a:rPr lang="en-US" dirty="0">
                <a:solidFill>
                  <a:schemeClr val="bg1"/>
                </a:solidFill>
                <a:latin typeface="Helvetica" charset="0"/>
                <a:ea typeface="Helvetica" charset="0"/>
                <a:cs typeface="Helvetica" charset="0"/>
                <a:sym typeface="Wingdings"/>
              </a:rPr>
            </a:br>
            <a:r>
              <a:rPr lang="en-US" dirty="0" smtClean="0">
                <a:solidFill>
                  <a:schemeClr val="bg1"/>
                </a:solidFill>
                <a:latin typeface="Helvetica" charset="0"/>
                <a:ea typeface="Helvetica" charset="0"/>
                <a:cs typeface="Helvetica" charset="0"/>
                <a:sym typeface="Wingdings"/>
              </a:rPr>
              <a:t>agreement</a:t>
            </a:r>
          </a:p>
        </p:txBody>
      </p:sp>
    </p:spTree>
    <p:extLst>
      <p:ext uri="{BB962C8B-B14F-4D97-AF65-F5344CB8AC3E}">
        <p14:creationId xmlns:p14="http://schemas.microsoft.com/office/powerpoint/2010/main" val="10736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Waterfall model: challenges</a:t>
            </a:r>
            <a:endParaRPr lang="en-US" dirty="0"/>
          </a:p>
        </p:txBody>
      </p:sp>
      <p:sp>
        <p:nvSpPr>
          <p:cNvPr id="3" name="Content Placeholder 2"/>
          <p:cNvSpPr>
            <a:spLocks noGrp="1"/>
          </p:cNvSpPr>
          <p:nvPr>
            <p:ph idx="1"/>
          </p:nvPr>
        </p:nvSpPr>
        <p:spPr>
          <a:xfrm>
            <a:off x="5172892" y="1690688"/>
            <a:ext cx="6180908" cy="4486275"/>
          </a:xfrm>
        </p:spPr>
        <p:txBody>
          <a:bodyPr/>
          <a:lstStyle/>
          <a:p>
            <a:r>
              <a:rPr lang="en-US" dirty="0" smtClean="0"/>
              <a:t>No feedback mechanism</a:t>
            </a:r>
          </a:p>
          <a:p>
            <a:r>
              <a:rPr lang="en-US" dirty="0" smtClean="0"/>
              <a:t>Requirements are rarely possible to state in entirety up front; requirements rarely do not change</a:t>
            </a:r>
          </a:p>
          <a:p>
            <a:r>
              <a:rPr lang="en-US" dirty="0" smtClean="0"/>
              <a:t>Customer needs to be patient</a:t>
            </a:r>
          </a:p>
          <a:p>
            <a:endParaRPr lang="en-US" dirty="0" smtClean="0"/>
          </a:p>
          <a:p>
            <a:r>
              <a:rPr lang="en-US" dirty="0" smtClean="0"/>
              <a:t>Works when domain is very well-understood/well-specified</a:t>
            </a:r>
            <a:endParaRPr lang="en-US"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4019592" cy="2097542"/>
          </a:xfrm>
          <a:prstGeom prst="rect">
            <a:avLst/>
          </a:prstGeom>
        </p:spPr>
      </p:pic>
    </p:spTree>
    <p:extLst>
      <p:ext uri="{BB962C8B-B14F-4D97-AF65-F5344CB8AC3E}">
        <p14:creationId xmlns:p14="http://schemas.microsoft.com/office/powerpoint/2010/main" val="883647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can we do better?</a:t>
            </a:r>
            <a:endParaRPr lang="en-US" dirty="0"/>
          </a:p>
        </p:txBody>
      </p:sp>
      <p:sp>
        <p:nvSpPr>
          <p:cNvPr id="3" name="Content Placeholder 2"/>
          <p:cNvSpPr>
            <a:spLocks noGrp="1"/>
          </p:cNvSpPr>
          <p:nvPr>
            <p:ph idx="1"/>
          </p:nvPr>
        </p:nvSpPr>
        <p:spPr>
          <a:xfrm>
            <a:off x="838200" y="1825625"/>
            <a:ext cx="10515599" cy="4842804"/>
          </a:xfrm>
        </p:spPr>
        <p:txBody>
          <a:bodyPr>
            <a:normAutofit/>
          </a:bodyPr>
          <a:lstStyle/>
          <a:p>
            <a:r>
              <a:rPr lang="en-US" dirty="0" smtClean="0"/>
              <a:t>Projects: (1) </a:t>
            </a:r>
            <a:r>
              <a:rPr lang="en-US" dirty="0"/>
              <a:t>self-driving </a:t>
            </a:r>
            <a:r>
              <a:rPr lang="en-US" dirty="0" err="1"/>
              <a:t>nav</a:t>
            </a:r>
            <a:r>
              <a:rPr lang="en-US" dirty="0"/>
              <a:t> system for </a:t>
            </a:r>
            <a:r>
              <a:rPr lang="en-US" dirty="0" err="1"/>
              <a:t>Tonyota</a:t>
            </a:r>
            <a:r>
              <a:rPr lang="en-US" dirty="0"/>
              <a:t> </a:t>
            </a:r>
            <a:r>
              <a:rPr lang="en-US" dirty="0" smtClean="0"/>
              <a:t>cars; (2) Gmail; (3) </a:t>
            </a:r>
            <a:r>
              <a:rPr lang="en-US" dirty="0" err="1" smtClean="0"/>
              <a:t>westjet.ca</a:t>
            </a:r>
            <a:r>
              <a:rPr lang="en-US" dirty="0" smtClean="0"/>
              <a:t> flight booking system; (4) eBay “automobiles” sub-site; (5) electronic health record system for Alberta Health; (6) accounting software for </a:t>
            </a:r>
            <a:r>
              <a:rPr lang="en-US" dirty="0" err="1" smtClean="0"/>
              <a:t>UCalgary</a:t>
            </a:r>
            <a:endParaRPr lang="en-US" dirty="0" smtClean="0"/>
          </a:p>
          <a:p>
            <a:r>
              <a:rPr lang="en-US" dirty="0" smtClean="0"/>
              <a:t>Consider the following questions:</a:t>
            </a:r>
          </a:p>
          <a:p>
            <a:pPr marL="514350" indent="-514350">
              <a:buFont typeface="Arial"/>
              <a:buAutoNum type="arabicPeriod"/>
            </a:pPr>
            <a:r>
              <a:rPr lang="en-US" sz="2600" dirty="0" smtClean="0"/>
              <a:t>How big is my target audience? How easily accessible are they? How homogeneous are they? </a:t>
            </a:r>
            <a:r>
              <a:rPr lang="en-US" sz="2600" dirty="0"/>
              <a:t>How frequently do I need feedback</a:t>
            </a:r>
            <a:r>
              <a:rPr lang="en-US" sz="2600" dirty="0" smtClean="0"/>
              <a:t>?</a:t>
            </a:r>
          </a:p>
          <a:p>
            <a:pPr marL="514350" indent="-514350">
              <a:buAutoNum type="arabicPeriod"/>
            </a:pPr>
            <a:r>
              <a:rPr lang="en-US" sz="2600" dirty="0" smtClean="0"/>
              <a:t>How robust does the system need to be?</a:t>
            </a:r>
          </a:p>
          <a:p>
            <a:pPr marL="514350" indent="-514350">
              <a:buAutoNum type="arabicPeriod"/>
            </a:pPr>
            <a:r>
              <a:rPr lang="en-US" sz="2600" dirty="0" smtClean="0"/>
              <a:t>How much ambiguity is there in designing the system?</a:t>
            </a:r>
          </a:p>
          <a:p>
            <a:pPr marL="514350" indent="-514350">
              <a:buAutoNum type="arabicPeriod"/>
            </a:pPr>
            <a:r>
              <a:rPr lang="en-US" sz="2600" dirty="0" smtClean="0"/>
              <a:t>How should we change the development process?</a:t>
            </a:r>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39" y="0"/>
            <a:ext cx="3605561" cy="1881488"/>
          </a:xfrm>
          <a:prstGeom prst="rect">
            <a:avLst/>
          </a:prstGeom>
        </p:spPr>
      </p:pic>
    </p:spTree>
    <p:extLst>
      <p:ext uri="{BB962C8B-B14F-4D97-AF65-F5344CB8AC3E}">
        <p14:creationId xmlns:p14="http://schemas.microsoft.com/office/powerpoint/2010/main" val="1710495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Iterative approaches</a:t>
            </a:r>
            <a:endParaRPr lang="en-US" dirty="0"/>
          </a:p>
        </p:txBody>
      </p:sp>
      <p:sp>
        <p:nvSpPr>
          <p:cNvPr id="3" name="Content Placeholder 2"/>
          <p:cNvSpPr>
            <a:spLocks noGrp="1"/>
          </p:cNvSpPr>
          <p:nvPr>
            <p:ph idx="1"/>
          </p:nvPr>
        </p:nvSpPr>
        <p:spPr>
          <a:xfrm>
            <a:off x="838200" y="1825624"/>
            <a:ext cx="10515600" cy="4775897"/>
          </a:xfrm>
        </p:spPr>
        <p:txBody>
          <a:bodyPr>
            <a:normAutofit fontScale="92500" lnSpcReduction="10000"/>
          </a:bodyPr>
          <a:lstStyle/>
          <a:p>
            <a:r>
              <a:rPr lang="en-US" dirty="0" smtClean="0"/>
              <a:t>Iterative: successive approximations to the right solution</a:t>
            </a:r>
          </a:p>
          <a:p>
            <a:endParaRPr lang="en-US" dirty="0" smtClean="0"/>
          </a:p>
          <a:p>
            <a:endParaRPr lang="en-US" dirty="0"/>
          </a:p>
          <a:p>
            <a:endParaRPr lang="en-US" dirty="0" smtClean="0"/>
          </a:p>
          <a:p>
            <a:endParaRPr lang="en-US" dirty="0" smtClean="0"/>
          </a:p>
          <a:p>
            <a:endParaRPr lang="en-US" dirty="0"/>
          </a:p>
          <a:p>
            <a:r>
              <a:rPr lang="en-US" dirty="0" smtClean="0"/>
              <a:t>Idea: encourage feedback frequently</a:t>
            </a:r>
          </a:p>
          <a:p>
            <a:endParaRPr lang="en-US" dirty="0"/>
          </a:p>
          <a:p>
            <a:r>
              <a:rPr lang="en-US" dirty="0" smtClean="0"/>
              <a:t>Challenge: not always the case that things can be used in successive iterations (may need to be scrapped or re-done b/c not appropriately engineered)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126" y="2386980"/>
            <a:ext cx="4406900" cy="1917700"/>
          </a:xfrm>
          <a:prstGeom prst="rect">
            <a:avLst/>
          </a:prstGeom>
        </p:spPr>
      </p:pic>
    </p:spTree>
    <p:extLst>
      <p:ext uri="{BB962C8B-B14F-4D97-AF65-F5344CB8AC3E}">
        <p14:creationId xmlns:p14="http://schemas.microsoft.com/office/powerpoint/2010/main" val="318721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a:t>
            </a:r>
            <a:endParaRPr lang="en-US" dirty="0"/>
          </a:p>
        </p:txBody>
      </p:sp>
      <p:sp>
        <p:nvSpPr>
          <p:cNvPr id="3" name="Content Placeholder 2"/>
          <p:cNvSpPr>
            <a:spLocks noGrp="1"/>
          </p:cNvSpPr>
          <p:nvPr>
            <p:ph idx="1"/>
          </p:nvPr>
        </p:nvSpPr>
        <p:spPr/>
        <p:txBody>
          <a:bodyPr/>
          <a:lstStyle/>
          <a:p>
            <a:pPr marL="514350" indent="-514350">
              <a:buFont typeface="Arial" charset="0"/>
              <a:buChar char="•"/>
            </a:pPr>
            <a:r>
              <a:rPr lang="en-US" dirty="0" smtClean="0"/>
              <a:t>Course communication: http://seng301.slack.com</a:t>
            </a:r>
          </a:p>
          <a:p>
            <a:pPr marL="514350" indent="-514350">
              <a:buFont typeface="Arial" charset="0"/>
              <a:buChar char="•"/>
            </a:pPr>
            <a:r>
              <a:rPr lang="en-US" dirty="0" smtClean="0"/>
              <a:t>Course site: http://</a:t>
            </a:r>
            <a:r>
              <a:rPr lang="en-US" dirty="0" err="1" smtClean="0"/>
              <a:t>hcitang.github.io</a:t>
            </a:r>
            <a:r>
              <a:rPr lang="en-US" dirty="0" smtClean="0"/>
              <a:t>/seng301</a:t>
            </a:r>
          </a:p>
          <a:p>
            <a:pPr marL="514350" indent="-514350">
              <a:buFont typeface="Arial" charset="0"/>
              <a:buChar char="•"/>
            </a:pPr>
            <a:endParaRPr lang="en-US" dirty="0" smtClean="0"/>
          </a:p>
          <a:p>
            <a:pPr marL="514350" indent="-514350">
              <a:buFont typeface="Arial" charset="0"/>
              <a:buChar char="•"/>
            </a:pPr>
            <a:r>
              <a:rPr lang="en-US" dirty="0" smtClean="0"/>
              <a:t>Assignment 1 is now posted (due 1/27). Please review this so we can discuss later today.</a:t>
            </a:r>
          </a:p>
          <a:p>
            <a:pPr marL="514350" indent="-514350">
              <a:buFont typeface="Arial" charset="0"/>
              <a:buChar char="•"/>
            </a:pPr>
            <a:endParaRPr lang="en-US" dirty="0"/>
          </a:p>
          <a:p>
            <a:pPr marL="514350" indent="-514350">
              <a:buFont typeface="Arial" charset="0"/>
              <a:buChar char="•"/>
            </a:pPr>
            <a:r>
              <a:rPr lang="en-US" dirty="0" smtClean="0"/>
              <a:t>Regular office hours: TR 10:45-11:50; today’s office hours are canceled</a:t>
            </a:r>
            <a:endParaRPr lang="en-US" dirty="0"/>
          </a:p>
        </p:txBody>
      </p:sp>
    </p:spTree>
    <p:extLst>
      <p:ext uri="{BB962C8B-B14F-4D97-AF65-F5344CB8AC3E}">
        <p14:creationId xmlns:p14="http://schemas.microsoft.com/office/powerpoint/2010/main" val="1780700128"/>
      </p:ext>
    </p:extLst>
  </p:cSld>
  <p:clrMapOvr>
    <a:masterClrMapping/>
  </p:clrMapOvr>
  <mc:AlternateContent xmlns:mc="http://schemas.openxmlformats.org/markup-compatibility/2006" xmlns:p14="http://schemas.microsoft.com/office/powerpoint/2010/main">
    <mc:Choice Requires="p14">
      <p:transition spd="slow" p14:dur="2000" advTm="10131"/>
    </mc:Choice>
    <mc:Fallback xmlns="">
      <p:transition spd="slow" advTm="1013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Incremental approaches</a:t>
            </a:r>
            <a:endParaRPr lang="en-US" dirty="0"/>
          </a:p>
        </p:txBody>
      </p:sp>
      <p:sp>
        <p:nvSpPr>
          <p:cNvPr id="3" name="Content Placeholder 2"/>
          <p:cNvSpPr>
            <a:spLocks noGrp="1"/>
          </p:cNvSpPr>
          <p:nvPr>
            <p:ph idx="1"/>
          </p:nvPr>
        </p:nvSpPr>
        <p:spPr>
          <a:xfrm>
            <a:off x="838200" y="1825624"/>
            <a:ext cx="10515600" cy="4686687"/>
          </a:xfrm>
        </p:spPr>
        <p:txBody>
          <a:bodyPr>
            <a:normAutofit/>
          </a:bodyPr>
          <a:lstStyle/>
          <a:p>
            <a:r>
              <a:rPr lang="en-US" dirty="0" smtClean="0"/>
              <a:t>Incremental: work on portions of the system at a time</a:t>
            </a:r>
          </a:p>
          <a:p>
            <a:endParaRPr lang="en-US" dirty="0" smtClean="0"/>
          </a:p>
          <a:p>
            <a:endParaRPr lang="en-US" dirty="0"/>
          </a:p>
          <a:p>
            <a:endParaRPr lang="en-US" dirty="0" smtClean="0"/>
          </a:p>
          <a:p>
            <a:endParaRPr lang="en-US" dirty="0"/>
          </a:p>
          <a:p>
            <a:r>
              <a:rPr lang="en-US" dirty="0" smtClean="0"/>
              <a:t>Idea: get units working right before worrying about integration</a:t>
            </a:r>
          </a:p>
          <a:p>
            <a:endParaRPr lang="en-US" dirty="0"/>
          </a:p>
          <a:p>
            <a:r>
              <a:rPr lang="en-US" dirty="0" smtClean="0"/>
              <a:t>Challenge: don’t get to see something until the end—the “TADA” moment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924" y="2482695"/>
            <a:ext cx="4330700" cy="1803400"/>
          </a:xfrm>
          <a:prstGeom prst="rect">
            <a:avLst/>
          </a:prstGeom>
        </p:spPr>
      </p:pic>
      <p:sp>
        <p:nvSpPr>
          <p:cNvPr id="5" name="TextBox 4"/>
          <p:cNvSpPr txBox="1"/>
          <p:nvPr/>
        </p:nvSpPr>
        <p:spPr>
          <a:xfrm>
            <a:off x="838200" y="6416855"/>
            <a:ext cx="8020144" cy="369332"/>
          </a:xfrm>
          <a:prstGeom prst="rect">
            <a:avLst/>
          </a:prstGeom>
          <a:noFill/>
        </p:spPr>
        <p:txBody>
          <a:bodyPr wrap="none" rtlCol="0">
            <a:spAutoFit/>
          </a:bodyPr>
          <a:lstStyle/>
          <a:p>
            <a:r>
              <a:rPr lang="en-US" dirty="0" smtClean="0">
                <a:latin typeface="Helvetica" charset="0"/>
                <a:ea typeface="Helvetica" charset="0"/>
                <a:cs typeface="Helvetica" charset="0"/>
              </a:rPr>
              <a:t>Note: Wikipedia gets this wrong, and confuses this with iterative approaches </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700617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Prototype</a:t>
            </a:r>
            <a:endParaRPr lang="en-US" dirty="0"/>
          </a:p>
        </p:txBody>
      </p:sp>
      <p:sp>
        <p:nvSpPr>
          <p:cNvPr id="3" name="Content Placeholder 2"/>
          <p:cNvSpPr>
            <a:spLocks noGrp="1"/>
          </p:cNvSpPr>
          <p:nvPr>
            <p:ph idx="1"/>
          </p:nvPr>
        </p:nvSpPr>
        <p:spPr/>
        <p:txBody>
          <a:bodyPr/>
          <a:lstStyle/>
          <a:p>
            <a:r>
              <a:rPr lang="en-US" dirty="0" smtClean="0"/>
              <a:t>A (hopefully quickly-made) system that mimics or approximates the final system</a:t>
            </a:r>
          </a:p>
          <a:p>
            <a:endParaRPr lang="en-US" dirty="0"/>
          </a:p>
          <a:p>
            <a:r>
              <a:rPr lang="en-US" dirty="0" smtClean="0"/>
              <a:t>Idea: use a prototype to get feedback without the expectation that it will be used later; great for making mistakes!</a:t>
            </a:r>
          </a:p>
          <a:p>
            <a:endParaRPr lang="en-US" dirty="0"/>
          </a:p>
          <a:p>
            <a:r>
              <a:rPr lang="en-US" dirty="0" smtClean="0"/>
              <a:t>Challenge: done usually in “cowboy”-style, so usually fairly difficult to extend or evolve</a:t>
            </a:r>
            <a:endParaRPr lang="en-US" dirty="0"/>
          </a:p>
        </p:txBody>
      </p:sp>
    </p:spTree>
    <p:extLst>
      <p:ext uri="{BB962C8B-B14F-4D97-AF65-F5344CB8AC3E}">
        <p14:creationId xmlns:p14="http://schemas.microsoft.com/office/powerpoint/2010/main" val="1768602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Concurrent Engineering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6730641" cy="4351338"/>
          </a:xfrm>
        </p:spPr>
      </p:pic>
      <p:sp>
        <p:nvSpPr>
          <p:cNvPr id="5" name="Content Placeholder 2"/>
          <p:cNvSpPr txBox="1">
            <a:spLocks/>
          </p:cNvSpPr>
          <p:nvPr/>
        </p:nvSpPr>
        <p:spPr>
          <a:xfrm>
            <a:off x="7846828" y="1690688"/>
            <a:ext cx="3506971" cy="448627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Project is divided into components; integration is an explicit (painful) step</a:t>
            </a:r>
          </a:p>
          <a:p>
            <a:endParaRPr lang="en-US" dirty="0" smtClean="0"/>
          </a:p>
          <a:p>
            <a:r>
              <a:rPr lang="en-US" dirty="0" smtClean="0"/>
              <a:t>Common undergrad approach</a:t>
            </a:r>
          </a:p>
          <a:p>
            <a:endParaRPr lang="en-US" dirty="0"/>
          </a:p>
          <a:p>
            <a:r>
              <a:rPr lang="en-US" dirty="0" smtClean="0"/>
              <a:t>Not always this way though! Some approaches rely on cross-functional people (everyone owns everything)</a:t>
            </a:r>
            <a:endParaRPr lang="en-US" dirty="0"/>
          </a:p>
        </p:txBody>
      </p:sp>
    </p:spTree>
    <p:extLst>
      <p:ext uri="{BB962C8B-B14F-4D97-AF65-F5344CB8AC3E}">
        <p14:creationId xmlns:p14="http://schemas.microsoft.com/office/powerpoint/2010/main" val="1036564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V-Model</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952500" y="127000"/>
            <a:ext cx="10287000" cy="6604000"/>
          </a:xfrm>
          <a:prstGeom prst="rect">
            <a:avLst/>
          </a:prstGeom>
        </p:spPr>
      </p:pic>
    </p:spTree>
    <p:extLst>
      <p:ext uri="{BB962C8B-B14F-4D97-AF65-F5344CB8AC3E}">
        <p14:creationId xmlns:p14="http://schemas.microsoft.com/office/powerpoint/2010/main" val="503520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V-Model: Challenges</a:t>
            </a:r>
            <a:endParaRPr lang="en-US" dirty="0"/>
          </a:p>
        </p:txBody>
      </p:sp>
      <p:sp>
        <p:nvSpPr>
          <p:cNvPr id="3" name="Content Placeholder 2"/>
          <p:cNvSpPr>
            <a:spLocks noGrp="1"/>
          </p:cNvSpPr>
          <p:nvPr>
            <p:ph idx="1"/>
          </p:nvPr>
        </p:nvSpPr>
        <p:spPr>
          <a:xfrm>
            <a:off x="5571460" y="1825625"/>
            <a:ext cx="5782339" cy="4351338"/>
          </a:xfrm>
        </p:spPr>
        <p:txBody>
          <a:bodyPr/>
          <a:lstStyle/>
          <a:p>
            <a:r>
              <a:rPr lang="en-US" dirty="0" smtClean="0"/>
              <a:t>Main critique of V-Model is that it, too tends to advocate a fairly static model of development</a:t>
            </a:r>
          </a:p>
          <a:p>
            <a:endParaRPr lang="en-US" dirty="0"/>
          </a:p>
          <a:p>
            <a:r>
              <a:rPr lang="en-US" dirty="0" smtClean="0"/>
              <a:t>While the advocacy on testing is nice, it is also kind of an incomplete model of how things actually work in practice</a:t>
            </a:r>
            <a:endParaRPr lang="en-US" dirty="0"/>
          </a:p>
        </p:txBody>
      </p:sp>
      <p:pic>
        <p:nvPicPr>
          <p:cNvPr id="5" name="Picture 4"/>
          <p:cNvPicPr>
            <a:picLocks noChangeAspect="1"/>
          </p:cNvPicPr>
          <p:nvPr/>
        </p:nvPicPr>
        <p:blipFill>
          <a:blip r:embed="rId3"/>
          <a:stretch>
            <a:fillRect/>
          </a:stretch>
        </p:blipFill>
        <p:spPr>
          <a:xfrm>
            <a:off x="838200" y="1825625"/>
            <a:ext cx="4286692" cy="2751950"/>
          </a:xfrm>
          <a:prstGeom prst="rect">
            <a:avLst/>
          </a:prstGeom>
        </p:spPr>
      </p:pic>
    </p:spTree>
    <p:extLst>
      <p:ext uri="{BB962C8B-B14F-4D97-AF65-F5344CB8AC3E}">
        <p14:creationId xmlns:p14="http://schemas.microsoft.com/office/powerpoint/2010/main" val="787445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37" y="256878"/>
            <a:ext cx="10515600" cy="1325563"/>
          </a:xfrm>
        </p:spPr>
        <p:txBody>
          <a:bodyPr/>
          <a:lstStyle/>
          <a:p>
            <a:r>
              <a:rPr lang="en-US" dirty="0" smtClean="0"/>
              <a:t>Spiral Model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737" y="1582442"/>
            <a:ext cx="6811615" cy="4837703"/>
          </a:xfrm>
        </p:spPr>
      </p:pic>
      <p:sp>
        <p:nvSpPr>
          <p:cNvPr id="5" name="Content Placeholder 2"/>
          <p:cNvSpPr txBox="1">
            <a:spLocks/>
          </p:cNvSpPr>
          <p:nvPr/>
        </p:nvSpPr>
        <p:spPr>
          <a:xfrm>
            <a:off x="7396107" y="1582441"/>
            <a:ext cx="4414156" cy="483770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Spiral model is an </a:t>
            </a:r>
            <a:r>
              <a:rPr lang="en-US" u="sng" dirty="0" smtClean="0"/>
              <a:t>iterative</a:t>
            </a:r>
            <a:r>
              <a:rPr lang="en-US" dirty="0" smtClean="0"/>
              <a:t> model where the focus is identifying and addressing risks</a:t>
            </a:r>
          </a:p>
          <a:p>
            <a:endParaRPr lang="en-US" dirty="0" smtClean="0"/>
          </a:p>
          <a:p>
            <a:r>
              <a:rPr lang="en-US" dirty="0" smtClean="0"/>
              <a:t>Each spiral (called a “round”) is comprised of four phases:</a:t>
            </a:r>
          </a:p>
          <a:p>
            <a:pPr marL="514350" indent="-514350">
              <a:buAutoNum type="arabicPeriod"/>
            </a:pPr>
            <a:r>
              <a:rPr lang="en-US" dirty="0" smtClean="0"/>
              <a:t>Exploring alternatives, identifying objectives</a:t>
            </a:r>
          </a:p>
          <a:p>
            <a:pPr marL="514350" indent="-514350">
              <a:buAutoNum type="arabicPeriod"/>
            </a:pPr>
            <a:r>
              <a:rPr lang="en-US" dirty="0" smtClean="0"/>
              <a:t>Risk analysis</a:t>
            </a:r>
          </a:p>
          <a:p>
            <a:pPr marL="514350" indent="-514350">
              <a:buAutoNum type="arabicPeriod"/>
            </a:pPr>
            <a:r>
              <a:rPr lang="en-US" dirty="0" smtClean="0"/>
              <a:t>Development and verification</a:t>
            </a:r>
          </a:p>
          <a:p>
            <a:pPr marL="514350" indent="-514350">
              <a:buAutoNum type="arabicPeriod"/>
            </a:pPr>
            <a:r>
              <a:rPr lang="en-US" dirty="0" smtClean="0"/>
              <a:t>Planning of next phase</a:t>
            </a:r>
            <a:endParaRPr lang="en-US" dirty="0"/>
          </a:p>
        </p:txBody>
      </p:sp>
    </p:spTree>
    <p:extLst>
      <p:ext uri="{BB962C8B-B14F-4D97-AF65-F5344CB8AC3E}">
        <p14:creationId xmlns:p14="http://schemas.microsoft.com/office/powerpoint/2010/main" val="1806126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Application Development</a:t>
            </a:r>
            <a:endParaRPr lang="en-US" dirty="0"/>
          </a:p>
        </p:txBody>
      </p:sp>
      <p:sp>
        <p:nvSpPr>
          <p:cNvPr id="3" name="Content Placeholder 2"/>
          <p:cNvSpPr>
            <a:spLocks noGrp="1"/>
          </p:cNvSpPr>
          <p:nvPr>
            <p:ph idx="1"/>
          </p:nvPr>
        </p:nvSpPr>
        <p:spPr/>
        <p:txBody>
          <a:bodyPr/>
          <a:lstStyle/>
          <a:p>
            <a:r>
              <a:rPr lang="en-US" dirty="0" smtClean="0"/>
              <a:t>Derisively: “build-and-fix”</a:t>
            </a:r>
          </a:p>
          <a:p>
            <a:endParaRPr lang="en-US" dirty="0"/>
          </a:p>
          <a:p>
            <a:r>
              <a:rPr lang="en-US" dirty="0" smtClean="0"/>
              <a:t>Iteratively develop prototypes, fixing them as problems arise </a:t>
            </a:r>
            <a:r>
              <a:rPr lang="en-US" dirty="0" smtClean="0">
                <a:sym typeface="Wingdings"/>
              </a:rPr>
              <a:t> most of the smaller tools that we get from IT</a:t>
            </a:r>
          </a:p>
          <a:p>
            <a:endParaRPr lang="en-US" dirty="0">
              <a:sym typeface="Wingdings"/>
            </a:endParaRPr>
          </a:p>
          <a:p>
            <a:r>
              <a:rPr lang="en-US" dirty="0" smtClean="0">
                <a:sym typeface="Wingdings"/>
              </a:rPr>
              <a:t>Best example is: “submit”</a:t>
            </a:r>
          </a:p>
          <a:p>
            <a:endParaRPr lang="en-US" dirty="0">
              <a:sym typeface="Wingdings"/>
            </a:endParaRPr>
          </a:p>
          <a:p>
            <a:r>
              <a:rPr lang="en-US" dirty="0" smtClean="0">
                <a:sym typeface="Wingdings"/>
              </a:rPr>
              <a:t>Challenge: no focus on quality, leading to poor changeability over time (as requirements change)</a:t>
            </a:r>
          </a:p>
        </p:txBody>
      </p:sp>
    </p:spTree>
    <p:extLst>
      <p:ext uri="{BB962C8B-B14F-4D97-AF65-F5344CB8AC3E}">
        <p14:creationId xmlns:p14="http://schemas.microsoft.com/office/powerpoint/2010/main" val="17251112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Agile Processes</a:t>
            </a:r>
            <a:endParaRPr lang="en-US" dirty="0"/>
          </a:p>
        </p:txBody>
      </p:sp>
      <p:sp>
        <p:nvSpPr>
          <p:cNvPr id="3" name="Content Placeholder 2"/>
          <p:cNvSpPr>
            <a:spLocks noGrp="1"/>
          </p:cNvSpPr>
          <p:nvPr>
            <p:ph idx="1"/>
          </p:nvPr>
        </p:nvSpPr>
        <p:spPr>
          <a:xfrm>
            <a:off x="4890976" y="1825625"/>
            <a:ext cx="6462823" cy="4351338"/>
          </a:xfrm>
        </p:spPr>
        <p:txBody>
          <a:bodyPr>
            <a:normAutofit fontScale="92500" lnSpcReduction="20000"/>
          </a:bodyPr>
          <a:lstStyle/>
          <a:p>
            <a:r>
              <a:rPr lang="en-US" dirty="0" smtClean="0"/>
              <a:t>“New hotness” (as of 2005)</a:t>
            </a:r>
          </a:p>
          <a:p>
            <a:endParaRPr lang="en-US" dirty="0"/>
          </a:p>
          <a:p>
            <a:r>
              <a:rPr lang="en-US" dirty="0" smtClean="0"/>
              <a:t>Idea: frequently delivering working software (as opposed to documentation) to get feedback from customers</a:t>
            </a:r>
          </a:p>
          <a:p>
            <a:endParaRPr lang="en-US" dirty="0"/>
          </a:p>
          <a:p>
            <a:r>
              <a:rPr lang="en-US" dirty="0" smtClean="0"/>
              <a:t>Requires: close communication with stakeholders and negotiability of everything (things change!)</a:t>
            </a:r>
          </a:p>
          <a:p>
            <a:r>
              <a:rPr lang="en-US" dirty="0"/>
              <a:t/>
            </a:r>
            <a:br>
              <a:rPr lang="en-US" dirty="0"/>
            </a:br>
            <a:r>
              <a:rPr lang="en-US" dirty="0" smtClean="0"/>
              <a:t>Work is organized as a set of “sprints” rather than being planned out long in advance</a:t>
            </a:r>
          </a:p>
        </p:txBody>
      </p:sp>
      <p:pic>
        <p:nvPicPr>
          <p:cNvPr id="4" name="Picture 3"/>
          <p:cNvPicPr>
            <a:picLocks noChangeAspect="1"/>
          </p:cNvPicPr>
          <p:nvPr/>
        </p:nvPicPr>
        <p:blipFill>
          <a:blip r:embed="rId3"/>
          <a:stretch>
            <a:fillRect/>
          </a:stretch>
        </p:blipFill>
        <p:spPr>
          <a:xfrm>
            <a:off x="0" y="1688592"/>
            <a:ext cx="12192000" cy="5169408"/>
          </a:xfrm>
          <a:prstGeom prst="rect">
            <a:avLst/>
          </a:prstGeom>
        </p:spPr>
      </p:pic>
    </p:spTree>
    <p:extLst>
      <p:ext uri="{BB962C8B-B14F-4D97-AF65-F5344CB8AC3E}">
        <p14:creationId xmlns:p14="http://schemas.microsoft.com/office/powerpoint/2010/main" val="1351485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Agile Processes</a:t>
            </a:r>
            <a:endParaRPr lang="en-US" dirty="0"/>
          </a:p>
        </p:txBody>
      </p:sp>
      <p:sp>
        <p:nvSpPr>
          <p:cNvPr id="3" name="Content Placeholder 2"/>
          <p:cNvSpPr>
            <a:spLocks noGrp="1"/>
          </p:cNvSpPr>
          <p:nvPr>
            <p:ph idx="1"/>
          </p:nvPr>
        </p:nvSpPr>
        <p:spPr>
          <a:xfrm>
            <a:off x="4890976" y="1825625"/>
            <a:ext cx="6462823" cy="4851622"/>
          </a:xfrm>
        </p:spPr>
        <p:txBody>
          <a:bodyPr>
            <a:normAutofit fontScale="85000" lnSpcReduction="20000"/>
          </a:bodyPr>
          <a:lstStyle/>
          <a:p>
            <a:r>
              <a:rPr lang="en-US" dirty="0" smtClean="0"/>
              <a:t>“New hotness” (as of 2005)</a:t>
            </a:r>
          </a:p>
          <a:p>
            <a:endParaRPr lang="en-US" dirty="0"/>
          </a:p>
          <a:p>
            <a:r>
              <a:rPr lang="en-US" dirty="0" smtClean="0"/>
              <a:t>Idea: frequently delivering working software (as opposed to documentation) to get feedback from customers</a:t>
            </a:r>
          </a:p>
          <a:p>
            <a:endParaRPr lang="en-US" dirty="0"/>
          </a:p>
          <a:p>
            <a:r>
              <a:rPr lang="en-US" dirty="0" smtClean="0"/>
              <a:t>Requires: close communication with stakeholders and negotiability of everything (things change!)</a:t>
            </a:r>
          </a:p>
          <a:p>
            <a:r>
              <a:rPr lang="en-US" dirty="0"/>
              <a:t/>
            </a:r>
            <a:br>
              <a:rPr lang="en-US" dirty="0"/>
            </a:br>
            <a:r>
              <a:rPr lang="en-US" dirty="0" smtClean="0"/>
              <a:t>Work is organized as a set of “sprints” rather than being planned out long in advance</a:t>
            </a:r>
          </a:p>
          <a:p>
            <a:endParaRPr lang="en-US" dirty="0"/>
          </a:p>
          <a:p>
            <a:r>
              <a:rPr lang="en-US" dirty="0" smtClean="0"/>
              <a:t>Challenge: same with prototype/iterative approaches</a:t>
            </a:r>
          </a:p>
        </p:txBody>
      </p:sp>
      <p:pic>
        <p:nvPicPr>
          <p:cNvPr id="4" name="Picture 3"/>
          <p:cNvPicPr>
            <a:picLocks noChangeAspect="1"/>
          </p:cNvPicPr>
          <p:nvPr/>
        </p:nvPicPr>
        <p:blipFill>
          <a:blip r:embed="rId3"/>
          <a:stretch>
            <a:fillRect/>
          </a:stretch>
        </p:blipFill>
        <p:spPr>
          <a:xfrm>
            <a:off x="404037" y="1825625"/>
            <a:ext cx="4316819" cy="1830331"/>
          </a:xfrm>
          <a:prstGeom prst="rect">
            <a:avLst/>
          </a:prstGeom>
        </p:spPr>
      </p:pic>
    </p:spTree>
    <p:extLst>
      <p:ext uri="{BB962C8B-B14F-4D97-AF65-F5344CB8AC3E}">
        <p14:creationId xmlns:p14="http://schemas.microsoft.com/office/powerpoint/2010/main" val="1140171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best?</a:t>
            </a:r>
            <a:endParaRPr lang="en-US" dirty="0"/>
          </a:p>
        </p:txBody>
      </p:sp>
      <p:sp>
        <p:nvSpPr>
          <p:cNvPr id="3" name="Content Placeholder 2"/>
          <p:cNvSpPr>
            <a:spLocks noGrp="1"/>
          </p:cNvSpPr>
          <p:nvPr>
            <p:ph idx="1"/>
          </p:nvPr>
        </p:nvSpPr>
        <p:spPr>
          <a:xfrm>
            <a:off x="838200" y="1825625"/>
            <a:ext cx="10515600" cy="917575"/>
          </a:xfrm>
        </p:spPr>
        <p:txBody>
          <a:bodyPr/>
          <a:lstStyle/>
          <a:p>
            <a:r>
              <a:rPr lang="en-US" dirty="0" smtClean="0"/>
              <a:t>Answer: it totally depends on the project and the team culture</a:t>
            </a:r>
            <a:endParaRPr lang="en-US" dirty="0"/>
          </a:p>
        </p:txBody>
      </p:sp>
      <p:sp>
        <p:nvSpPr>
          <p:cNvPr id="4" name="Content Placeholder 2"/>
          <p:cNvSpPr txBox="1">
            <a:spLocks/>
          </p:cNvSpPr>
          <p:nvPr/>
        </p:nvSpPr>
        <p:spPr>
          <a:xfrm>
            <a:off x="838200" y="2878137"/>
            <a:ext cx="4690730" cy="3416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smtClean="0"/>
              <a:t>Predictive approaches (emphasis on plans)</a:t>
            </a:r>
          </a:p>
          <a:p>
            <a:pPr marL="457200" indent="-457200">
              <a:buFontTx/>
              <a:buChar char="-"/>
            </a:pPr>
            <a:r>
              <a:rPr lang="en-US" dirty="0" smtClean="0"/>
              <a:t>System correctness is critical</a:t>
            </a:r>
          </a:p>
          <a:p>
            <a:pPr marL="457200" indent="-457200">
              <a:buFontTx/>
              <a:buChar char="-"/>
            </a:pPr>
            <a:r>
              <a:rPr lang="en-US" dirty="0" smtClean="0"/>
              <a:t>Junior developers</a:t>
            </a:r>
          </a:p>
          <a:p>
            <a:pPr marL="457200" indent="-457200">
              <a:buFontTx/>
              <a:buChar char="-"/>
            </a:pPr>
            <a:r>
              <a:rPr lang="en-US" dirty="0" smtClean="0"/>
              <a:t>Requirements are stable</a:t>
            </a:r>
          </a:p>
          <a:p>
            <a:pPr marL="457200" indent="-457200">
              <a:buFontTx/>
              <a:buChar char="-"/>
            </a:pPr>
            <a:r>
              <a:rPr lang="en-US" dirty="0" smtClean="0"/>
              <a:t>Large team</a:t>
            </a:r>
          </a:p>
          <a:p>
            <a:pPr marL="457200" indent="-457200">
              <a:buFontTx/>
              <a:buChar char="-"/>
            </a:pPr>
            <a:endParaRPr lang="en-US" dirty="0"/>
          </a:p>
        </p:txBody>
      </p:sp>
      <p:sp>
        <p:nvSpPr>
          <p:cNvPr id="5" name="Content Placeholder 2"/>
          <p:cNvSpPr txBox="1">
            <a:spLocks/>
          </p:cNvSpPr>
          <p:nvPr/>
        </p:nvSpPr>
        <p:spPr>
          <a:xfrm>
            <a:off x="5881576" y="2878136"/>
            <a:ext cx="4690730" cy="3416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smtClean="0"/>
              <a:t>Adaptive (“agile”) approaches</a:t>
            </a:r>
          </a:p>
          <a:p>
            <a:pPr marL="457200" indent="-457200">
              <a:buFontTx/>
              <a:buChar char="-"/>
            </a:pPr>
            <a:r>
              <a:rPr lang="en-US" dirty="0" smtClean="0"/>
              <a:t>System correctness is not as critical</a:t>
            </a:r>
          </a:p>
          <a:p>
            <a:pPr marL="457200" indent="-457200">
              <a:buFontTx/>
              <a:buChar char="-"/>
            </a:pPr>
            <a:r>
              <a:rPr lang="en-US" dirty="0" smtClean="0"/>
              <a:t>Senior developers</a:t>
            </a:r>
          </a:p>
          <a:p>
            <a:pPr marL="457200" indent="-457200">
              <a:buFontTx/>
              <a:buChar char="-"/>
            </a:pPr>
            <a:r>
              <a:rPr lang="en-US" dirty="0" smtClean="0"/>
              <a:t>Requirements are in flux</a:t>
            </a:r>
          </a:p>
          <a:p>
            <a:pPr marL="457200" indent="-457200">
              <a:buFontTx/>
              <a:buChar char="-"/>
            </a:pPr>
            <a:r>
              <a:rPr lang="en-US" dirty="0" smtClean="0"/>
              <a:t>Small team</a:t>
            </a:r>
          </a:p>
        </p:txBody>
      </p:sp>
    </p:spTree>
    <p:extLst>
      <p:ext uri="{BB962C8B-B14F-4D97-AF65-F5344CB8AC3E}">
        <p14:creationId xmlns:p14="http://schemas.microsoft.com/office/powerpoint/2010/main" val="525253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Software Process Models</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should now be able to:</a:t>
            </a:r>
          </a:p>
          <a:p>
            <a:pPr marL="457200" indent="-457200">
              <a:buFont typeface="Arial" charset="0"/>
              <a:buChar char="•"/>
            </a:pPr>
            <a:r>
              <a:rPr lang="en-US" dirty="0" smtClean="0"/>
              <a:t>Define and understand the role of a domain model</a:t>
            </a:r>
          </a:p>
          <a:p>
            <a:pPr marL="457200" indent="-457200">
              <a:buFont typeface="Arial" charset="0"/>
              <a:buChar char="•"/>
            </a:pPr>
            <a:r>
              <a:rPr lang="en-US" dirty="0" smtClean="0"/>
              <a:t>Discuss different software development process models: specifically to compare and contrast different approaches (strengths and weaknesses)</a:t>
            </a:r>
          </a:p>
          <a:p>
            <a:pPr marL="457200" indent="-457200">
              <a:buFont typeface="Arial" charset="0"/>
              <a:buChar char="•"/>
            </a:pPr>
            <a:r>
              <a:rPr lang="en-US" dirty="0" smtClean="0"/>
              <a:t>Articulate the conditions under which different software development process models are more effective</a:t>
            </a:r>
          </a:p>
          <a:p>
            <a:pPr marL="457200" indent="-457200">
              <a:buFont typeface="Arial" charset="0"/>
              <a:buChar char="•"/>
            </a:pPr>
            <a:endParaRPr lang="en-US" dirty="0"/>
          </a:p>
        </p:txBody>
      </p:sp>
    </p:spTree>
    <p:extLst>
      <p:ext uri="{BB962C8B-B14F-4D97-AF65-F5344CB8AC3E}">
        <p14:creationId xmlns:p14="http://schemas.microsoft.com/office/powerpoint/2010/main" val="1023867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a:t>
            </a:r>
            <a:endParaRPr lang="en-US" dirty="0"/>
          </a:p>
        </p:txBody>
      </p:sp>
      <p:sp>
        <p:nvSpPr>
          <p:cNvPr id="3" name="Content Placeholder 2"/>
          <p:cNvSpPr>
            <a:spLocks noGrp="1"/>
          </p:cNvSpPr>
          <p:nvPr>
            <p:ph idx="1"/>
          </p:nvPr>
        </p:nvSpPr>
        <p:spPr/>
        <p:txBody>
          <a:bodyPr/>
          <a:lstStyle/>
          <a:p>
            <a:r>
              <a:rPr lang="en-US" dirty="0" smtClean="0"/>
              <a:t>Recap of object-oriented design (good times!)</a:t>
            </a:r>
          </a:p>
          <a:p>
            <a:endParaRPr lang="en-US" dirty="0"/>
          </a:p>
          <a:p>
            <a:r>
              <a:rPr lang="en-US" dirty="0" smtClean="0"/>
              <a:t>Tutorials next week: C# primer, OO design, and debugging</a:t>
            </a:r>
            <a:endParaRPr lang="en-US" dirty="0"/>
          </a:p>
        </p:txBody>
      </p:sp>
    </p:spTree>
    <p:extLst>
      <p:ext uri="{BB962C8B-B14F-4D97-AF65-F5344CB8AC3E}">
        <p14:creationId xmlns:p14="http://schemas.microsoft.com/office/powerpoint/2010/main" val="15970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1209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54530" y="0"/>
            <a:ext cx="8282940" cy="6808577"/>
          </a:xfrm>
          <a:prstGeom prst="rect">
            <a:avLst/>
          </a:prstGeom>
        </p:spPr>
      </p:pic>
    </p:spTree>
    <p:extLst>
      <p:ext uri="{BB962C8B-B14F-4D97-AF65-F5344CB8AC3E}">
        <p14:creationId xmlns:p14="http://schemas.microsoft.com/office/powerpoint/2010/main" val="1822574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01650" y="-180975"/>
            <a:ext cx="5803900" cy="3556000"/>
          </a:xfrm>
          <a:prstGeom prst="rect">
            <a:avLst/>
          </a:prstGeom>
        </p:spPr>
      </p:pic>
      <p:pic>
        <p:nvPicPr>
          <p:cNvPr id="5" name="Picture 4"/>
          <p:cNvPicPr>
            <a:picLocks noChangeAspect="1"/>
          </p:cNvPicPr>
          <p:nvPr/>
        </p:nvPicPr>
        <p:blipFill>
          <a:blip r:embed="rId4"/>
          <a:stretch>
            <a:fillRect/>
          </a:stretch>
        </p:blipFill>
        <p:spPr>
          <a:xfrm>
            <a:off x="8031079" y="-53975"/>
            <a:ext cx="5146842" cy="6858000"/>
          </a:xfrm>
          <a:prstGeom prst="rect">
            <a:avLst/>
          </a:prstGeom>
        </p:spPr>
      </p:pic>
      <p:pic>
        <p:nvPicPr>
          <p:cNvPr id="6" name="Picture 5"/>
          <p:cNvPicPr>
            <a:picLocks noChangeAspect="1"/>
          </p:cNvPicPr>
          <p:nvPr/>
        </p:nvPicPr>
        <p:blipFill>
          <a:blip r:embed="rId5"/>
          <a:stretch>
            <a:fillRect/>
          </a:stretch>
        </p:blipFill>
        <p:spPr>
          <a:xfrm>
            <a:off x="0" y="3603625"/>
            <a:ext cx="4800600" cy="3200400"/>
          </a:xfrm>
          <a:prstGeom prst="rect">
            <a:avLst/>
          </a:prstGeom>
        </p:spPr>
      </p:pic>
      <p:pic>
        <p:nvPicPr>
          <p:cNvPr id="7" name="Picture 6"/>
          <p:cNvPicPr>
            <a:picLocks noChangeAspect="1"/>
          </p:cNvPicPr>
          <p:nvPr/>
        </p:nvPicPr>
        <p:blipFill>
          <a:blip r:embed="rId6"/>
          <a:stretch>
            <a:fillRect/>
          </a:stretch>
        </p:blipFill>
        <p:spPr>
          <a:xfrm>
            <a:off x="4916140" y="3603625"/>
            <a:ext cx="2999399" cy="3134372"/>
          </a:xfrm>
          <a:prstGeom prst="rect">
            <a:avLst/>
          </a:prstGeom>
        </p:spPr>
      </p:pic>
      <p:pic>
        <p:nvPicPr>
          <p:cNvPr id="8" name="Picture 7"/>
          <p:cNvPicPr>
            <a:picLocks noChangeAspect="1"/>
          </p:cNvPicPr>
          <p:nvPr/>
        </p:nvPicPr>
        <p:blipFill>
          <a:blip r:embed="rId7"/>
          <a:stretch>
            <a:fillRect/>
          </a:stretch>
        </p:blipFill>
        <p:spPr>
          <a:xfrm>
            <a:off x="5418848" y="84137"/>
            <a:ext cx="2612231" cy="3482975"/>
          </a:xfrm>
          <a:prstGeom prst="rect">
            <a:avLst/>
          </a:prstGeom>
        </p:spPr>
      </p:pic>
    </p:spTree>
    <p:extLst>
      <p:ext uri="{BB962C8B-B14F-4D97-AF65-F5344CB8AC3E}">
        <p14:creationId xmlns:p14="http://schemas.microsoft.com/office/powerpoint/2010/main" val="16187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 Vending Machine</a:t>
            </a:r>
            <a:endParaRPr lang="en-US" dirty="0"/>
          </a:p>
        </p:txBody>
      </p:sp>
      <p:sp>
        <p:nvSpPr>
          <p:cNvPr id="3" name="Content Placeholder 2"/>
          <p:cNvSpPr>
            <a:spLocks noGrp="1"/>
          </p:cNvSpPr>
          <p:nvPr>
            <p:ph idx="1"/>
          </p:nvPr>
        </p:nvSpPr>
        <p:spPr/>
        <p:txBody>
          <a:bodyPr/>
          <a:lstStyle/>
          <a:p>
            <a:r>
              <a:rPr lang="en-US" dirty="0" smtClean="0"/>
              <a:t>You are given a specification for a vending machine. It mostly works the way you’d expect (except that we’re doing it all in software).</a:t>
            </a:r>
          </a:p>
          <a:p>
            <a:r>
              <a:rPr lang="en-US" dirty="0" smtClean="0"/>
              <a:t>You’re responsible for implementing the </a:t>
            </a:r>
            <a:r>
              <a:rPr lang="en-US" dirty="0" err="1" smtClean="0"/>
              <a:t>VendingMachineFactory</a:t>
            </a:r>
            <a:r>
              <a:rPr lang="en-US" dirty="0" smtClean="0"/>
              <a:t> class, which creates new (virtual) vending machines. You will submit this as a .zip of the code in D2L’s </a:t>
            </a:r>
            <a:r>
              <a:rPr lang="en-US" dirty="0" err="1" smtClean="0"/>
              <a:t>dropbox</a:t>
            </a:r>
            <a:r>
              <a:rPr lang="en-US" dirty="0" smtClean="0"/>
              <a:t>.</a:t>
            </a:r>
          </a:p>
          <a:p>
            <a:endParaRPr lang="en-US" dirty="0"/>
          </a:p>
          <a:p>
            <a:r>
              <a:rPr lang="en-US" dirty="0" smtClean="0"/>
              <a:t>Your boss has created a small test script system that checks whether your implementation is working right.</a:t>
            </a:r>
          </a:p>
        </p:txBody>
      </p:sp>
    </p:spTree>
    <p:extLst>
      <p:ext uri="{BB962C8B-B14F-4D97-AF65-F5344CB8AC3E}">
        <p14:creationId xmlns:p14="http://schemas.microsoft.com/office/powerpoint/2010/main" val="20800473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14" name="Rectangle 13"/>
          <p:cNvSpPr/>
          <p:nvPr/>
        </p:nvSpPr>
        <p:spPr>
          <a:xfrm>
            <a:off x="5806440" y="628809"/>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Front-end</a:t>
            </a:r>
            <a:endParaRPr lang="en-US" dirty="0"/>
          </a:p>
        </p:txBody>
      </p:sp>
      <p:sp>
        <p:nvSpPr>
          <p:cNvPr id="16" name="Rectangle 15"/>
          <p:cNvSpPr/>
          <p:nvPr/>
        </p:nvSpPr>
        <p:spPr>
          <a:xfrm>
            <a:off x="5816217" y="628809"/>
            <a:ext cx="2468880" cy="1343818"/>
          </a:xfrm>
          <a:prstGeom prst="rect">
            <a:avLst/>
          </a:prstGeom>
          <a:ln w="63500" cmpd="dbl">
            <a:prstDash val="sysDot"/>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Front-end</a:t>
            </a:r>
            <a:endParaRPr lang="en-US" dirty="0"/>
          </a:p>
        </p:txBody>
      </p:sp>
      <p:cxnSp>
        <p:nvCxnSpPr>
          <p:cNvPr id="17" name="Straight Arrow Connector 16"/>
          <p:cNvCxnSpPr/>
          <p:nvPr/>
        </p:nvCxnSpPr>
        <p:spPr>
          <a:xfrm flipV="1">
            <a:off x="6386052" y="2051047"/>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98658" y="2051047"/>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077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8" grpId="0" animBg="1"/>
      <p:bldP spid="21" grpId="0"/>
      <p:bldP spid="22"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2" name="TextBox 1"/>
          <p:cNvSpPr txBox="1"/>
          <p:nvPr/>
        </p:nvSpPr>
        <p:spPr>
          <a:xfrm>
            <a:off x="955801" y="4137660"/>
            <a:ext cx="3904530" cy="1754326"/>
          </a:xfrm>
          <a:prstGeom prst="rect">
            <a:avLst/>
          </a:prstGeom>
          <a:noFill/>
        </p:spPr>
        <p:txBody>
          <a:bodyPr wrap="none" rtlCol="0">
            <a:spAutoFit/>
          </a:bodyPr>
          <a:lstStyle/>
          <a:p>
            <a:r>
              <a:rPr lang="en-US" dirty="0" smtClean="0"/>
              <a:t>CREATE (5, 10, 25; 2)</a:t>
            </a:r>
          </a:p>
          <a:p>
            <a:r>
              <a:rPr lang="en-US" dirty="0" smtClean="0"/>
              <a:t>CONFIGURE ([0] “Coke”, 10; “Pepsi”, 50)</a:t>
            </a:r>
          </a:p>
          <a:p>
            <a:r>
              <a:rPr lang="en-US" dirty="0" smtClean="0"/>
              <a:t>INSERT ([0] 25)</a:t>
            </a:r>
          </a:p>
          <a:p>
            <a:r>
              <a:rPr lang="en-US" dirty="0" smtClean="0"/>
              <a:t>PRESS ([0] 0)</a:t>
            </a:r>
          </a:p>
          <a:p>
            <a:r>
              <a:rPr lang="en-US" dirty="0" smtClean="0"/>
              <a:t>EXTRACT ([0])</a:t>
            </a:r>
          </a:p>
          <a:p>
            <a:r>
              <a:rPr lang="en-US" dirty="0" smtClean="0"/>
              <a:t>CHECK_DELIVERY (15, “Coke”)</a:t>
            </a:r>
            <a:endParaRPr lang="en-US" dirty="0"/>
          </a:p>
        </p:txBody>
      </p:sp>
    </p:spTree>
    <p:extLst>
      <p:ext uri="{BB962C8B-B14F-4D97-AF65-F5344CB8AC3E}">
        <p14:creationId xmlns:p14="http://schemas.microsoft.com/office/powerpoint/2010/main" val="373665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2" name="TextBox 1"/>
          <p:cNvSpPr txBox="1"/>
          <p:nvPr/>
        </p:nvSpPr>
        <p:spPr>
          <a:xfrm>
            <a:off x="955801" y="4137660"/>
            <a:ext cx="3904530" cy="1754326"/>
          </a:xfrm>
          <a:prstGeom prst="rect">
            <a:avLst/>
          </a:prstGeom>
          <a:noFill/>
        </p:spPr>
        <p:txBody>
          <a:bodyPr wrap="none" rtlCol="0">
            <a:spAutoFit/>
          </a:bodyPr>
          <a:lstStyle/>
          <a:p>
            <a:r>
              <a:rPr lang="en-US" dirty="0" smtClean="0"/>
              <a:t>CREATE (5, 10, 25; 2)</a:t>
            </a:r>
          </a:p>
          <a:p>
            <a:r>
              <a:rPr lang="en-US" dirty="0" smtClean="0"/>
              <a:t>CONFIGURE ([0] “Coke”, 10; “Pepsi”, 50)</a:t>
            </a:r>
          </a:p>
          <a:p>
            <a:r>
              <a:rPr lang="en-US" dirty="0" smtClean="0"/>
              <a:t>INSERT ([0] 25)</a:t>
            </a:r>
          </a:p>
          <a:p>
            <a:r>
              <a:rPr lang="en-US" dirty="0" smtClean="0"/>
              <a:t>PRESS ([0] 0)</a:t>
            </a:r>
          </a:p>
          <a:p>
            <a:r>
              <a:rPr lang="en-US" dirty="0" smtClean="0"/>
              <a:t>EXTRACT ([0])</a:t>
            </a:r>
          </a:p>
          <a:p>
            <a:r>
              <a:rPr lang="en-US" dirty="0" smtClean="0"/>
              <a:t>CHECK_DELIVERY (15, “Coke”)</a:t>
            </a:r>
            <a:endParaRPr lang="en-US" dirty="0"/>
          </a:p>
        </p:txBody>
      </p:sp>
      <p:sp>
        <p:nvSpPr>
          <p:cNvPr id="3" name="TextBox 2"/>
          <p:cNvSpPr txBox="1"/>
          <p:nvPr/>
        </p:nvSpPr>
        <p:spPr>
          <a:xfrm>
            <a:off x="1529862" y="6189785"/>
            <a:ext cx="1508618" cy="369332"/>
          </a:xfrm>
          <a:prstGeom prst="rect">
            <a:avLst/>
          </a:prstGeom>
          <a:noFill/>
        </p:spPr>
        <p:txBody>
          <a:bodyPr wrap="none" rtlCol="0">
            <a:spAutoFit/>
          </a:bodyPr>
          <a:lstStyle/>
          <a:p>
            <a:r>
              <a:rPr lang="en-US" b="1" dirty="0" smtClean="0"/>
              <a:t>SHOULD FAIL!</a:t>
            </a:r>
            <a:endParaRPr lang="en-US" b="1" dirty="0"/>
          </a:p>
        </p:txBody>
      </p:sp>
    </p:spTree>
    <p:extLst>
      <p:ext uri="{BB962C8B-B14F-4D97-AF65-F5344CB8AC3E}">
        <p14:creationId xmlns:p14="http://schemas.microsoft.com/office/powerpoint/2010/main" val="1404776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2" name="TextBox 1"/>
          <p:cNvSpPr txBox="1"/>
          <p:nvPr/>
        </p:nvSpPr>
        <p:spPr>
          <a:xfrm>
            <a:off x="955801" y="4137660"/>
            <a:ext cx="3904530" cy="2031325"/>
          </a:xfrm>
          <a:prstGeom prst="rect">
            <a:avLst/>
          </a:prstGeom>
          <a:noFill/>
        </p:spPr>
        <p:txBody>
          <a:bodyPr wrap="none" rtlCol="0">
            <a:spAutoFit/>
          </a:bodyPr>
          <a:lstStyle/>
          <a:p>
            <a:r>
              <a:rPr lang="en-US" dirty="0" smtClean="0"/>
              <a:t>CREATE (5, 10, 25; 2)</a:t>
            </a:r>
          </a:p>
          <a:p>
            <a:r>
              <a:rPr lang="en-US" dirty="0" smtClean="0"/>
              <a:t>CONFIGURE ([0] “Coke”, 10; “Pepsi”, 50)</a:t>
            </a:r>
          </a:p>
          <a:p>
            <a:r>
              <a:rPr lang="en-US" b="1" dirty="0" smtClean="0"/>
              <a:t>POP_LOAD ([0] 0, “Coke”, 1)</a:t>
            </a:r>
          </a:p>
          <a:p>
            <a:r>
              <a:rPr lang="en-US" dirty="0" smtClean="0"/>
              <a:t>INSERT ([0] 25)</a:t>
            </a:r>
          </a:p>
          <a:p>
            <a:r>
              <a:rPr lang="en-US" dirty="0" smtClean="0"/>
              <a:t>PRESS ([0] 0)</a:t>
            </a:r>
          </a:p>
          <a:p>
            <a:r>
              <a:rPr lang="en-US" dirty="0" smtClean="0"/>
              <a:t>EXTRACT ([0])</a:t>
            </a:r>
          </a:p>
          <a:p>
            <a:r>
              <a:rPr lang="en-US" dirty="0" smtClean="0"/>
              <a:t>CHECK_DELIVERY (15, “Coke”)</a:t>
            </a:r>
            <a:endParaRPr lang="en-US" dirty="0"/>
          </a:p>
        </p:txBody>
      </p:sp>
    </p:spTree>
    <p:extLst>
      <p:ext uri="{BB962C8B-B14F-4D97-AF65-F5344CB8AC3E}">
        <p14:creationId xmlns:p14="http://schemas.microsoft.com/office/powerpoint/2010/main" val="100393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will be able to:</a:t>
            </a:r>
          </a:p>
          <a:p>
            <a:pPr marL="457200" indent="-457200">
              <a:buFont typeface="Arial" charset="0"/>
              <a:buChar char="•"/>
            </a:pPr>
            <a:r>
              <a:rPr lang="en-US" dirty="0" smtClean="0"/>
              <a:t>Define and understand the role of a domain model</a:t>
            </a:r>
          </a:p>
          <a:p>
            <a:pPr marL="457200" indent="-457200">
              <a:buFont typeface="Arial" charset="0"/>
              <a:buChar char="•"/>
            </a:pPr>
            <a:r>
              <a:rPr lang="en-US" dirty="0" smtClean="0"/>
              <a:t>Discuss different software development process models: specifically to compare and contrast different approaches (strengths and weaknesses)</a:t>
            </a:r>
          </a:p>
          <a:p>
            <a:pPr marL="457200" indent="-457200">
              <a:buFont typeface="Arial" charset="0"/>
              <a:buChar char="•"/>
            </a:pPr>
            <a:r>
              <a:rPr lang="en-US" dirty="0" smtClean="0"/>
              <a:t>Articulate the conditions under which different software development process models are more effective</a:t>
            </a:r>
          </a:p>
          <a:p>
            <a:pPr marL="457200" indent="-457200">
              <a:buFont typeface="Arial" charset="0"/>
              <a:buChar char="•"/>
            </a:pPr>
            <a:endParaRPr lang="en-US" dirty="0"/>
          </a:p>
        </p:txBody>
      </p:sp>
    </p:spTree>
    <p:extLst>
      <p:ext uri="{BB962C8B-B14F-4D97-AF65-F5344CB8AC3E}">
        <p14:creationId xmlns:p14="http://schemas.microsoft.com/office/powerpoint/2010/main" val="1196717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2" name="TextBox 1"/>
          <p:cNvSpPr txBox="1"/>
          <p:nvPr/>
        </p:nvSpPr>
        <p:spPr>
          <a:xfrm>
            <a:off x="955801" y="4137660"/>
            <a:ext cx="3904530" cy="2031325"/>
          </a:xfrm>
          <a:prstGeom prst="rect">
            <a:avLst/>
          </a:prstGeom>
          <a:noFill/>
        </p:spPr>
        <p:txBody>
          <a:bodyPr wrap="none" rtlCol="0">
            <a:spAutoFit/>
          </a:bodyPr>
          <a:lstStyle/>
          <a:p>
            <a:r>
              <a:rPr lang="en-US" dirty="0" smtClean="0"/>
              <a:t>CREATE (5, 10, 25; 2)</a:t>
            </a:r>
          </a:p>
          <a:p>
            <a:r>
              <a:rPr lang="en-US" dirty="0" smtClean="0"/>
              <a:t>CONFIGURE ([0] “Coke”, 10; “Pepsi”, 50)</a:t>
            </a:r>
          </a:p>
          <a:p>
            <a:r>
              <a:rPr lang="en-US" dirty="0" smtClean="0"/>
              <a:t>POP_LOAD ([0] 0, “Coke”, 1)</a:t>
            </a:r>
          </a:p>
          <a:p>
            <a:r>
              <a:rPr lang="en-US" dirty="0" smtClean="0"/>
              <a:t>INSERT ([0] 25)</a:t>
            </a:r>
          </a:p>
          <a:p>
            <a:r>
              <a:rPr lang="en-US" dirty="0" smtClean="0"/>
              <a:t>PRESS ([0] 0)</a:t>
            </a:r>
          </a:p>
          <a:p>
            <a:r>
              <a:rPr lang="en-US" dirty="0" smtClean="0"/>
              <a:t>EXTRACT ([0])</a:t>
            </a:r>
          </a:p>
          <a:p>
            <a:r>
              <a:rPr lang="en-US" dirty="0" smtClean="0"/>
              <a:t>CHECK_DELIVERY (15, “Coke”)</a:t>
            </a:r>
            <a:endParaRPr lang="en-US" dirty="0"/>
          </a:p>
        </p:txBody>
      </p:sp>
      <p:sp>
        <p:nvSpPr>
          <p:cNvPr id="16" name="TextBox 15"/>
          <p:cNvSpPr txBox="1"/>
          <p:nvPr/>
        </p:nvSpPr>
        <p:spPr>
          <a:xfrm>
            <a:off x="1529862" y="6189785"/>
            <a:ext cx="1508618" cy="369332"/>
          </a:xfrm>
          <a:prstGeom prst="rect">
            <a:avLst/>
          </a:prstGeom>
          <a:noFill/>
        </p:spPr>
        <p:txBody>
          <a:bodyPr wrap="none" rtlCol="0">
            <a:spAutoFit/>
          </a:bodyPr>
          <a:lstStyle/>
          <a:p>
            <a:r>
              <a:rPr lang="en-US" b="1" dirty="0" smtClean="0"/>
              <a:t>SHOULD FAIL!</a:t>
            </a:r>
            <a:endParaRPr lang="en-US" b="1" dirty="0"/>
          </a:p>
        </p:txBody>
      </p:sp>
    </p:spTree>
    <p:extLst>
      <p:ext uri="{BB962C8B-B14F-4D97-AF65-F5344CB8AC3E}">
        <p14:creationId xmlns:p14="http://schemas.microsoft.com/office/powerpoint/2010/main" val="812171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06440" y="4251960"/>
            <a:ext cx="2468880" cy="1343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Parser</a:t>
            </a:r>
            <a:endParaRPr lang="en-US" dirty="0"/>
          </a:p>
        </p:txBody>
      </p:sp>
      <p:sp>
        <p:nvSpPr>
          <p:cNvPr id="4" name="Rectangle 3"/>
          <p:cNvSpPr/>
          <p:nvPr/>
        </p:nvSpPr>
        <p:spPr>
          <a:xfrm>
            <a:off x="5806440" y="2429826"/>
            <a:ext cx="2468880" cy="14433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smtClean="0"/>
              <a:t>VendingMachineFactory</a:t>
            </a:r>
            <a:endParaRPr lang="en-US" dirty="0"/>
          </a:p>
        </p:txBody>
      </p:sp>
      <p:sp>
        <p:nvSpPr>
          <p:cNvPr id="5" name="Rectangle 4"/>
          <p:cNvSpPr/>
          <p:nvPr/>
        </p:nvSpPr>
        <p:spPr>
          <a:xfrm>
            <a:off x="815340" y="19726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6" name="Rectangle 5"/>
          <p:cNvSpPr/>
          <p:nvPr/>
        </p:nvSpPr>
        <p:spPr>
          <a:xfrm>
            <a:off x="967740" y="21250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7" name="Rectangle 6"/>
          <p:cNvSpPr/>
          <p:nvPr/>
        </p:nvSpPr>
        <p:spPr>
          <a:xfrm>
            <a:off x="1120140" y="22774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code</a:t>
            </a:r>
            <a:endParaRPr lang="en-US" dirty="0"/>
          </a:p>
        </p:txBody>
      </p:sp>
      <p:sp>
        <p:nvSpPr>
          <p:cNvPr id="8" name="Rectangle 7"/>
          <p:cNvSpPr/>
          <p:nvPr/>
        </p:nvSpPr>
        <p:spPr>
          <a:xfrm>
            <a:off x="1272540" y="2429827"/>
            <a:ext cx="2468880" cy="1443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scripts</a:t>
            </a:r>
            <a:endParaRPr lang="en-US" dirty="0"/>
          </a:p>
        </p:txBody>
      </p:sp>
      <p:cxnSp>
        <p:nvCxnSpPr>
          <p:cNvPr id="11" name="Straight Arrow Connector 10"/>
          <p:cNvCxnSpPr>
            <a:stCxn id="8" idx="3"/>
            <a:endCxn id="9" idx="1"/>
          </p:cNvCxnSpPr>
          <p:nvPr/>
        </p:nvCxnSpPr>
        <p:spPr>
          <a:xfrm>
            <a:off x="3741420" y="3151505"/>
            <a:ext cx="2065020" cy="1772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386052" y="3873181"/>
            <a:ext cx="0" cy="378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98658" y="3873181"/>
            <a:ext cx="0" cy="3787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275320" y="3873181"/>
            <a:ext cx="1466557" cy="72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806940" y="3564865"/>
            <a:ext cx="706412" cy="369332"/>
          </a:xfrm>
          <a:prstGeom prst="rect">
            <a:avLst/>
          </a:prstGeom>
          <a:noFill/>
        </p:spPr>
        <p:txBody>
          <a:bodyPr wrap="none" rtlCol="0">
            <a:spAutoFit/>
          </a:bodyPr>
          <a:lstStyle/>
          <a:p>
            <a:r>
              <a:rPr lang="en-US" dirty="0" smtClean="0"/>
              <a:t>PASS!</a:t>
            </a:r>
            <a:endParaRPr lang="en-US" dirty="0"/>
          </a:p>
        </p:txBody>
      </p:sp>
      <p:sp>
        <p:nvSpPr>
          <p:cNvPr id="22" name="TextBox 21"/>
          <p:cNvSpPr txBox="1"/>
          <p:nvPr/>
        </p:nvSpPr>
        <p:spPr>
          <a:xfrm>
            <a:off x="9809133" y="3934197"/>
            <a:ext cx="641394" cy="369332"/>
          </a:xfrm>
          <a:prstGeom prst="rect">
            <a:avLst/>
          </a:prstGeom>
          <a:noFill/>
        </p:spPr>
        <p:txBody>
          <a:bodyPr wrap="none" rtlCol="0">
            <a:spAutoFit/>
          </a:bodyPr>
          <a:lstStyle/>
          <a:p>
            <a:r>
              <a:rPr lang="en-US" dirty="0" smtClean="0"/>
              <a:t>FAIL!</a:t>
            </a:r>
            <a:endParaRPr lang="en-US" dirty="0"/>
          </a:p>
        </p:txBody>
      </p:sp>
      <p:sp>
        <p:nvSpPr>
          <p:cNvPr id="2" name="TextBox 1"/>
          <p:cNvSpPr txBox="1"/>
          <p:nvPr/>
        </p:nvSpPr>
        <p:spPr>
          <a:xfrm>
            <a:off x="955801" y="4137660"/>
            <a:ext cx="3904530" cy="2585323"/>
          </a:xfrm>
          <a:prstGeom prst="rect">
            <a:avLst/>
          </a:prstGeom>
          <a:noFill/>
        </p:spPr>
        <p:txBody>
          <a:bodyPr wrap="none" rtlCol="0">
            <a:spAutoFit/>
          </a:bodyPr>
          <a:lstStyle/>
          <a:p>
            <a:r>
              <a:rPr lang="en-US" dirty="0" smtClean="0"/>
              <a:t>CREATE (5, 10, 25; 2)</a:t>
            </a:r>
          </a:p>
          <a:p>
            <a:r>
              <a:rPr lang="en-US" dirty="0" smtClean="0"/>
              <a:t>CONFIGURE ([0] “Coke”, 10; “Pepsi”, 50)</a:t>
            </a:r>
          </a:p>
          <a:p>
            <a:r>
              <a:rPr lang="en-US" dirty="0" smtClean="0"/>
              <a:t>POP_LOAD ([0] 0; “Coke”, 1)</a:t>
            </a:r>
          </a:p>
          <a:p>
            <a:r>
              <a:rPr lang="en-US" b="1" dirty="0" smtClean="0"/>
              <a:t>COIN_LOAD ([0] 0; 5, 1)</a:t>
            </a:r>
          </a:p>
          <a:p>
            <a:r>
              <a:rPr lang="en-US" b="1" dirty="0" smtClean="0"/>
              <a:t>COIN_LOAD ([0] 0; 10, 1)</a:t>
            </a:r>
          </a:p>
          <a:p>
            <a:r>
              <a:rPr lang="en-US" dirty="0" smtClean="0"/>
              <a:t>INSERT ([0] 25)</a:t>
            </a:r>
          </a:p>
          <a:p>
            <a:r>
              <a:rPr lang="en-US" dirty="0" smtClean="0"/>
              <a:t>PRESS ([0] 0)</a:t>
            </a:r>
          </a:p>
          <a:p>
            <a:r>
              <a:rPr lang="en-US" dirty="0" smtClean="0"/>
              <a:t>EXTRACT ([0])</a:t>
            </a:r>
          </a:p>
          <a:p>
            <a:r>
              <a:rPr lang="en-US" dirty="0" smtClean="0"/>
              <a:t>CHECK_DELIVERY (15, “Coke”)</a:t>
            </a:r>
            <a:endParaRPr lang="en-US" dirty="0"/>
          </a:p>
        </p:txBody>
      </p:sp>
    </p:spTree>
    <p:extLst>
      <p:ext uri="{BB962C8B-B14F-4D97-AF65-F5344CB8AC3E}">
        <p14:creationId xmlns:p14="http://schemas.microsoft.com/office/powerpoint/2010/main" val="1479892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 Heavy Duty</a:t>
            </a:r>
            <a:endParaRPr lang="en-US" dirty="0"/>
          </a:p>
        </p:txBody>
      </p:sp>
      <p:sp>
        <p:nvSpPr>
          <p:cNvPr id="3" name="Content Placeholder 2"/>
          <p:cNvSpPr>
            <a:spLocks noGrp="1"/>
          </p:cNvSpPr>
          <p:nvPr>
            <p:ph idx="1"/>
          </p:nvPr>
        </p:nvSpPr>
        <p:spPr/>
        <p:txBody>
          <a:bodyPr/>
          <a:lstStyle/>
          <a:p>
            <a:r>
              <a:rPr lang="en-US" dirty="0" smtClean="0"/>
              <a:t>Relies on C#. You’ll do it in Visual Studio</a:t>
            </a:r>
          </a:p>
          <a:p>
            <a:r>
              <a:rPr lang="en-US" dirty="0" smtClean="0"/>
              <a:t>Visual Studio 2015 is free to download</a:t>
            </a:r>
          </a:p>
          <a:p>
            <a:r>
              <a:rPr lang="en-US" dirty="0" smtClean="0"/>
              <a:t>I expect that you will spend 4-8 hours of time on this assignment (but YMMV)</a:t>
            </a:r>
          </a:p>
          <a:p>
            <a:endParaRPr lang="en-US" dirty="0" smtClean="0"/>
          </a:p>
          <a:p>
            <a:r>
              <a:rPr lang="en-US" dirty="0" smtClean="0"/>
              <a:t>Read through the specification carefully (and think about what’s been written—is it clear? Are there ambiguities?)</a:t>
            </a:r>
          </a:p>
          <a:p>
            <a:endParaRPr lang="en-US" dirty="0"/>
          </a:p>
        </p:txBody>
      </p:sp>
    </p:spTree>
    <p:extLst>
      <p:ext uri="{BB962C8B-B14F-4D97-AF65-F5344CB8AC3E}">
        <p14:creationId xmlns:p14="http://schemas.microsoft.com/office/powerpoint/2010/main" val="1921367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05254" y="4439"/>
            <a:ext cx="10181492" cy="6853561"/>
          </a:xfrm>
          <a:prstGeom prst="rect">
            <a:avLst/>
          </a:prstGeom>
        </p:spPr>
      </p:pic>
    </p:spTree>
    <p:extLst>
      <p:ext uri="{BB962C8B-B14F-4D97-AF65-F5344CB8AC3E}">
        <p14:creationId xmlns:p14="http://schemas.microsoft.com/office/powerpoint/2010/main" val="1591763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 Heavy Duty</a:t>
            </a:r>
            <a:endParaRPr lang="en-US" dirty="0"/>
          </a:p>
        </p:txBody>
      </p:sp>
      <p:sp>
        <p:nvSpPr>
          <p:cNvPr id="3" name="Content Placeholder 2"/>
          <p:cNvSpPr>
            <a:spLocks noGrp="1"/>
          </p:cNvSpPr>
          <p:nvPr>
            <p:ph idx="1"/>
          </p:nvPr>
        </p:nvSpPr>
        <p:spPr/>
        <p:txBody>
          <a:bodyPr/>
          <a:lstStyle/>
          <a:p>
            <a:r>
              <a:rPr lang="en-US" dirty="0" smtClean="0"/>
              <a:t>When you first see the code, there’ll be a lot of “WTF!”, fear and anxiety—this is the </a:t>
            </a:r>
            <a:r>
              <a:rPr lang="en-US" dirty="0" smtClean="0"/>
              <a:t>point.</a:t>
            </a:r>
            <a:endParaRPr lang="en-US" dirty="0" smtClean="0"/>
          </a:p>
        </p:txBody>
      </p:sp>
    </p:spTree>
    <p:extLst>
      <p:ext uri="{BB962C8B-B14F-4D97-AF65-F5344CB8AC3E}">
        <p14:creationId xmlns:p14="http://schemas.microsoft.com/office/powerpoint/2010/main" val="55892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 Heavy Duty</a:t>
            </a:r>
            <a:endParaRPr lang="en-US" dirty="0"/>
          </a:p>
        </p:txBody>
      </p:sp>
      <p:sp>
        <p:nvSpPr>
          <p:cNvPr id="3" name="Content Placeholder 2"/>
          <p:cNvSpPr>
            <a:spLocks noGrp="1"/>
          </p:cNvSpPr>
          <p:nvPr>
            <p:ph idx="1"/>
          </p:nvPr>
        </p:nvSpPr>
        <p:spPr/>
        <p:txBody>
          <a:bodyPr/>
          <a:lstStyle/>
          <a:p>
            <a:r>
              <a:rPr lang="en-US" dirty="0" smtClean="0"/>
              <a:t>When you first see the code, there’ll be a lot of “WTF!”, fear and anxiety—this is the point</a:t>
            </a:r>
          </a:p>
          <a:p>
            <a:endParaRPr lang="en-US" dirty="0" smtClean="0"/>
          </a:p>
          <a:p>
            <a:r>
              <a:rPr lang="en-US" dirty="0" smtClean="0"/>
              <a:t>Don</a:t>
            </a:r>
            <a:r>
              <a:rPr lang="mr-IN" dirty="0" smtClean="0"/>
              <a:t>’</a:t>
            </a:r>
            <a:r>
              <a:rPr lang="en-US" dirty="0" smtClean="0"/>
              <a:t>t sweat it though: you don’t need to understand all the code (heck, I don’t even understand all of it). THAT’s the point. You just need a working “model” of what’s going on.</a:t>
            </a:r>
            <a:endParaRPr lang="en-US" dirty="0"/>
          </a:p>
        </p:txBody>
      </p:sp>
    </p:spTree>
    <p:extLst>
      <p:ext uri="{BB962C8B-B14F-4D97-AF65-F5344CB8AC3E}">
        <p14:creationId xmlns:p14="http://schemas.microsoft.com/office/powerpoint/2010/main" val="2795282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 Questions?</a:t>
            </a:r>
            <a:endParaRPr lang="en-US" dirty="0"/>
          </a:p>
        </p:txBody>
      </p:sp>
      <p:sp>
        <p:nvSpPr>
          <p:cNvPr id="3" name="Content Placeholder 2"/>
          <p:cNvSpPr>
            <a:spLocks noGrp="1"/>
          </p:cNvSpPr>
          <p:nvPr>
            <p:ph idx="1"/>
          </p:nvPr>
        </p:nvSpPr>
        <p:spPr/>
        <p:txBody>
          <a:bodyPr/>
          <a:lstStyle/>
          <a:p>
            <a:r>
              <a:rPr lang="en-US" dirty="0" smtClean="0"/>
              <a:t>More questions: ask on #a1</a:t>
            </a:r>
          </a:p>
          <a:p>
            <a:endParaRPr lang="en-US" dirty="0"/>
          </a:p>
          <a:p>
            <a:endParaRPr lang="en-US" dirty="0" smtClean="0"/>
          </a:p>
        </p:txBody>
      </p:sp>
    </p:spTree>
    <p:extLst>
      <p:ext uri="{BB962C8B-B14F-4D97-AF65-F5344CB8AC3E}">
        <p14:creationId xmlns:p14="http://schemas.microsoft.com/office/powerpoint/2010/main" val="12816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a:t>
            </a:r>
            <a:endParaRPr lang="en-US" dirty="0"/>
          </a:p>
        </p:txBody>
      </p:sp>
      <p:sp>
        <p:nvSpPr>
          <p:cNvPr id="3" name="Content Placeholder 2"/>
          <p:cNvSpPr>
            <a:spLocks noGrp="1"/>
          </p:cNvSpPr>
          <p:nvPr>
            <p:ph idx="1"/>
          </p:nvPr>
        </p:nvSpPr>
        <p:spPr/>
        <p:txBody>
          <a:bodyPr/>
          <a:lstStyle/>
          <a:p>
            <a:r>
              <a:rPr lang="en-US" dirty="0" smtClean="0"/>
              <a:t>Structural modelling</a:t>
            </a:r>
          </a:p>
          <a:p>
            <a:endParaRPr lang="en-US" dirty="0"/>
          </a:p>
          <a:p>
            <a:r>
              <a:rPr lang="en-US" dirty="0" smtClean="0"/>
              <a:t>Tutorials next week: C# primer, OO design, and debugging</a:t>
            </a:r>
            <a:endParaRPr lang="en-US" dirty="0"/>
          </a:p>
        </p:txBody>
      </p:sp>
    </p:spTree>
    <p:extLst>
      <p:ext uri="{BB962C8B-B14F-4D97-AF65-F5344CB8AC3E}">
        <p14:creationId xmlns:p14="http://schemas.microsoft.com/office/powerpoint/2010/main" val="4500372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07569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March Projects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death march project is one where the “project parameters” exceed the norm by 50% through one or more of:</a:t>
            </a:r>
          </a:p>
          <a:p>
            <a:pPr marL="457200" indent="-457200">
              <a:buFont typeface="Arial" charset="0"/>
              <a:buChar char="•"/>
            </a:pPr>
            <a:r>
              <a:rPr lang="en-US" dirty="0" smtClean="0"/>
              <a:t>schedule compression</a:t>
            </a:r>
          </a:p>
          <a:p>
            <a:pPr marL="457200" indent="-457200">
              <a:buFont typeface="Arial" charset="0"/>
              <a:buChar char="•"/>
            </a:pPr>
            <a:r>
              <a:rPr lang="en-US" dirty="0" smtClean="0"/>
              <a:t>staff compression</a:t>
            </a:r>
          </a:p>
          <a:p>
            <a:pPr marL="457200" indent="-457200">
              <a:buFont typeface="Arial" charset="0"/>
              <a:buChar char="•"/>
            </a:pPr>
            <a:r>
              <a:rPr lang="en-US" dirty="0" smtClean="0"/>
              <a:t>budget compression</a:t>
            </a:r>
          </a:p>
          <a:p>
            <a:pPr marL="457200" indent="-457200">
              <a:buFont typeface="Arial" charset="0"/>
              <a:buChar char="•"/>
            </a:pPr>
            <a:r>
              <a:rPr lang="en-US" dirty="0" smtClean="0"/>
              <a:t>functionality inflation</a:t>
            </a:r>
            <a:endParaRPr lang="en-US" dirty="0"/>
          </a:p>
          <a:p>
            <a:endParaRPr lang="en-US" dirty="0"/>
          </a:p>
          <a:p>
            <a:r>
              <a:rPr lang="en-US" dirty="0" smtClean="0"/>
              <a:t>You will be asked to work longer hours (e.g. 14-hour days, 6 days a week) </a:t>
            </a:r>
            <a:r>
              <a:rPr lang="en-US" dirty="0" smtClean="0">
                <a:sym typeface="Wingdings"/>
              </a:rPr>
              <a:t> </a:t>
            </a:r>
            <a:r>
              <a:rPr lang="en-US" dirty="0" err="1" smtClean="0">
                <a:sym typeface="Wingdings"/>
              </a:rPr>
              <a:t>yo</a:t>
            </a:r>
            <a:r>
              <a:rPr lang="en-US" dirty="0" smtClean="0">
                <a:sym typeface="Wingdings"/>
              </a:rPr>
              <a:t>, bad for your health!</a:t>
            </a:r>
            <a:endParaRPr lang="en-US" dirty="0" smtClean="0"/>
          </a:p>
          <a:p>
            <a:r>
              <a:rPr lang="en-US" dirty="0"/>
              <a:t>Surprisingly common (not frequently talked about</a:t>
            </a:r>
            <a:r>
              <a:rPr lang="en-US" dirty="0" smtClean="0"/>
              <a:t>)</a:t>
            </a:r>
            <a:endParaRPr lang="en-US" dirty="0"/>
          </a:p>
        </p:txBody>
      </p:sp>
    </p:spTree>
    <p:extLst>
      <p:ext uri="{BB962C8B-B14F-4D97-AF65-F5344CB8AC3E}">
        <p14:creationId xmlns:p14="http://schemas.microsoft.com/office/powerpoint/2010/main" val="161415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#in-class today</a:t>
            </a:r>
            <a:endParaRPr lang="en-US" dirty="0"/>
          </a:p>
        </p:txBody>
      </p:sp>
      <p:sp>
        <p:nvSpPr>
          <p:cNvPr id="5" name="Content Placeholder 4"/>
          <p:cNvSpPr>
            <a:spLocks noGrp="1"/>
          </p:cNvSpPr>
          <p:nvPr>
            <p:ph idx="1"/>
          </p:nvPr>
        </p:nvSpPr>
        <p:spPr>
          <a:xfrm>
            <a:off x="7441710" y="1690688"/>
            <a:ext cx="4216890" cy="4351338"/>
          </a:xfrm>
        </p:spPr>
        <p:txBody>
          <a:bodyPr>
            <a:normAutofit lnSpcReduction="10000"/>
          </a:bodyPr>
          <a:lstStyle/>
          <a:p>
            <a:r>
              <a:rPr lang="en-US" dirty="0" smtClean="0"/>
              <a:t>Imagine that there are little gremlins inside of the ATM that make everything work.</a:t>
            </a:r>
          </a:p>
          <a:p>
            <a:r>
              <a:rPr lang="en-US" dirty="0" smtClean="0"/>
              <a:t>Post on #in-class: how many gremlins are there, and what are their job titles?</a:t>
            </a:r>
          </a:p>
          <a:p>
            <a:endParaRPr lang="en-US" dirty="0" smtClean="0"/>
          </a:p>
          <a:p>
            <a:r>
              <a:rPr lang="en-US" dirty="0" smtClean="0"/>
              <a:t>Note: this is actually a serious exercise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6298710" cy="4351338"/>
          </a:xfrm>
          <a:prstGeom prst="rect">
            <a:avLst/>
          </a:prstGeom>
        </p:spPr>
      </p:pic>
    </p:spTree>
    <p:extLst>
      <p:ext uri="{BB962C8B-B14F-4D97-AF65-F5344CB8AC3E}">
        <p14:creationId xmlns:p14="http://schemas.microsoft.com/office/powerpoint/2010/main" val="471755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Death </a:t>
            </a:r>
            <a:r>
              <a:rPr lang="en-US" dirty="0"/>
              <a:t>M</a:t>
            </a:r>
            <a:r>
              <a:rPr lang="en-US" dirty="0" smtClean="0"/>
              <a:t>arches?</a:t>
            </a:r>
            <a:endParaRPr lang="en-US" dirty="0"/>
          </a:p>
        </p:txBody>
      </p:sp>
      <p:sp>
        <p:nvSpPr>
          <p:cNvPr id="3" name="Content Placeholder 2"/>
          <p:cNvSpPr>
            <a:spLocks noGrp="1"/>
          </p:cNvSpPr>
          <p:nvPr>
            <p:ph idx="1"/>
          </p:nvPr>
        </p:nvSpPr>
        <p:spPr/>
        <p:txBody>
          <a:bodyPr/>
          <a:lstStyle/>
          <a:p>
            <a:r>
              <a:rPr lang="en-US" dirty="0" smtClean="0"/>
              <a:t>Politics</a:t>
            </a:r>
          </a:p>
          <a:p>
            <a:r>
              <a:rPr lang="en-US" dirty="0" smtClean="0"/>
              <a:t>Promises / bad estimates / bad management</a:t>
            </a:r>
          </a:p>
          <a:p>
            <a:r>
              <a:rPr lang="en-US" dirty="0" smtClean="0"/>
              <a:t>Intense competition</a:t>
            </a:r>
          </a:p>
          <a:p>
            <a:r>
              <a:rPr lang="en-US" dirty="0" smtClean="0"/>
              <a:t>Pressure caused by unexpected constraints (e.g. regulations)</a:t>
            </a:r>
          </a:p>
          <a:p>
            <a:r>
              <a:rPr lang="en-US" dirty="0" smtClean="0"/>
              <a:t>Unexpected/unplanned crises</a:t>
            </a:r>
          </a:p>
        </p:txBody>
      </p:sp>
    </p:spTree>
    <p:extLst>
      <p:ext uri="{BB962C8B-B14F-4D97-AF65-F5344CB8AC3E}">
        <p14:creationId xmlns:p14="http://schemas.microsoft.com/office/powerpoint/2010/main" val="2070852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people stay in it?</a:t>
            </a:r>
            <a:endParaRPr lang="en-US" dirty="0"/>
          </a:p>
        </p:txBody>
      </p:sp>
      <p:sp>
        <p:nvSpPr>
          <p:cNvPr id="3" name="Content Placeholder 2"/>
          <p:cNvSpPr>
            <a:spLocks noGrp="1"/>
          </p:cNvSpPr>
          <p:nvPr>
            <p:ph idx="1"/>
          </p:nvPr>
        </p:nvSpPr>
        <p:spPr/>
        <p:txBody>
          <a:bodyPr/>
          <a:lstStyle/>
          <a:p>
            <a:r>
              <a:rPr lang="en-US" dirty="0" smtClean="0"/>
              <a:t>Optimism (“it’ll get better soon!”)</a:t>
            </a:r>
          </a:p>
          <a:p>
            <a:r>
              <a:rPr lang="en-US" dirty="0" smtClean="0"/>
              <a:t>Perceived reward for risk (“risks are high but so are rewards!”)</a:t>
            </a:r>
          </a:p>
          <a:p>
            <a:r>
              <a:rPr lang="en-US" dirty="0" smtClean="0"/>
              <a:t>Alternative is frequently unemployment</a:t>
            </a:r>
          </a:p>
          <a:p>
            <a:endParaRPr lang="en-US" dirty="0"/>
          </a:p>
          <a:p>
            <a:r>
              <a:rPr lang="en-US" dirty="0" smtClean="0"/>
              <a:t>Kind of fun ;-)</a:t>
            </a:r>
          </a:p>
        </p:txBody>
      </p:sp>
    </p:spTree>
    <p:extLst>
      <p:ext uri="{BB962C8B-B14F-4D97-AF65-F5344CB8AC3E}">
        <p14:creationId xmlns:p14="http://schemas.microsoft.com/office/powerpoint/2010/main" val="2118800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a:t>
            </a:r>
            <a:endParaRPr lang="en-US" dirty="0"/>
          </a:p>
        </p:txBody>
      </p:sp>
      <p:sp>
        <p:nvSpPr>
          <p:cNvPr id="3" name="Content Placeholder 2"/>
          <p:cNvSpPr>
            <a:spLocks noGrp="1"/>
          </p:cNvSpPr>
          <p:nvPr>
            <p:ph idx="1"/>
          </p:nvPr>
        </p:nvSpPr>
        <p:spPr/>
        <p:txBody>
          <a:bodyPr/>
          <a:lstStyle/>
          <a:p>
            <a:r>
              <a:rPr lang="en-US" dirty="0" smtClean="0"/>
              <a:t>Be aware when it’s happening</a:t>
            </a:r>
          </a:p>
          <a:p>
            <a:r>
              <a:rPr lang="en-US" dirty="0" smtClean="0"/>
              <a:t>Do your best to survive (focus on things that emphasize your contributions; lie to superiors; protect your teammates)</a:t>
            </a:r>
          </a:p>
          <a:p>
            <a:r>
              <a:rPr lang="en-US" dirty="0" smtClean="0"/>
              <a:t>Negotiate (time off; flexibility in scope; flexibility in deadlines)</a:t>
            </a:r>
          </a:p>
          <a:p>
            <a:r>
              <a:rPr lang="en-US" dirty="0" smtClean="0"/>
              <a:t>Get out! </a:t>
            </a:r>
          </a:p>
        </p:txBody>
      </p:sp>
    </p:spTree>
    <p:extLst>
      <p:ext uri="{BB962C8B-B14F-4D97-AF65-F5344CB8AC3E}">
        <p14:creationId xmlns:p14="http://schemas.microsoft.com/office/powerpoint/2010/main" val="1864732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63" y="6167"/>
            <a:ext cx="11437495" cy="6851833"/>
          </a:xfrm>
          <a:prstGeom prst="rect">
            <a:avLst/>
          </a:prstGeom>
        </p:spPr>
      </p:pic>
    </p:spTree>
    <p:extLst>
      <p:ext uri="{BB962C8B-B14F-4D97-AF65-F5344CB8AC3E}">
        <p14:creationId xmlns:p14="http://schemas.microsoft.com/office/powerpoint/2010/main" val="1274069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6495" y="0"/>
            <a:ext cx="9919009" cy="6858000"/>
          </a:xfrm>
        </p:spPr>
      </p:pic>
    </p:spTree>
    <p:extLst>
      <p:ext uri="{BB962C8B-B14F-4D97-AF65-F5344CB8AC3E}">
        <p14:creationId xmlns:p14="http://schemas.microsoft.com/office/powerpoint/2010/main" val="703307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5717" y="0"/>
            <a:ext cx="11037389" cy="6858000"/>
          </a:xfrm>
        </p:spPr>
      </p:pic>
    </p:spTree>
    <p:extLst>
      <p:ext uri="{BB962C8B-B14F-4D97-AF65-F5344CB8AC3E}">
        <p14:creationId xmlns:p14="http://schemas.microsoft.com/office/powerpoint/2010/main" val="1059273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Model</a:t>
            </a:r>
            <a:endParaRPr lang="en-US" dirty="0"/>
          </a:p>
        </p:txBody>
      </p:sp>
      <p:sp>
        <p:nvSpPr>
          <p:cNvPr id="3" name="Content Placeholder 2"/>
          <p:cNvSpPr>
            <a:spLocks noGrp="1"/>
          </p:cNvSpPr>
          <p:nvPr>
            <p:ph idx="1"/>
          </p:nvPr>
        </p:nvSpPr>
        <p:spPr/>
        <p:txBody>
          <a:bodyPr>
            <a:normAutofit lnSpcReduction="10000"/>
          </a:bodyPr>
          <a:lstStyle/>
          <a:p>
            <a:r>
              <a:rPr lang="en-US" dirty="0" smtClean="0"/>
              <a:t>A system of abstractions used to describe a domain</a:t>
            </a:r>
          </a:p>
          <a:p>
            <a:endParaRPr lang="en-US" dirty="0"/>
          </a:p>
          <a:p>
            <a:r>
              <a:rPr lang="en-US" dirty="0" smtClean="0"/>
              <a:t>Captures real-world concepts, rules, components and processes</a:t>
            </a:r>
          </a:p>
          <a:p>
            <a:endParaRPr lang="en-US" dirty="0"/>
          </a:p>
          <a:p>
            <a:r>
              <a:rPr lang="en-US" dirty="0" smtClean="0"/>
              <a:t>Uses the vocabulary of the domain, so that the representation can be reviewed and used to communicate with stakeholders</a:t>
            </a:r>
          </a:p>
          <a:p>
            <a:endParaRPr lang="en-US" dirty="0"/>
          </a:p>
          <a:p>
            <a:r>
              <a:rPr lang="en-US" dirty="0" smtClean="0"/>
              <a:t>The model can be used to help us (software engineers) understand that domain, and it can be used to help us figure out what needs to be built</a:t>
            </a:r>
          </a:p>
        </p:txBody>
      </p:sp>
    </p:spTree>
    <p:extLst>
      <p:ext uri="{BB962C8B-B14F-4D97-AF65-F5344CB8AC3E}">
        <p14:creationId xmlns:p14="http://schemas.microsoft.com/office/powerpoint/2010/main" val="1943737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247</TotalTime>
  <Words>2522</Words>
  <Application>Microsoft Macintosh PowerPoint</Application>
  <PresentationFormat>Widescreen</PresentationFormat>
  <Paragraphs>393</Paragraphs>
  <Slides>52</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52</vt:i4>
      </vt:variant>
      <vt:variant>
        <vt:lpstr>Custom Shows</vt:lpstr>
      </vt:variant>
      <vt:variant>
        <vt:i4>1</vt:i4>
      </vt:variant>
    </vt:vector>
  </HeadingPairs>
  <TitlesOfParts>
    <vt:vector size="60" baseType="lpstr">
      <vt:lpstr>Calibri</vt:lpstr>
      <vt:lpstr>Helvetica</vt:lpstr>
      <vt:lpstr>Helvetica Neue</vt:lpstr>
      <vt:lpstr>Mangal</vt:lpstr>
      <vt:lpstr>Wingdings</vt:lpstr>
      <vt:lpstr>Arial</vt:lpstr>
      <vt:lpstr>Office Theme</vt:lpstr>
      <vt:lpstr>On #in-class today</vt:lpstr>
      <vt:lpstr>Administrative</vt:lpstr>
      <vt:lpstr>Software Process Models</vt:lpstr>
      <vt:lpstr>Learning Objectives</vt:lpstr>
      <vt:lpstr>On #in-class today</vt:lpstr>
      <vt:lpstr>PowerPoint Presentation</vt:lpstr>
      <vt:lpstr>PowerPoint Presentation</vt:lpstr>
      <vt:lpstr>PowerPoint Presentation</vt:lpstr>
      <vt:lpstr>Domain Model</vt:lpstr>
      <vt:lpstr>PowerPoint Presentation</vt:lpstr>
      <vt:lpstr>PowerPoint Presentation</vt:lpstr>
      <vt:lpstr>Variation in Target Domain</vt:lpstr>
      <vt:lpstr>Variation in Target Domain</vt:lpstr>
      <vt:lpstr>Waterfall model: a first approximation</vt:lpstr>
      <vt:lpstr>Software Development Process Models</vt:lpstr>
      <vt:lpstr>Waterfall model: a first approximation</vt:lpstr>
      <vt:lpstr>Waterfall model: challenges</vt:lpstr>
      <vt:lpstr>So how can we do better?</vt:lpstr>
      <vt:lpstr>Term: Iterative approaches</vt:lpstr>
      <vt:lpstr>Term: Incremental approaches</vt:lpstr>
      <vt:lpstr>Term: Prototype</vt:lpstr>
      <vt:lpstr>Term: Concurrent Engineering</vt:lpstr>
      <vt:lpstr>V-Model</vt:lpstr>
      <vt:lpstr>V-Model: Challenges</vt:lpstr>
      <vt:lpstr>Spiral Model</vt:lpstr>
      <vt:lpstr>Rapid Application Development</vt:lpstr>
      <vt:lpstr>Agile Processes</vt:lpstr>
      <vt:lpstr>Agile Processes</vt:lpstr>
      <vt:lpstr>What’s best?</vt:lpstr>
      <vt:lpstr>Learning Objectives</vt:lpstr>
      <vt:lpstr>Next time</vt:lpstr>
      <vt:lpstr>PowerPoint Presentation</vt:lpstr>
      <vt:lpstr>PowerPoint Presentation</vt:lpstr>
      <vt:lpstr>PowerPoint Presentation</vt:lpstr>
      <vt:lpstr>Assignment 1: Vending Machine</vt:lpstr>
      <vt:lpstr>PowerPoint Presentation</vt:lpstr>
      <vt:lpstr>PowerPoint Presentation</vt:lpstr>
      <vt:lpstr>PowerPoint Presentation</vt:lpstr>
      <vt:lpstr>PowerPoint Presentation</vt:lpstr>
      <vt:lpstr>PowerPoint Presentation</vt:lpstr>
      <vt:lpstr>PowerPoint Presentation</vt:lpstr>
      <vt:lpstr>Assignment 1: Heavy Duty</vt:lpstr>
      <vt:lpstr>PowerPoint Presentation</vt:lpstr>
      <vt:lpstr>Assignment 1: Heavy Duty</vt:lpstr>
      <vt:lpstr>Assignment 1: Heavy Duty</vt:lpstr>
      <vt:lpstr>Assignment 1: Questions?</vt:lpstr>
      <vt:lpstr>Next time</vt:lpstr>
      <vt:lpstr>PowerPoint Presentation</vt:lpstr>
      <vt:lpstr>Death March Projects</vt:lpstr>
      <vt:lpstr>Why Death Marches?</vt:lpstr>
      <vt:lpstr>Why do people stay in it?</vt:lpstr>
      <vt:lpstr>What can you do?</vt:lpstr>
      <vt:lpstr>Looping Start</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Process Models</dc:title>
  <dc:creator>Anthony Tang</dc:creator>
  <cp:lastModifiedBy>Anthony Tang</cp:lastModifiedBy>
  <cp:revision>24</cp:revision>
  <dcterms:created xsi:type="dcterms:W3CDTF">2017-01-12T04:01:19Z</dcterms:created>
  <dcterms:modified xsi:type="dcterms:W3CDTF">2017-01-12T16:12:30Z</dcterms:modified>
</cp:coreProperties>
</file>