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258" r:id="rId5"/>
    <p:sldId id="266" r:id="rId6"/>
    <p:sldId id="259" r:id="rId7"/>
    <p:sldId id="264" r:id="rId8"/>
    <p:sldId id="260" r:id="rId9"/>
    <p:sldId id="265" r:id="rId10"/>
    <p:sldId id="262" r:id="rId11"/>
    <p:sldId id="268" r:id="rId12"/>
    <p:sldId id="263" r:id="rId13"/>
    <p:sldId id="270" r:id="rId14"/>
    <p:sldId id="269" r:id="rId15"/>
    <p:sldId id="271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5"/>
    <p:restoredTop sz="78114"/>
  </p:normalViewPr>
  <p:slideViewPr>
    <p:cSldViewPr snapToGrid="0" snapToObjects="1">
      <p:cViewPr varScale="1">
        <p:scale>
          <a:sx n="61" d="100"/>
          <a:sy n="61" d="100"/>
        </p:scale>
        <p:origin x="248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F6044-FB99-014B-A01C-1977276DC054}" type="datetimeFigureOut">
              <a:rPr lang="en-US" smtClean="0"/>
              <a:t>4/6/17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E14F6-D545-0545-AAD7-DD07C6618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0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=GrV2SZuRPv0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www.dropbox.com</a:t>
            </a:r>
            <a:r>
              <a:rPr lang="en-US" dirty="0" smtClean="0"/>
              <a:t>/s/ljagp0ukhyd0iur/481-8-user-registration.mp4?dl=0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4F6-D545-0545-AAD7-DD07C66188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73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82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-=-=</a:t>
            </a:r>
          </a:p>
          <a:p>
            <a:r>
              <a:rPr lang="en-US" dirty="0" smtClean="0"/>
              <a:t>Horizontal prototypes are appropriate for understanding relationships across a broad system and for showing the range of abilities of a system.</a:t>
            </a:r>
          </a:p>
          <a:p>
            <a:endParaRPr lang="en-US" dirty="0" smtClean="0"/>
          </a:p>
          <a:p>
            <a:r>
              <a:rPr lang="en-US" dirty="0" smtClean="0"/>
              <a:t>Vertical prototypes are most appropriate when a certain complex feature of a system is poorly-understood and needs to be explored, e.g. as a proof-of-concept.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Arrow</a:t>
            </a:r>
            <a:r>
              <a:rPr lang="en-US" baseline="0" dirty="0" smtClean="0"/>
              <a:t> on functionality</a:t>
            </a:r>
          </a:p>
          <a:p>
            <a:r>
              <a:rPr lang="en-US" baseline="0" dirty="0" smtClean="0"/>
              <a:t>Take out the paper prototype/ </a:t>
            </a:r>
            <a:r>
              <a:rPr lang="en-US" baseline="0" dirty="0" err="1" smtClean="0"/>
              <a:t>photoshop</a:t>
            </a:r>
            <a:r>
              <a:rPr lang="en-US" baseline="0" dirty="0" smtClean="0"/>
              <a:t> mock up thing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• Two common types of compromise</a:t>
            </a:r>
          </a:p>
          <a:p>
            <a:r>
              <a:rPr lang="en-US" dirty="0" smtClean="0"/>
              <a:t>- horizontal prototype: provide a wide range of </a:t>
            </a:r>
          </a:p>
          <a:p>
            <a:r>
              <a:rPr lang="en-US" dirty="0" smtClean="0"/>
              <a:t>functions but with little detail</a:t>
            </a:r>
          </a:p>
          <a:p>
            <a:r>
              <a:rPr lang="en-US" dirty="0" smtClean="0"/>
              <a:t>- vertical prototype: provide a lot of detail for only a </a:t>
            </a:r>
          </a:p>
          <a:p>
            <a:r>
              <a:rPr lang="en-US" dirty="0" smtClean="0"/>
              <a:t>few functions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02C-7862-C04F-88CF-B6FBE0D0E7F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9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ghh-trikrollc.netdna-ssl.com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-content/uploads/2015/09/Wizard-of-Oz-test-Pay-no-attention-to-the-man-behind-the-curtain.png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4F6-D545-0545-AAD7-DD07C66188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0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https://310valeo.files.wordpress.com/2013/12/20131120_172808.jpg</a:t>
            </a:r>
          </a:p>
          <a:p>
            <a:endParaRPr lang="en-US" dirty="0" smtClean="0"/>
          </a:p>
          <a:p>
            <a:r>
              <a:rPr lang="en-US" dirty="0" smtClean="0"/>
              <a:t>Voice recognition, </a:t>
            </a:r>
            <a:r>
              <a:rPr lang="en-US" smtClean="0"/>
              <a:t>pen/gesture 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E14F6-D545-0545-AAD7-DD07C66188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92C18D49-91E7-3C46-A6CA-CF653347CC57}" type="datetimeFigureOut">
              <a:rPr lang="en-US" smtClean="0"/>
              <a:pPr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D9BFA5A3-C892-EB47-8496-A76E18C36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4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96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EB7961C-448B-B04C-A9E1-024D26EE0EBE}" type="datetime1">
              <a:rPr lang="en-CA" smtClean="0">
                <a:solidFill>
                  <a:prstClr val="white">
                    <a:lumMod val="85000"/>
                  </a:prstClr>
                </a:solidFill>
              </a:rPr>
              <a:pPr/>
              <a:t>2017-04-06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F5887A73-35C7-7A4B-A6C6-784A660F531C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8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1BF07-92EB-B946-AFD5-BE123E5F7F45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132B-B38A-5D4C-800F-FAEDFC149E6E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7586-A229-1544-A360-351E8B484D55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6312C-814A-F64A-9DCE-17CD7A355725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2AA9-2D9C-3B49-AFD5-B09748D14B14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9982-0812-EA47-9A1F-AC3BE2E86E09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4E96-6981-BE46-81F3-C012122F066C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0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1474-C134-AE4E-B5D3-93AEFBD83E37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FD52-A99A-D342-A739-BB7D56F7C636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F3AA1-A1AA-1649-B18F-79CA9263B717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0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5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4/6/17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4/6/17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2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4/6/17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74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3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18D49-91E7-3C46-A6CA-CF653347CC57}" type="datetimeFigureOut">
              <a:rPr lang="en-US" smtClean="0"/>
              <a:t>4/6/17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5A3-C892-EB47-8496-A76E18C36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2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92C18D49-91E7-3C46-A6CA-CF653347CC57}" type="datetimeFigureOut">
              <a:rPr lang="en-US" smtClean="0"/>
              <a:pPr/>
              <a:t>4/6/17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l"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D9BFA5A3-C892-EB47-8496-A76E18C360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7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charset="0"/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15EC2FD-5C3B-B54A-B7FA-8548072860BF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pPr defTabSz="457200"/>
              <a:t>2017-04-06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4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Prototyping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SENG 301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9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Prototyping Techniques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Paper prototyping</a:t>
            </a:r>
          </a:p>
          <a:p>
            <a:r>
              <a:rPr lang="en-US" dirty="0" smtClean="0"/>
              <a:t>Video prototyping</a:t>
            </a:r>
          </a:p>
          <a:p>
            <a:r>
              <a:rPr lang="en-US" dirty="0" smtClean="0"/>
              <a:t>Storyboarding</a:t>
            </a:r>
          </a:p>
          <a:p>
            <a:r>
              <a:rPr lang="en-US" dirty="0"/>
              <a:t>Prototyping tools (e.g. https://</a:t>
            </a:r>
            <a:r>
              <a:rPr lang="en-US" dirty="0" err="1"/>
              <a:t>proto.io</a:t>
            </a:r>
            <a:r>
              <a:rPr lang="en-US" dirty="0" smtClean="0"/>
              <a:t>/)</a:t>
            </a:r>
          </a:p>
          <a:p>
            <a:r>
              <a:rPr lang="en-US" dirty="0" smtClean="0"/>
              <a:t>Interactive </a:t>
            </a:r>
            <a:r>
              <a:rPr lang="en-US" dirty="0" err="1" smtClean="0"/>
              <a:t>Powerpoint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Wizard of Oz!!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"/>
            <a:ext cx="624684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Wizard of Oz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417638"/>
            <a:ext cx="10281920" cy="521293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/>
          <p:cNvSpPr/>
          <p:nvPr/>
        </p:nvSpPr>
        <p:spPr>
          <a:xfrm>
            <a:off x="9387840" y="2702560"/>
            <a:ext cx="2011680" cy="36537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6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Wizard of Oz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Mimicking hard-to-develop functionality to elicit responses from potential users (i.e. they do not know it is faked)</a:t>
            </a:r>
          </a:p>
          <a:p>
            <a:r>
              <a:rPr lang="en-US" dirty="0" smtClean="0"/>
              <a:t>Elicited responses are approximations of what real reactions would 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4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05624"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the end of this lecture, you should be able to: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Describe different techniques to prototype software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how prototypes can be used in a software engineering process</a:t>
            </a:r>
            <a:r>
              <a:rPr lang="en-US" dirty="0"/>
              <a:t> </a:t>
            </a:r>
            <a:r>
              <a:rPr lang="en-US" dirty="0" smtClean="0"/>
              <a:t>to gather feedback from stakeholders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Discuss the tradeoffs between low-fidelity and high-fidelity prototypes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783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the end of this lecture, you should be able to: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Describe different techniques to prototype software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Understand how prototypes can be used in a software engineering process</a:t>
            </a:r>
            <a:r>
              <a:rPr lang="en-US" dirty="0"/>
              <a:t> </a:t>
            </a:r>
            <a:r>
              <a:rPr lang="en-US" dirty="0" smtClean="0"/>
              <a:t>to gather feedback from stakeholders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 smtClean="0"/>
              <a:t>Discuss the tradeoffs between low-fidelity and high-fidelity prototypes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419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gather stakeholder feedback?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05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Prototypes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Hanmail</a:t>
            </a:r>
            <a:r>
              <a:rPr lang="en-US" dirty="0"/>
              <a:t>: what are they able to simulate well; what are they unable to simulate well?</a:t>
            </a:r>
          </a:p>
          <a:p>
            <a:endParaRPr lang="en-US" dirty="0"/>
          </a:p>
          <a:p>
            <a:r>
              <a:rPr lang="en-US" dirty="0"/>
              <a:t>Login: what does the voice-over add; what does he do beyond what </a:t>
            </a:r>
            <a:r>
              <a:rPr lang="en-US" dirty="0" err="1"/>
              <a:t>Hanmail</a:t>
            </a:r>
            <a:r>
              <a:rPr lang="en-US" dirty="0"/>
              <a:t> does?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140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Prototypes are approximations of the final product</a:t>
            </a:r>
          </a:p>
          <a:p>
            <a:endParaRPr lang="en-US" dirty="0"/>
          </a:p>
          <a:p>
            <a:r>
              <a:rPr lang="en-US" dirty="0" smtClean="0"/>
              <a:t>Prototypes vary on two dimensions: fidelity and depth</a:t>
            </a:r>
          </a:p>
          <a:p>
            <a:endParaRPr lang="en-US" dirty="0" smtClean="0"/>
          </a:p>
          <a:p>
            <a:r>
              <a:rPr lang="en-US" dirty="0" smtClean="0"/>
              <a:t>Fidelity refers to the medium with which a prototype is constructed (hi vs. lo)</a:t>
            </a:r>
          </a:p>
          <a:p>
            <a:endParaRPr lang="en-US" dirty="0"/>
          </a:p>
          <a:p>
            <a:r>
              <a:rPr lang="en-US" dirty="0" smtClean="0"/>
              <a:t>Depth refers to the range of capabilities expressed by the prototype (horizontal vs. vertical)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85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 vs. Lo Fidelity Prototypes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Distinction: is the choice of medium close or far from that of final design? (e.g., high = software; low = paper prototype)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218" y="3415677"/>
            <a:ext cx="4250783" cy="294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Julie\Desktop\lullaby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14257"/>
            <a:ext cx="4709619" cy="29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79452" y="6357769"/>
            <a:ext cx="208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Hi fidelity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7320" y="6357769"/>
            <a:ext cx="2087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Lo fidelity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Prototype “Types”: Two Dimension Classification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67270"/>
          </a:xfrm>
        </p:spPr>
        <p:txBody>
          <a:bodyPr>
            <a:normAutofit/>
          </a:bodyPr>
          <a:lstStyle/>
          <a:p>
            <a:r>
              <a:rPr lang="en-US" dirty="0" smtClean="0"/>
              <a:t>High ---  Low Fidelity</a:t>
            </a:r>
          </a:p>
          <a:p>
            <a:pPr lvl="1"/>
            <a:r>
              <a:rPr lang="en-US" dirty="0" smtClean="0"/>
              <a:t>» Choice of medium is close to or far from that of the final design</a:t>
            </a:r>
          </a:p>
          <a:p>
            <a:pPr lvl="1"/>
            <a:r>
              <a:rPr lang="en-US" dirty="0" smtClean="0"/>
              <a:t>» e.g. high = software; low = paper prototype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Horizontal vs. Vertical </a:t>
            </a:r>
            <a:r>
              <a:rPr lang="en-US" sz="2600" dirty="0"/>
              <a:t>(generally for software prototypes)</a:t>
            </a:r>
          </a:p>
          <a:p>
            <a:pPr lvl="1"/>
            <a:r>
              <a:rPr lang="en-US" dirty="0" smtClean="0"/>
              <a:t>» Range of capabilities in the prototype</a:t>
            </a:r>
          </a:p>
          <a:p>
            <a:pPr lvl="1"/>
            <a:r>
              <a:rPr lang="en-US" dirty="0" smtClean="0"/>
              <a:t>» </a:t>
            </a:r>
            <a:r>
              <a:rPr lang="en-US" b="1" dirty="0" smtClean="0"/>
              <a:t>horizontal</a:t>
            </a:r>
            <a:r>
              <a:rPr lang="en-US" dirty="0" smtClean="0"/>
              <a:t> = wide range of features without full “implementation” of any</a:t>
            </a:r>
          </a:p>
          <a:p>
            <a:pPr lvl="1"/>
            <a:r>
              <a:rPr lang="en-US" dirty="0" smtClean="0"/>
              <a:t>» </a:t>
            </a:r>
            <a:r>
              <a:rPr lang="en-US" b="1" dirty="0" smtClean="0"/>
              <a:t>vertical</a:t>
            </a:r>
            <a:r>
              <a:rPr lang="en-US" dirty="0" smtClean="0"/>
              <a:t> = select features are “implemented” all the way through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3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Hi-fi vs. Lo-fi: “From the experts…”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600200"/>
          <a:ext cx="822960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167"/>
                <a:gridCol w="3094836"/>
                <a:gridCol w="3606597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Lo-Fi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Hi-Fi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» ***fast***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cheap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easy – kindergarten skills!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can simulate actual product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great way to get feedback from stakeholders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better sense of finished product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can judge aesthetic appeal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more realistic experience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can evaluate the experience better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probably more convincing for stakeholders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Disadvantages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slow response time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can’t get feedback about aesthetics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user may question design quality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users may focus on unnecessary details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takes a lot of time to make</a:t>
                      </a:r>
                    </a:p>
                    <a:p>
                      <a:r>
                        <a:rPr lang="en-US" dirty="0" smtClean="0"/>
                        <a:t>»</a:t>
                      </a:r>
                      <a:r>
                        <a:rPr lang="en-US" baseline="0" dirty="0" smtClean="0"/>
                        <a:t> users may lose track of big picture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0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vs. Horizontal Prototypes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7A73-35C7-7A4B-A6C6-784A660F53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0" name="Group 32"/>
          <p:cNvGrpSpPr>
            <a:grpSpLocks/>
          </p:cNvGrpSpPr>
          <p:nvPr/>
        </p:nvGrpSpPr>
        <p:grpSpPr bwMode="auto">
          <a:xfrm>
            <a:off x="1737360" y="1855337"/>
            <a:ext cx="7315200" cy="3830638"/>
            <a:chOff x="657" y="3203"/>
            <a:chExt cx="3176" cy="1117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542" y="3203"/>
              <a:ext cx="2290" cy="1117"/>
            </a:xfrm>
            <a:prstGeom prst="rect">
              <a:avLst/>
            </a:prstGeom>
            <a:solidFill>
              <a:srgbClr val="FFFFFF"/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Rectangle 11"/>
            <p:cNvSpPr>
              <a:spLocks noChangeArrowheads="1"/>
            </p:cNvSpPr>
            <p:nvPr/>
          </p:nvSpPr>
          <p:spPr bwMode="auto">
            <a:xfrm>
              <a:off x="657" y="4065"/>
              <a:ext cx="742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Vertical </a:t>
              </a:r>
              <a:r>
                <a:rPr lang="en-US" dirty="0" smtClean="0">
                  <a:solidFill>
                    <a:schemeClr val="bg1"/>
                  </a:solidFill>
                </a:rPr>
                <a:t>prototype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2404" y="3634"/>
              <a:ext cx="5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Scenario</a:t>
              </a:r>
              <a:endParaRPr lang="en-US" dirty="0"/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1542" y="3203"/>
              <a:ext cx="2291" cy="340"/>
            </a:xfrm>
            <a:prstGeom prst="rect">
              <a:avLst/>
            </a:prstGeom>
            <a:solidFill>
              <a:srgbClr val="FF3300">
                <a:alpha val="70195"/>
              </a:srgbClr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>
              <a:off x="2472" y="3271"/>
              <a:ext cx="854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Horizontal </a:t>
              </a:r>
              <a:r>
                <a:rPr lang="en-US" dirty="0" smtClean="0">
                  <a:solidFill>
                    <a:srgbClr val="000000"/>
                  </a:solidFill>
                </a:rPr>
                <a:t>prototype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1882" y="3203"/>
              <a:ext cx="318" cy="1117"/>
            </a:xfrm>
            <a:prstGeom prst="rect">
              <a:avLst/>
            </a:prstGeom>
            <a:solidFill>
              <a:srgbClr val="3399FF">
                <a:alpha val="49019"/>
              </a:srgbClr>
            </a:solidFill>
            <a:ln w="12699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1882" y="3203"/>
              <a:ext cx="318" cy="34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 flipV="1">
              <a:off x="2086" y="3453"/>
              <a:ext cx="272" cy="22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92075" tIns="46038" rIns="92075" bIns="46038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3243" y="3974"/>
              <a:ext cx="552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>
                  <a:solidFill>
                    <a:srgbClr val="000000"/>
                  </a:solidFill>
                </a:rPr>
                <a:t>Full </a:t>
              </a:r>
              <a:br>
                <a:rPr lang="en-US">
                  <a:solidFill>
                    <a:srgbClr val="000000"/>
                  </a:solidFill>
                </a:rPr>
              </a:br>
              <a:r>
                <a:rPr lang="en-US">
                  <a:solidFill>
                    <a:srgbClr val="000000"/>
                  </a:solidFill>
                </a:rPr>
                <a:t>interface</a:t>
              </a:r>
              <a:endParaRPr lang="en-US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V="1">
              <a:off x="1431" y="3861"/>
              <a:ext cx="655" cy="28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square" lIns="92075" tIns="46038" rIns="92075" bIns="46038" anchor="ctr">
              <a:spAutoFit/>
            </a:bodyPr>
            <a:lstStyle/>
            <a:p>
              <a:endParaRPr lang="en-US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>
            <a:off x="3775758" y="1527387"/>
            <a:ext cx="5276802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340426" y="1855337"/>
            <a:ext cx="0" cy="3830638"/>
          </a:xfrm>
          <a:prstGeom prst="straightConnector1">
            <a:avLst/>
          </a:prstGeom>
          <a:ln>
            <a:solidFill>
              <a:schemeClr val="bg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178441" y="1170226"/>
            <a:ext cx="1891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Different Features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5400000">
            <a:off x="8876868" y="3473521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Functionality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7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A6E26E3-97AB-3841-9323-9EFF9FCD4095}" vid="{31111873-FD7B-DB4D-9076-9301D5622629}"/>
    </a:ext>
  </a:extLst>
</a:theme>
</file>

<file path=ppt/theme/theme2.xml><?xml version="1.0" encoding="utf-8"?>
<a:theme xmlns:a="http://schemas.openxmlformats.org/drawingml/2006/main" name="1-introduc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tony-template</Template>
  <TotalTime>60</TotalTime>
  <Words>613</Words>
  <Application>Microsoft Macintosh PowerPoint</Application>
  <PresentationFormat>Widescreen</PresentationFormat>
  <Paragraphs>111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Helvetica Neue</vt:lpstr>
      <vt:lpstr>Arial</vt:lpstr>
      <vt:lpstr>Office Theme</vt:lpstr>
      <vt:lpstr>1-introduction</vt:lpstr>
      <vt:lpstr>Prototyping</vt:lpstr>
      <vt:lpstr>Learning Objectives</vt:lpstr>
      <vt:lpstr>How can we gather stakeholder feedback?</vt:lpstr>
      <vt:lpstr>Paper Prototypes</vt:lpstr>
      <vt:lpstr>Prototypes</vt:lpstr>
      <vt:lpstr>Hi vs. Lo Fidelity Prototypes</vt:lpstr>
      <vt:lpstr>Prototype “Types”: Two Dimension Classification Scheme</vt:lpstr>
      <vt:lpstr>Hi-fi vs. Lo-fi: “From the experts…”</vt:lpstr>
      <vt:lpstr>Vertical vs. Horizontal Prototypes</vt:lpstr>
      <vt:lpstr>Prototyping Techniques</vt:lpstr>
      <vt:lpstr>PowerPoint Presentation</vt:lpstr>
      <vt:lpstr>Wizard of Oz</vt:lpstr>
      <vt:lpstr>Wizard of Oz</vt:lpstr>
      <vt:lpstr>PowerPoint Presentation</vt:lpstr>
      <vt:lpstr>Learning Objectives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Prototyping</dc:title>
  <dc:creator>Anthony Tang</dc:creator>
  <cp:lastModifiedBy>Anthony Tang</cp:lastModifiedBy>
  <cp:revision>5</cp:revision>
  <dcterms:created xsi:type="dcterms:W3CDTF">2017-04-06T06:12:14Z</dcterms:created>
  <dcterms:modified xsi:type="dcterms:W3CDTF">2017-04-06T07:12:26Z</dcterms:modified>
</cp:coreProperties>
</file>