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77336"/>
  </p:normalViewPr>
  <p:slideViewPr>
    <p:cSldViewPr snapToGrid="0" snapToObjects="1">
      <p:cViewPr varScale="1">
        <p:scale>
          <a:sx n="75" d="100"/>
          <a:sy n="75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5CC5A-2E5E-FE4A-9F83-6EF10DD9AD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3148-4210-B140-9C30-D29E2B91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www.stevemcconnell.com</a:t>
            </a:r>
            <a:r>
              <a:rPr lang="en-US" dirty="0" smtClean="0"/>
              <a:t>/articles/art09.htm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3148-4210-B140-9C30-D29E2B916C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3148-4210-B140-9C30-D29E2B916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SENG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8 ScrumProce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66218" cy="375221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02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length: 2-4 weeks</a:t>
            </a:r>
          </a:p>
          <a:p>
            <a:r>
              <a:rPr lang="en-US" dirty="0" smtClean="0"/>
              <a:t>Starting point for planning is the backlog (list of work to be done)</a:t>
            </a:r>
          </a:p>
          <a:p>
            <a:r>
              <a:rPr lang="en-US" dirty="0" smtClean="0"/>
              <a:t>Selection: working w/ customer to figure out what features/functionality is required</a:t>
            </a:r>
          </a:p>
          <a:p>
            <a:r>
              <a:rPr lang="en-US" dirty="0" smtClean="0"/>
              <a:t>Team organizes itself to develop the software</a:t>
            </a:r>
          </a:p>
          <a:p>
            <a:r>
              <a:rPr lang="en-US" dirty="0" smtClean="0"/>
              <a:t>Communications with the customer are channeled through ‘scrum master’ (manage distractions)</a:t>
            </a:r>
          </a:p>
          <a:p>
            <a:r>
              <a:rPr lang="en-US" dirty="0" smtClean="0"/>
              <a:t>At end of sprint, work is reviewed and presented to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should now be</a:t>
            </a:r>
            <a:r>
              <a:rPr lang="en-US" dirty="0" smtClean="0"/>
              <a:t>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Familiar with the rationale for caring about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Able to understand the principles of agile processes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Familiar with some general terms as they relate to agile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lecture, you should be: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Familiar with the rationale for caring about process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Able to understand the principles of agile processes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Familiar with some general terms as they relate to agile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Processes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5351779"/>
            <a:ext cx="5181600" cy="15062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Process-phobic team</a:t>
            </a:r>
          </a:p>
          <a:p>
            <a:r>
              <a:rPr lang="en-US" i="1" dirty="0"/>
              <a:t>“When a project has paid too little early attention to the processes it will use, by the end of a project developers feel they are spending all of their time in meetings and correcting defects and little or no time extending the software.”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5351778"/>
            <a:ext cx="5181600" cy="15062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Process-Oriented Team</a:t>
            </a:r>
          </a:p>
          <a:p>
            <a:r>
              <a:rPr lang="en-US" i="1" dirty="0"/>
              <a:t>“During the first few weeks of the project, the process-oriented team will seem less productive than the process-phobic team... By the end of the project, the process-oriented team will be operating at a high-speed hum, with little thrashing, and performing its processes with little conscious effort.”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7" y="1690687"/>
            <a:ext cx="5679221" cy="36610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13" y="1719579"/>
            <a:ext cx="5524500" cy="36322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852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Agile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Agile manifesto, where engineers were responding to documentation-centric processes:</a:t>
            </a:r>
          </a:p>
          <a:p>
            <a:r>
              <a:rPr lang="en-US" altLang="x-none" i="1" dirty="0"/>
              <a:t>We are uncovering better ways of developing  software by doing it and helping others do it.  Through this work we have come to value:</a:t>
            </a:r>
            <a:endParaRPr lang="en-GB" altLang="x-none" dirty="0"/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altLang="x-none" sz="2600" i="1" dirty="0"/>
              <a:t>Individuals and interactions over processes and </a:t>
            </a:r>
            <a:r>
              <a:rPr lang="en-US" altLang="x-none" sz="2600" i="1" dirty="0" smtClean="0"/>
              <a:t>tools;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altLang="x-none" sz="2600" i="1" dirty="0" smtClean="0"/>
              <a:t>Working </a:t>
            </a:r>
            <a:r>
              <a:rPr lang="en-US" altLang="x-none" sz="2600" i="1" dirty="0"/>
              <a:t>software over comprehensive </a:t>
            </a:r>
            <a:r>
              <a:rPr lang="en-US" altLang="x-none" sz="2600" i="1" dirty="0" smtClean="0"/>
              <a:t>documentation; 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altLang="x-none" sz="2600" i="1" dirty="0" smtClean="0"/>
              <a:t>Customer </a:t>
            </a:r>
            <a:r>
              <a:rPr lang="en-US" altLang="x-none" sz="2600" i="1" dirty="0"/>
              <a:t>collaboration over contract </a:t>
            </a:r>
            <a:r>
              <a:rPr lang="en-US" altLang="x-none" sz="2600" i="1" dirty="0" smtClean="0"/>
              <a:t>negotiation, and</a:t>
            </a:r>
          </a:p>
          <a:p>
            <a:pPr lvl="1" indent="-457200">
              <a:spcBef>
                <a:spcPts val="1000"/>
              </a:spcBef>
              <a:buFont typeface="Arial" charset="0"/>
              <a:buChar char="•"/>
            </a:pPr>
            <a:r>
              <a:rPr lang="en-US" altLang="x-none" sz="2600" i="1" dirty="0" smtClean="0"/>
              <a:t>Responding </a:t>
            </a:r>
            <a:r>
              <a:rPr lang="en-US" altLang="x-none" sz="2600" i="1" dirty="0"/>
              <a:t>to change over following a plan </a:t>
            </a:r>
            <a:endParaRPr lang="en-GB" altLang="x-none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0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Agile: Principles &gt; Specific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0676"/>
              </p:ext>
            </p:extLst>
          </p:nvPr>
        </p:nvGraphicFramePr>
        <p:xfrm>
          <a:off x="838200" y="1657509"/>
          <a:ext cx="10683240" cy="5091768"/>
        </p:xfrm>
        <a:graphic>
          <a:graphicData uri="http://schemas.openxmlformats.org/drawingml/2006/table">
            <a:tbl>
              <a:tblPr/>
              <a:tblGrid>
                <a:gridCol w="1864360"/>
                <a:gridCol w="8818880"/>
              </a:tblGrid>
              <a:tr h="408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Principle</a:t>
                      </a:r>
                    </a:p>
                  </a:txBody>
                  <a:tcPr marL="73025" marR="73025" marT="9144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Description</a:t>
                      </a:r>
                    </a:p>
                  </a:txBody>
                  <a:tcPr marL="73025" marR="73025" marT="9144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Customer involvement 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Customers should be closely involved throughout the development process. Their role is provide and prioritize new system requirements and to evaluate the iterations of the system.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Incremental delivery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The software is developed in increments with the customer specifying the requirements to be included in each increment.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62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People not process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The skills of the development team should be recognized and exploited. Team members should be left to develop their own ways of working without prescriptive processes.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1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Embrace change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Expect the system requirements to change and so design the system to accommodate these changes.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67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Maintain simplicity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Focus on simplicity in both the software being developed and in the development process. Wherever possible, actively work to eliminate complexity from the system.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73025" marR="73025" marT="0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1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“Agile”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Ability to adapt to changes</a:t>
            </a:r>
          </a:p>
          <a:p>
            <a:r>
              <a:rPr lang="en-US" dirty="0" smtClean="0"/>
              <a:t>» changes in requirements</a:t>
            </a:r>
          </a:p>
          <a:p>
            <a:r>
              <a:rPr lang="en-US" dirty="0" smtClean="0"/>
              <a:t>Focus is on working software</a:t>
            </a:r>
          </a:p>
          <a:p>
            <a:r>
              <a:rPr lang="en-US" dirty="0" smtClean="0"/>
              <a:t>» this is the metric for success</a:t>
            </a:r>
          </a:p>
          <a:p>
            <a:r>
              <a:rPr lang="en-US" dirty="0" smtClean="0"/>
              <a:t>Process based on collaboration</a:t>
            </a:r>
          </a:p>
          <a:p>
            <a:r>
              <a:rPr lang="en-US" dirty="0" smtClean="0"/>
              <a:t>» lots of involvement with customers</a:t>
            </a:r>
          </a:p>
          <a:p>
            <a:r>
              <a:rPr lang="en-US" dirty="0" smtClean="0"/>
              <a:t>Sustainable process</a:t>
            </a:r>
          </a:p>
          <a:p>
            <a:r>
              <a:rPr lang="en-US" dirty="0" smtClean="0"/>
              <a:t>» helps a team figure out what “cadence” that helps them deliver readily</a:t>
            </a:r>
          </a:p>
        </p:txBody>
      </p:sp>
    </p:spTree>
    <p:extLst>
      <p:ext uri="{BB962C8B-B14F-4D97-AF65-F5344CB8AC3E}">
        <p14:creationId xmlns:p14="http://schemas.microsoft.com/office/powerpoint/2010/main" val="193955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“Extreme Programming” (XP)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versions built several times a day</a:t>
            </a:r>
          </a:p>
          <a:p>
            <a:r>
              <a:rPr lang="en-US" dirty="0" smtClean="0"/>
              <a:t>Increments delivered to customers every two weeks</a:t>
            </a:r>
          </a:p>
          <a:p>
            <a:r>
              <a:rPr lang="en-US" dirty="0" smtClean="0"/>
              <a:t>All tests run every build, and a build is only accepted when the tests pass</a:t>
            </a:r>
          </a:p>
          <a:p>
            <a:endParaRPr lang="en-US" dirty="0"/>
          </a:p>
          <a:p>
            <a:r>
              <a:rPr lang="en-US" dirty="0" smtClean="0"/>
              <a:t>Pair programming</a:t>
            </a:r>
          </a:p>
          <a:p>
            <a:r>
              <a:rPr lang="en-US" dirty="0" smtClean="0"/>
              <a:t>Collective ownership</a:t>
            </a:r>
          </a:p>
          <a:p>
            <a:r>
              <a:rPr lang="en-US" dirty="0" smtClean="0"/>
              <a:t>Simple design to meet current needs</a:t>
            </a:r>
          </a:p>
          <a:p>
            <a:r>
              <a:rPr lang="en-US" dirty="0" smtClean="0"/>
              <a:t>Constant refactoring of code (as soon as improvements found)</a:t>
            </a:r>
          </a:p>
          <a:p>
            <a:r>
              <a:rPr lang="en-US" dirty="0" smtClean="0"/>
              <a:t>On-site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3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0" y="1825625"/>
            <a:ext cx="24130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3628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+ Encourages collective ownership</a:t>
            </a:r>
          </a:p>
          <a:p>
            <a:r>
              <a:rPr lang="en-US" dirty="0" smtClean="0"/>
              <a:t>+ Informal, ongoing review process</a:t>
            </a:r>
          </a:p>
          <a:p>
            <a:r>
              <a:rPr lang="en-US" dirty="0" smtClean="0"/>
              <a:t>+ Supports refactoring</a:t>
            </a:r>
          </a:p>
          <a:p>
            <a:r>
              <a:rPr lang="en-US" dirty="0" smtClean="0"/>
              <a:t>+ Implicit/tacit learning</a:t>
            </a:r>
          </a:p>
          <a:p>
            <a:endParaRPr lang="en-US" dirty="0"/>
          </a:p>
          <a:p>
            <a:r>
              <a:rPr lang="en-US" dirty="0" smtClean="0"/>
              <a:t>- Pretty tiring stuff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6E26E3-97AB-3841-9323-9EFF9FCD4095}" vid="{31111873-FD7B-DB4D-9076-9301D5622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tony-template</Template>
  <TotalTime>47</TotalTime>
  <Words>518</Words>
  <Application>Microsoft Macintosh PowerPoint</Application>
  <PresentationFormat>Widescreen</PresentationFormat>
  <Paragraphs>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Helvetica Neue</vt:lpstr>
      <vt:lpstr>Times New Roman</vt:lpstr>
      <vt:lpstr>Arial</vt:lpstr>
      <vt:lpstr>Office Theme</vt:lpstr>
      <vt:lpstr>Agile Methods</vt:lpstr>
      <vt:lpstr>Learning Objectives</vt:lpstr>
      <vt:lpstr>Rationale for Processes</vt:lpstr>
      <vt:lpstr>Rationale for Agile</vt:lpstr>
      <vt:lpstr>Agile: Principles &gt; Specific Methods</vt:lpstr>
      <vt:lpstr>What’s so “Agile” here?</vt:lpstr>
      <vt:lpstr>“Extreme Programming” (XP)</vt:lpstr>
      <vt:lpstr>Pair programming</vt:lpstr>
      <vt:lpstr>Pair Programming</vt:lpstr>
      <vt:lpstr>Scrum Process</vt:lpstr>
      <vt:lpstr>Scrum Sprints</vt:lpstr>
      <vt:lpstr>Learning Objectives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Methods</dc:title>
  <dc:creator>Anthony Tang</dc:creator>
  <cp:lastModifiedBy>Anthony Tang</cp:lastModifiedBy>
  <cp:revision>9</cp:revision>
  <dcterms:created xsi:type="dcterms:W3CDTF">2017-04-01T23:10:23Z</dcterms:created>
  <dcterms:modified xsi:type="dcterms:W3CDTF">2017-04-04T15:17:47Z</dcterms:modified>
</cp:coreProperties>
</file>