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3" r:id="rId20"/>
    <p:sldId id="276" r:id="rId21"/>
    <p:sldId id="277" r:id="rId22"/>
    <p:sldId id="279" r:id="rId23"/>
    <p:sldId id="278" r:id="rId24"/>
    <p:sldId id="280" r:id="rId25"/>
    <p:sldId id="283" r:id="rId26"/>
    <p:sldId id="282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0"/>
    <p:restoredTop sz="80604"/>
  </p:normalViewPr>
  <p:slideViewPr>
    <p:cSldViewPr snapToGrid="0" snapToObjects="1">
      <p:cViewPr>
        <p:scale>
          <a:sx n="70" d="100"/>
          <a:sy n="70" d="100"/>
        </p:scale>
        <p:origin x="2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AE9F1-F973-5E45-89E1-5AE9048BFF7C}" type="datetimeFigureOut">
              <a:rPr lang="en-US" smtClean="0"/>
              <a:t>3/25/17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2AE52-8BC6-CB44-83BA-FED425493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5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Refactoring: Improving the Design of Existing Code, Martin Fowler, Kent Beck Source: https://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sourcemaking.com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2AE52-8BC6-CB44-83BA-FED425493E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82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2AE52-8BC6-CB44-83BA-FED425493E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8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Abstract_syntax_tree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2AE52-8BC6-CB44-83BA-FED425493E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48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Observe: this really only</a:t>
            </a:r>
            <a:r>
              <a:rPr lang="en-US" baseline="0" dirty="0" smtClean="0"/>
              <a:t> “works” if the code is complete and compiles.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2AE52-8BC6-CB44-83BA-FED425493E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0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Visual Studio and Eclipse are constantly analyzing the code you’re writing (it’s kind of weird)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</a:t>
            </a:r>
            <a:r>
              <a:rPr lang="en-US" baseline="0" dirty="0" smtClean="0"/>
              <a:t> the VS team, they are very aware of how fast a editor feels, and so performance is paramount</a:t>
            </a:r>
          </a:p>
          <a:p>
            <a:r>
              <a:rPr lang="en-US" baseline="0" dirty="0" smtClean="0"/>
              <a:t>Regardless, the output/benefit of this work is the pane on the right side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good one can infer what is intended, even if the code is temporarily “broken” (e.g. missing brace,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2AE52-8BC6-CB44-83BA-FED425493E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33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must copy and paste, do it manually:</a:t>
            </a:r>
            <a:r>
              <a:rPr lang="en-US" baseline="0" dirty="0" smtClean="0"/>
              <a:t> have it open on the right side, and then type it out manually </a:t>
            </a:r>
            <a:r>
              <a:rPr lang="mr-IN" baseline="0" dirty="0" smtClean="0"/>
              <a:t>–</a:t>
            </a:r>
            <a:r>
              <a:rPr lang="en-US" baseline="0" dirty="0" smtClean="0"/>
              <a:t> this forces you to go through the </a:t>
            </a:r>
            <a:r>
              <a:rPr lang="en-US" baseline="0" dirty="0" err="1" smtClean="0"/>
              <a:t>processof</a:t>
            </a:r>
            <a:r>
              <a:rPr lang="en-US" baseline="0" dirty="0" smtClean="0"/>
              <a:t> thinking about what is going on as you’re typing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2AE52-8BC6-CB44-83BA-FED425493E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92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does</a:t>
            </a:r>
            <a:r>
              <a:rPr lang="en-US" baseline="0" dirty="0" smtClean="0"/>
              <a:t> this happen??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2AE52-8BC6-CB44-83BA-FED425493E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2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how </a:t>
            </a:r>
            <a:r>
              <a:rPr lang="en-US" dirty="0" err="1" smtClean="0"/>
              <a:t>getMobilePhoneNumber</a:t>
            </a:r>
            <a:r>
              <a:rPr lang="en-US" dirty="0" smtClean="0"/>
              <a:t> touches</a:t>
            </a:r>
            <a:r>
              <a:rPr lang="en-US" baseline="0" dirty="0" smtClean="0"/>
              <a:t> Phone a bunch of times. Can we make this better?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2AE52-8BC6-CB44-83BA-FED425493E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04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way to think about this:</a:t>
            </a:r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the first case, there are three possible points of failure if </a:t>
            </a:r>
            <a:r>
              <a:rPr lang="en-US" baseline="0" dirty="0" err="1" smtClean="0"/>
              <a:t>getMobilePhoneNumber</a:t>
            </a:r>
            <a:r>
              <a:rPr lang="en-US" baseline="0" dirty="0" smtClean="0"/>
              <a:t> isn’t right</a:t>
            </a:r>
          </a:p>
          <a:p>
            <a:r>
              <a:rPr lang="en-US" baseline="0" dirty="0" smtClean="0"/>
              <a:t>In the latter case, there is one point of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2AE52-8BC6-CB44-83BA-FED425493E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9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2AE52-8BC6-CB44-83BA-FED425493E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9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happened here (for</a:t>
            </a:r>
            <a:r>
              <a:rPr lang="en-US" baseline="0" dirty="0" smtClean="0"/>
              <a:t> the client code):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get the manager, we can just ask the person object (i.e. John) rather than asking for John’s department, and then the manager for the department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2AE52-8BC6-CB44-83BA-FED425493E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55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blog.codinghorror.com</a:t>
            </a:r>
            <a:r>
              <a:rPr lang="en-US" dirty="0" smtClean="0"/>
              <a:t>/code-smells/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2AE52-8BC6-CB44-83BA-FED425493E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90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will not be examined on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2AE52-8BC6-CB44-83BA-FED425493E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3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92C18D49-91E7-3C46-A6CA-CF653347CC57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D9BFA5A3-C892-EB47-8496-A76E18C36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4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9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4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0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3/25/17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5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3/25/17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3/25/17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2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3/25/17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7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3/25/17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3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8D49-91E7-3C46-A6CA-CF653347CC57}" type="datetimeFigureOut">
              <a:rPr lang="en-US" smtClean="0"/>
              <a:t>3/25/17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A5A3-C892-EB47-8496-A76E18C36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2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92C18D49-91E7-3C46-A6CA-CF653347CC57}" type="datetimeFigureOut">
              <a:rPr lang="en-US" smtClean="0"/>
              <a:pPr/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D9BFA5A3-C892-EB47-8496-A76E18C360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57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charset="0"/>
        <a:buNone/>
        <a:defRPr sz="4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Refactoring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SENG 301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91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Refactoring Technique: “Extract Method”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a code fragment that can be grouped together, and is frequently used/repeated, move this code into a separate new method, and replace the old code with a call to the method.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25" y="3257216"/>
            <a:ext cx="5172911" cy="360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95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Refactoring Technique: Inline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Situation</a:t>
            </a:r>
            <a:r>
              <a:rPr lang="en-US" dirty="0" smtClean="0"/>
              <a:t>: Method’s body is as clear as its name</a:t>
            </a:r>
          </a:p>
          <a:p>
            <a:r>
              <a:rPr lang="en-US" b="1" dirty="0" smtClean="0"/>
              <a:t>Solution</a:t>
            </a:r>
            <a:r>
              <a:rPr lang="en-US" dirty="0" smtClean="0"/>
              <a:t>: Put method body in the body of its caller and remove method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26" y="2858280"/>
            <a:ext cx="5631447" cy="39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46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34789" cy="1325563"/>
          </a:xfrm>
        </p:spPr>
        <p:txBody>
          <a:bodyPr/>
          <a:lstStyle/>
          <a:p>
            <a:r>
              <a:rPr lang="en-US" dirty="0" smtClean="0"/>
              <a:t>Code smell: Feature Envy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5999"/>
            <a:ext cx="5105400" cy="3890963"/>
          </a:xfrm>
        </p:spPr>
        <p:txBody>
          <a:bodyPr/>
          <a:lstStyle/>
          <a:p>
            <a:r>
              <a:rPr lang="en-US" b="1" dirty="0" smtClean="0"/>
              <a:t>Situation</a:t>
            </a:r>
            <a:r>
              <a:rPr lang="en-US" dirty="0" smtClean="0"/>
              <a:t>: A method that seems more interested in a class other than the one it is actually in (i.e. overly coupled)</a:t>
            </a:r>
          </a:p>
          <a:p>
            <a:endParaRPr lang="en-US" dirty="0" smtClean="0"/>
          </a:p>
          <a:p>
            <a:r>
              <a:rPr lang="en-US" b="1" dirty="0" smtClean="0"/>
              <a:t>Why</a:t>
            </a:r>
            <a:r>
              <a:rPr lang="en-US" dirty="0" smtClean="0"/>
              <a:t>: Adds unnecessary complexity to code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213" y="694656"/>
            <a:ext cx="5348149" cy="599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7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Redesigned Customer and Phone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2" y="1484355"/>
            <a:ext cx="4605755" cy="51627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822" y="1484355"/>
            <a:ext cx="70358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65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Refactoring Technique: Move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</a:t>
            </a:r>
            <a:r>
              <a:rPr lang="en-US" dirty="0" smtClean="0"/>
              <a:t>: Classes have too much </a:t>
            </a:r>
            <a:r>
              <a:rPr lang="en-US" dirty="0" err="1" smtClean="0"/>
              <a:t>behaviour</a:t>
            </a:r>
            <a:r>
              <a:rPr lang="en-US" dirty="0" smtClean="0"/>
              <a:t>, or are collaborating too much (i.e. too coupled)</a:t>
            </a:r>
          </a:p>
          <a:p>
            <a:r>
              <a:rPr lang="en-US" b="1" dirty="0" smtClean="0"/>
              <a:t>Solution</a:t>
            </a:r>
            <a:r>
              <a:rPr lang="en-US" dirty="0" smtClean="0"/>
              <a:t>: Create a new method with a similar body in the class it uses most; turn the old method into a delegation, or remove it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78" y="3702316"/>
            <a:ext cx="3852111" cy="315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19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Smell: Middle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class delegates many of its requests to another class</a:t>
            </a:r>
          </a:p>
          <a:p>
            <a:endParaRPr lang="en-US" dirty="0"/>
          </a:p>
          <a:p>
            <a:r>
              <a:rPr lang="en-US" dirty="0"/>
              <a:t>Beware classes that are merely wrappers over other classes or existing functionality in the </a:t>
            </a:r>
            <a:r>
              <a:rPr lang="en-US" dirty="0" smtClean="0"/>
              <a:t>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09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“Remove middle man”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87" y="1330617"/>
            <a:ext cx="8173118" cy="5323411"/>
          </a:xfrm>
        </p:spPr>
      </p:pic>
    </p:spTree>
    <p:extLst>
      <p:ext uri="{BB962C8B-B14F-4D97-AF65-F5344CB8AC3E}">
        <p14:creationId xmlns:p14="http://schemas.microsoft.com/office/powerpoint/2010/main" val="813157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Smell: Uncommunicative Name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Name of the method or class does not succinctly describe what the class is for, or what the method does</a:t>
            </a:r>
          </a:p>
          <a:p>
            <a:endParaRPr lang="en-US" dirty="0"/>
          </a:p>
          <a:p>
            <a:r>
              <a:rPr lang="en-US" dirty="0" smtClean="0"/>
              <a:t>(e.g. When someone other than the developer looks at the code, they don’t know what is going on)</a:t>
            </a:r>
          </a:p>
          <a:p>
            <a:endParaRPr lang="en-US" dirty="0"/>
          </a:p>
          <a:p>
            <a:r>
              <a:rPr lang="en-US" dirty="0" smtClean="0"/>
              <a:t>Solution: rename or rewrite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85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Refactoring Technique: “Rename”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Obvious, but bears repeating: names are one of the most important “signals” in code for comprehension</a:t>
            </a:r>
          </a:p>
          <a:p>
            <a:r>
              <a:rPr lang="en-US" dirty="0"/>
              <a:t>	</a:t>
            </a:r>
            <a:r>
              <a:rPr lang="en-US" dirty="0" smtClean="0"/>
              <a:t>“Sink” was meaningless for most of you</a:t>
            </a:r>
          </a:p>
          <a:p>
            <a:endParaRPr lang="en-US" dirty="0"/>
          </a:p>
          <a:p>
            <a:r>
              <a:rPr lang="en-US" dirty="0" smtClean="0"/>
              <a:t>Names are super important—methods, fields, local variables, types, etc.!!</a:t>
            </a:r>
          </a:p>
          <a:p>
            <a:endParaRPr lang="en-US" dirty="0" smtClean="0"/>
          </a:p>
          <a:p>
            <a:r>
              <a:rPr lang="en-US" dirty="0" smtClean="0"/>
              <a:t>Avoid name collisions (sometimes happens), and make sure you have consistent ones: e.g. Open &amp; Close vs. Open &amp; Dispose</a:t>
            </a:r>
          </a:p>
          <a:p>
            <a:endParaRPr lang="en-US" dirty="0"/>
          </a:p>
          <a:p>
            <a:r>
              <a:rPr lang="en-US" dirty="0" smtClean="0"/>
              <a:t>We need to usually worry about subclasses and </a:t>
            </a:r>
            <a:r>
              <a:rPr lang="en-US" dirty="0" err="1" smtClean="0"/>
              <a:t>superclasses</a:t>
            </a:r>
            <a:r>
              <a:rPr lang="en-US" dirty="0" smtClean="0"/>
              <a:t> when we do this type of refactoring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3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Code Smells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Long Method</a:t>
            </a:r>
            <a:r>
              <a:rPr lang="en-US" dirty="0" smtClean="0"/>
              <a:t>: All else equal, shorter methods are generally easier to read, to understand and to troubleshoot</a:t>
            </a:r>
          </a:p>
          <a:p>
            <a:endParaRPr lang="en-US" dirty="0"/>
          </a:p>
          <a:p>
            <a:r>
              <a:rPr lang="en-US" b="1" dirty="0" smtClean="0"/>
              <a:t>Long Parameter List</a:t>
            </a:r>
            <a:r>
              <a:rPr lang="en-US" dirty="0" smtClean="0"/>
              <a:t>: The more parameters a method has, the more complex it is. Limit parameters to a method, or use an object to combine parameters</a:t>
            </a:r>
          </a:p>
          <a:p>
            <a:endParaRPr lang="en-US" dirty="0"/>
          </a:p>
          <a:p>
            <a:r>
              <a:rPr lang="en-US" b="1" dirty="0"/>
              <a:t>Dead Code</a:t>
            </a:r>
            <a:r>
              <a:rPr lang="en-US" dirty="0"/>
              <a:t>: Ruthlessly delete code that isn't being used. 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Indecent Exposure</a:t>
            </a:r>
            <a:r>
              <a:rPr lang="en-US" dirty="0"/>
              <a:t>: Beware of classes that unnecessarily expose their internals. Aggressively refactor classes to minimize their public surface. You should have a compelling reason for every item you make public. If you don't, hide it.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671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this lecture, you should be able to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Define code smell and refactoring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Understand why refactoring is used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Identify common “basic” code smells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Identify or suggest situations where simple refactoring strategies can be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62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Support for Refactoring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5910" y="1690688"/>
            <a:ext cx="4187890" cy="4486275"/>
          </a:xfrm>
        </p:spPr>
        <p:txBody>
          <a:bodyPr/>
          <a:lstStyle/>
          <a:p>
            <a:r>
              <a:rPr lang="en-US" dirty="0" smtClean="0"/>
              <a:t>Many IDEs and software tools can help automate some refactoring</a:t>
            </a:r>
          </a:p>
          <a:p>
            <a:endParaRPr lang="en-US" dirty="0"/>
          </a:p>
          <a:p>
            <a:r>
              <a:rPr lang="en-US" dirty="0" smtClean="0"/>
              <a:t>It’s worthwhile understanding (roughly) how this works, so when the tool messes up, you can figure out why it messed 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5969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1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I wanted to rename a method “Add” to “Increment”. Assuming that there was a good reason to do this, and the semantics made sense, why would it be a bad idea to simply do a </a:t>
            </a:r>
            <a:r>
              <a:rPr lang="en-US" dirty="0" err="1" smtClean="0"/>
              <a:t>Find+Replace</a:t>
            </a:r>
            <a:r>
              <a:rPr lang="en-US" dirty="0" smtClean="0"/>
              <a:t> across all the files in my code base for Add to Increment?</a:t>
            </a:r>
          </a:p>
        </p:txBody>
      </p:sp>
    </p:spTree>
    <p:extLst>
      <p:ext uri="{BB962C8B-B14F-4D97-AF65-F5344CB8AC3E}">
        <p14:creationId xmlns:p14="http://schemas.microsoft.com/office/powerpoint/2010/main" val="2131691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18134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120" y="1690688"/>
            <a:ext cx="4678680" cy="5039296"/>
          </a:xfrm>
        </p:spPr>
        <p:txBody>
          <a:bodyPr/>
          <a:lstStyle/>
          <a:p>
            <a:r>
              <a:rPr lang="en-US" b="1" dirty="0"/>
              <a:t>while</a:t>
            </a:r>
            <a:r>
              <a:rPr lang="en-US" dirty="0"/>
              <a:t> b ≠ </a:t>
            </a:r>
            <a:r>
              <a:rPr lang="en-US" dirty="0" smtClean="0"/>
              <a:t>0</a:t>
            </a:r>
          </a:p>
          <a:p>
            <a:r>
              <a:rPr lang="en-US" b="1" dirty="0"/>
              <a:t> </a:t>
            </a:r>
            <a:r>
              <a:rPr lang="en-US" b="1" dirty="0" smtClean="0"/>
              <a:t> if</a:t>
            </a:r>
            <a:r>
              <a:rPr lang="en-US" dirty="0"/>
              <a:t> a &gt; </a:t>
            </a:r>
            <a:r>
              <a:rPr lang="en-US" dirty="0" smtClean="0"/>
              <a:t>b</a:t>
            </a:r>
          </a:p>
          <a:p>
            <a:r>
              <a:rPr lang="en-US" dirty="0"/>
              <a:t> </a:t>
            </a:r>
            <a:r>
              <a:rPr lang="en-US" dirty="0" smtClean="0"/>
              <a:t>   a</a:t>
            </a:r>
            <a:r>
              <a:rPr lang="en-US" dirty="0"/>
              <a:t> := a − </a:t>
            </a:r>
            <a:r>
              <a:rPr lang="en-US" dirty="0" smtClean="0"/>
              <a:t>b</a:t>
            </a:r>
          </a:p>
          <a:p>
            <a:r>
              <a:rPr lang="en-US" b="1" dirty="0"/>
              <a:t> </a:t>
            </a:r>
            <a:r>
              <a:rPr lang="en-US" b="1" dirty="0" smtClean="0"/>
              <a:t> else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dirty="0" smtClean="0"/>
              <a:t>b</a:t>
            </a:r>
            <a:r>
              <a:rPr lang="en-US" dirty="0"/>
              <a:t> := b − </a:t>
            </a:r>
            <a:r>
              <a:rPr lang="en-US" dirty="0" smtClean="0"/>
              <a:t>a</a:t>
            </a:r>
          </a:p>
          <a:p>
            <a:endParaRPr lang="en-US" b="1" dirty="0"/>
          </a:p>
          <a:p>
            <a:r>
              <a:rPr lang="en-US" b="1" dirty="0" smtClean="0"/>
              <a:t>return</a:t>
            </a:r>
            <a:r>
              <a:rPr lang="en-US" dirty="0"/>
              <a:t> 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2" y="0"/>
            <a:ext cx="6075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75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Syntax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[code] =&gt; </a:t>
            </a:r>
            <a:r>
              <a:rPr lang="en-US" dirty="0" err="1" smtClean="0"/>
              <a:t>Lexer</a:t>
            </a:r>
            <a:r>
              <a:rPr lang="en-US" dirty="0" smtClean="0"/>
              <a:t> =&gt; Parser =&gt; Abstract Syntax Tree</a:t>
            </a:r>
          </a:p>
          <a:p>
            <a:endParaRPr lang="en-US" dirty="0"/>
          </a:p>
          <a:p>
            <a:r>
              <a:rPr lang="en-US" b="1" dirty="0" smtClean="0"/>
              <a:t>Abstract Syntax Tree</a:t>
            </a:r>
            <a:r>
              <a:rPr lang="en-US" dirty="0"/>
              <a:t>: </a:t>
            </a:r>
            <a:r>
              <a:rPr lang="en-US" dirty="0" smtClean="0"/>
              <a:t>a</a:t>
            </a:r>
            <a:r>
              <a:rPr lang="en-US" dirty="0"/>
              <a:t> tree representation of the abstract syntactic structure of source code written in a programming language. Each node of the tree denotes a construct occurring in the source code. The syntax is "abstract" in not representing every detail appearing in the real syntax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err="1" smtClean="0"/>
              <a:t>Lexer</a:t>
            </a:r>
            <a:r>
              <a:rPr lang="en-US" dirty="0" smtClean="0"/>
              <a:t>: takes a stream of characters and identifies “important” chunks of text (usually: eliminates whitespace, comments, etc.) and understands those as “tokens”</a:t>
            </a:r>
          </a:p>
          <a:p>
            <a:endParaRPr lang="en-US" b="1" dirty="0"/>
          </a:p>
          <a:p>
            <a:r>
              <a:rPr lang="en-US" b="1" dirty="0" smtClean="0"/>
              <a:t>Parser</a:t>
            </a:r>
            <a:r>
              <a:rPr lang="en-US" dirty="0" smtClean="0"/>
              <a:t>: identifies patterns in the sequences of tokens, and groups them into programmatic constructs (i.e. “This is a method declaration”, “This is a parameter name”, and so forth) </a:t>
            </a:r>
            <a:r>
              <a:rPr lang="en-US" dirty="0" smtClean="0">
                <a:sym typeface="Wingdings"/>
              </a:rPr>
              <a:t> produces an abstract syntax tree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836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representation of the code that (usually) allows programmatic manipulation</a:t>
            </a:r>
          </a:p>
          <a:p>
            <a:endParaRPr lang="en-US" dirty="0"/>
          </a:p>
          <a:p>
            <a:r>
              <a:rPr lang="en-US" dirty="0" smtClean="0"/>
              <a:t>e.g. </a:t>
            </a:r>
          </a:p>
          <a:p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method = 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project.GetClass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(“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VendingMachine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”).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GetMethod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(“Dispose”);</a:t>
            </a:r>
          </a:p>
          <a:p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method.Name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= “Close”;</a:t>
            </a:r>
          </a:p>
          <a:p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method.AddParameter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(“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”, “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Foobar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”);</a:t>
            </a:r>
          </a:p>
          <a:p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800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9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Support: Analyzing your code as you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10988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57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this lecture, you should be able to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Define code smell and refactoring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Understand why refactoring is used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Identify common “basic” code smells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Identify or suggest situations where simple refactoring strategies can be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5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7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“Building it this way is stupid, but we did it that way because it was faster”</a:t>
            </a:r>
            <a:endParaRPr lang="en-US" dirty="0"/>
          </a:p>
          <a:p>
            <a:r>
              <a:rPr lang="en-US" dirty="0" smtClean="0"/>
              <a:t>“Ugh, I’ll come back to this later and fix it up”</a:t>
            </a:r>
            <a:br>
              <a:rPr lang="en-US" dirty="0" smtClean="0"/>
            </a:br>
            <a:r>
              <a:rPr lang="en-US" dirty="0" smtClean="0"/>
              <a:t>“We should have done X”</a:t>
            </a:r>
          </a:p>
          <a:p>
            <a:endParaRPr lang="en-US" dirty="0"/>
          </a:p>
          <a:p>
            <a:r>
              <a:rPr lang="en-US" b="1" dirty="0" smtClean="0"/>
              <a:t>Technical debt</a:t>
            </a:r>
            <a:r>
              <a:rPr lang="en-US" dirty="0" smtClean="0"/>
              <a:t>: “the </a:t>
            </a:r>
            <a:r>
              <a:rPr lang="en-US" dirty="0"/>
              <a:t>extra development work that arises when code that is easy to implement in the short run is used instead of applying the best overall </a:t>
            </a:r>
            <a:r>
              <a:rPr lang="en-US" dirty="0" smtClean="0"/>
              <a:t>solution”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75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and paste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in coding, copying and pasting is your enemy</a:t>
            </a:r>
          </a:p>
          <a:p>
            <a:r>
              <a:rPr lang="en-US" dirty="0" smtClean="0"/>
              <a:t>» introduction of bugs</a:t>
            </a:r>
          </a:p>
          <a:p>
            <a:r>
              <a:rPr lang="en-US" dirty="0" smtClean="0"/>
              <a:t>» introduction of code that you may not understand</a:t>
            </a:r>
          </a:p>
          <a:p>
            <a:r>
              <a:rPr lang="en-US" dirty="0" smtClean="0"/>
              <a:t>» introduction of some small technical debt </a:t>
            </a:r>
            <a:r>
              <a:rPr lang="en-US" dirty="0" smtClean="0">
                <a:sym typeface="Wingdings"/>
              </a:rPr>
              <a:t> duplicated code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43" y="4001294"/>
            <a:ext cx="6719348" cy="23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2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Refactoring Technique: “Extract Method”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a code fragment that can be grouped together, and is frequently used/repeated, move this code into a separate new method, and replace the old code with a call to the method.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25" y="3257216"/>
            <a:ext cx="5172911" cy="360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58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Refactoring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Refactoring is changing a software system in such a way that it addresses non-functional requirements (e.g. comprehensibility, extensibility, usability, etc.) without alter external </a:t>
            </a:r>
            <a:r>
              <a:rPr lang="en-US" dirty="0" err="1" smtClean="0"/>
              <a:t>behaviour</a:t>
            </a:r>
            <a:r>
              <a:rPr lang="en-US" dirty="0" smtClean="0"/>
              <a:t> of the code.</a:t>
            </a:r>
          </a:p>
          <a:p>
            <a:endParaRPr lang="en-US" dirty="0"/>
          </a:p>
          <a:p>
            <a:r>
              <a:rPr lang="en-US" dirty="0" smtClean="0"/>
              <a:t>» Cleaning up code so that it minimizes chances of bugs</a:t>
            </a:r>
          </a:p>
          <a:p>
            <a:r>
              <a:rPr lang="en-US" dirty="0" smtClean="0"/>
              <a:t>» Improving design of code after it is written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06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and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1" dirty="0" smtClean="0"/>
              <a:t>Code smells</a:t>
            </a:r>
            <a:r>
              <a:rPr lang="en-US" dirty="0" smtClean="0"/>
              <a:t>” are surface indications that there are deeper problems in the system</a:t>
            </a:r>
          </a:p>
          <a:p>
            <a:endParaRPr lang="en-US" dirty="0"/>
          </a:p>
          <a:p>
            <a:r>
              <a:rPr lang="en-US" dirty="0" smtClean="0"/>
              <a:t>Most refactoring techniques are fairly straightforward, and there is often really good tool support for these (now)</a:t>
            </a:r>
          </a:p>
          <a:p>
            <a:endParaRPr lang="en-US" dirty="0"/>
          </a:p>
          <a:p>
            <a:r>
              <a:rPr lang="en-US" dirty="0" smtClean="0"/>
              <a:t>In both the case of code smells and refactoring techniques, there are new ones being “discovered” all the time, so the list of names is fairly long: we’ll look at a small subset of 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5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smell: Duplicated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see the same code structure in more than one place, </a:t>
            </a:r>
            <a:r>
              <a:rPr lang="en-US" dirty="0" smtClean="0"/>
              <a:t>unifying them is a good idea (e.g. </a:t>
            </a:r>
            <a:r>
              <a:rPr lang="en-US" dirty="0" err="1" smtClean="0"/>
              <a:t>propogating</a:t>
            </a:r>
            <a:r>
              <a:rPr lang="en-US" dirty="0" smtClean="0"/>
              <a:t> bug fixes)</a:t>
            </a:r>
          </a:p>
          <a:p>
            <a:r>
              <a:rPr lang="en-US" dirty="0" smtClean="0"/>
              <a:t>» same expression in methods of the same class</a:t>
            </a:r>
          </a:p>
          <a:p>
            <a:r>
              <a:rPr lang="en-US" dirty="0" smtClean="0"/>
              <a:t>» same expression in sibling subclasses</a:t>
            </a:r>
          </a:p>
          <a:p>
            <a:r>
              <a:rPr lang="en-US" dirty="0" smtClean="0"/>
              <a:t>» code is similar but not the same (are there opportunities here?)</a:t>
            </a:r>
          </a:p>
          <a:p>
            <a:r>
              <a:rPr lang="en-US" dirty="0" smtClean="0"/>
              <a:t>» methods do the same thing with a different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Refactoring Technique: “Pull Up Method”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Problem</a:t>
            </a:r>
            <a:r>
              <a:rPr lang="en-US" sz="2400" dirty="0" smtClean="0"/>
              <a:t>: Your subclasses have methods that perform similar work</a:t>
            </a:r>
          </a:p>
          <a:p>
            <a:r>
              <a:rPr lang="en-US" sz="2400" b="1" dirty="0" smtClean="0"/>
              <a:t>Solution</a:t>
            </a:r>
            <a:r>
              <a:rPr lang="en-US" sz="2400" dirty="0" smtClean="0"/>
              <a:t>: Make methods identical, then move to relevant superclass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6374"/>
            <a:ext cx="10603585" cy="35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92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A6E26E3-97AB-3841-9323-9EFF9FCD4095}" vid="{31111873-FD7B-DB4D-9076-9301D56226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tony-template</Template>
  <TotalTime>128</TotalTime>
  <Words>1200</Words>
  <Application>Microsoft Macintosh PowerPoint</Application>
  <PresentationFormat>Widescreen</PresentationFormat>
  <Paragraphs>151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Courier New</vt:lpstr>
      <vt:lpstr>Helvetica Neue</vt:lpstr>
      <vt:lpstr>Mangal</vt:lpstr>
      <vt:lpstr>Wingdings</vt:lpstr>
      <vt:lpstr>Arial</vt:lpstr>
      <vt:lpstr>Office Theme</vt:lpstr>
      <vt:lpstr>Refactoring</vt:lpstr>
      <vt:lpstr>Learning Objectives</vt:lpstr>
      <vt:lpstr>Technical Debt</vt:lpstr>
      <vt:lpstr>Copy and paste</vt:lpstr>
      <vt:lpstr>Refactoring Technique: “Extract Method”</vt:lpstr>
      <vt:lpstr>Refactoring</vt:lpstr>
      <vt:lpstr>Problems and Techniques</vt:lpstr>
      <vt:lpstr>Code smell: Duplicated code</vt:lpstr>
      <vt:lpstr>Refactoring Technique: “Pull Up Method”</vt:lpstr>
      <vt:lpstr>Refactoring Technique: “Extract Method”</vt:lpstr>
      <vt:lpstr>Refactoring Technique: Inline Method</vt:lpstr>
      <vt:lpstr>Code smell: Feature Envy</vt:lpstr>
      <vt:lpstr>Redesigned Customer and Phone</vt:lpstr>
      <vt:lpstr>Refactoring Technique: Move Method</vt:lpstr>
      <vt:lpstr>Code Smell: Middle Man</vt:lpstr>
      <vt:lpstr>“Remove middle man”</vt:lpstr>
      <vt:lpstr>Code Smell: Uncommunicative Name</vt:lpstr>
      <vt:lpstr>Refactoring Technique: “Rename”</vt:lpstr>
      <vt:lpstr>Other Code Smells</vt:lpstr>
      <vt:lpstr>Tool Support for Refactoring</vt:lpstr>
      <vt:lpstr>Consider</vt:lpstr>
      <vt:lpstr>PowerPoint Presentation</vt:lpstr>
      <vt:lpstr>Abstract Syntax Trees</vt:lpstr>
      <vt:lpstr>Code Model</vt:lpstr>
      <vt:lpstr>Tool Support: Analyzing your code as you write</vt:lpstr>
      <vt:lpstr>Learning Objectives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Refactoring</dc:title>
  <dc:creator>Anthony Tang</dc:creator>
  <cp:lastModifiedBy>Anthony Tang</cp:lastModifiedBy>
  <cp:revision>9</cp:revision>
  <dcterms:created xsi:type="dcterms:W3CDTF">2017-03-25T19:56:51Z</dcterms:created>
  <dcterms:modified xsi:type="dcterms:W3CDTF">2017-03-25T22:05:07Z</dcterms:modified>
</cp:coreProperties>
</file>