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5" r:id="rId18"/>
    <p:sldId id="276" r:id="rId19"/>
    <p:sldId id="277" r:id="rId20"/>
    <p:sldId id="278" r:id="rId21"/>
    <p:sldId id="279" r:id="rId22"/>
    <p:sldId id="272" r:id="rId23"/>
    <p:sldId id="273" r:id="rId24"/>
    <p:sldId id="280" r:id="rId25"/>
    <p:sldId id="281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6"/>
    <p:restoredTop sz="81747"/>
  </p:normalViewPr>
  <p:slideViewPr>
    <p:cSldViewPr snapToGrid="0" snapToObjects="1">
      <p:cViewPr varScale="1">
        <p:scale>
          <a:sx n="54" d="100"/>
          <a:sy n="54" d="100"/>
        </p:scale>
        <p:origin x="21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D01C6-0738-574E-B5B8-98B65952F9C6}" type="datetimeFigureOut">
              <a:rPr lang="en-US" smtClean="0"/>
              <a:t>3/25/17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6105D-D598-574E-ADDB-444F60DE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91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panmore.com</a:t>
            </a:r>
            <a:r>
              <a:rPr lang="en-US" dirty="0" smtClean="0"/>
              <a:t>/</a:t>
            </a:r>
            <a:r>
              <a:rPr lang="en-US" dirty="0" err="1" smtClean="0"/>
              <a:t>facebook</a:t>
            </a:r>
            <a:r>
              <a:rPr lang="en-US" dirty="0" smtClean="0"/>
              <a:t>-</a:t>
            </a:r>
            <a:r>
              <a:rPr lang="en-US" dirty="0" err="1" smtClean="0"/>
              <a:t>inc</a:t>
            </a:r>
            <a:r>
              <a:rPr lang="en-US" dirty="0" smtClean="0"/>
              <a:t>-vision-statement-mission-statement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market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Facilitation of communication among friends and family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 for discovery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 for self-expression</a:t>
            </a:r>
          </a:p>
          <a:p>
            <a:endParaRPr lang="en-US" dirty="0" smtClean="0"/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Empowering people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Enabling sharing</a:t>
            </a: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Connecting the world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6105D-D598-574E-ADDB-444F60DEE6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76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www.eonline.com</a:t>
            </a:r>
            <a:r>
              <a:rPr lang="en-US" dirty="0" smtClean="0"/>
              <a:t>/ca/news/736976/this-is-how-facebook-has-changed-over-the-past-12-years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www.knowyourmobile.com</a:t>
            </a:r>
            <a:r>
              <a:rPr lang="en-US" dirty="0" smtClean="0"/>
              <a:t>/apps/</a:t>
            </a:r>
            <a:r>
              <a:rPr lang="en-US" dirty="0" err="1" smtClean="0"/>
              <a:t>facebook</a:t>
            </a:r>
            <a:r>
              <a:rPr lang="en-US" dirty="0" smtClean="0"/>
              <a:t>/21807/history-facebook-all-major-updates-changes-2004-2016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6105D-D598-574E-ADDB-444F60DEE6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29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dirty="0" smtClean="0"/>
              <a:t>Most software is not built from scratch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Complexity increases unless work is done to manage or reduce it</a:t>
            </a:r>
          </a:p>
          <a:p>
            <a:pPr marL="457200" indent="-457200">
              <a:buFont typeface="Arial" charset="0"/>
              <a:buChar char="•"/>
            </a:pPr>
            <a:endParaRPr lang="en-US" dirty="0" smtClean="0"/>
          </a:p>
          <a:p>
            <a:r>
              <a:rPr lang="en-US" dirty="0" smtClean="0"/>
              <a:t>Refactoring: restructuring code for addressing non-functional requirements (e.g.</a:t>
            </a:r>
            <a:r>
              <a:rPr lang="en-US" baseline="0" dirty="0" smtClean="0"/>
              <a:t> comprehensibility, usability, etc.) without changing its external </a:t>
            </a:r>
            <a:r>
              <a:rPr lang="en-US" baseline="0" dirty="0" err="1" smtClean="0"/>
              <a:t>behaviour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6105D-D598-574E-ADDB-444F60DEE6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2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6105D-D598-574E-ADDB-444F60DEE6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92C18D49-91E7-3C46-A6CA-CF653347CC57}" type="datetimeFigureOut">
              <a:rPr lang="en-US" smtClean="0"/>
              <a:pPr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D9BFA5A3-C892-EB47-8496-A76E18C360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4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9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0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5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2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7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3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3/24/17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92C18D49-91E7-3C46-A6CA-CF653347CC57}" type="datetimeFigureOut">
              <a:rPr lang="en-US" smtClean="0"/>
              <a:pPr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D9BFA5A3-C892-EB47-8496-A76E18C360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7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charset="0"/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Evolvability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SENG 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9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Example: What’s the point?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Facebook is an example of a company whose software offering has needed to evolve drastically as: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Its users changed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Its users’ needs/wants changed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Its users’ “access platforms” changed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Its users started sharing different/new kinds of things </a:t>
            </a:r>
            <a:r>
              <a:rPr lang="en-US" dirty="0" smtClean="0">
                <a:sym typeface="Wingdings"/>
              </a:rPr>
              <a:t> advertisers/companies wanted the ability to share different kinds of things</a:t>
            </a:r>
          </a:p>
          <a:p>
            <a:pPr marL="457200" indent="-457200">
              <a:buFont typeface="Arial" charset="0"/>
              <a:buChar char="•"/>
            </a:pPr>
            <a:r>
              <a:rPr lang="mr-IN" dirty="0" smtClean="0">
                <a:sym typeface="Wingdings"/>
              </a:rPr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501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Facebook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What needs to be re-written to accommodate: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new UI designs?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“live” newsfeed?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external developers (Facebook as a platform)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new “content” for the newsfeed?</a:t>
            </a:r>
          </a:p>
          <a:p>
            <a:pPr marL="457200" indent="-457200">
              <a:buFontTx/>
              <a:buChar char="-"/>
            </a:pPr>
            <a:r>
              <a:rPr lang="en-US" dirty="0"/>
              <a:t>n</a:t>
            </a:r>
            <a:r>
              <a:rPr lang="en-US" dirty="0" smtClean="0"/>
              <a:t>ew/different access platforms?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“Like” button?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“Fan” pages, Company pages, </a:t>
            </a:r>
            <a:r>
              <a:rPr lang="mr-IN" dirty="0" smtClean="0"/>
              <a:t>…</a:t>
            </a:r>
            <a:endParaRPr lang="en-US" dirty="0" smtClean="0"/>
          </a:p>
          <a:p>
            <a:pPr marL="457200" indent="-457200">
              <a:buFontTx/>
              <a:buChar char="-"/>
            </a:pPr>
            <a:r>
              <a:rPr lang="mr-IN" dirty="0" smtClean="0"/>
              <a:t>…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To what extent could engineers/architects have anticipated these evolutionary needs, and designed the underlying platform such that these changes are easy to accommodate?</a:t>
            </a:r>
          </a:p>
        </p:txBody>
      </p:sp>
    </p:spTree>
    <p:extLst>
      <p:ext uri="{BB962C8B-B14F-4D97-AF65-F5344CB8AC3E}">
        <p14:creationId xmlns:p14="http://schemas.microsoft.com/office/powerpoint/2010/main" val="92501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Evolvability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ability of a software system to adapt in response to </a:t>
            </a:r>
            <a:r>
              <a:rPr lang="en-US" u="sng" dirty="0"/>
              <a:t>changes in its environment, requirements and technologies</a:t>
            </a:r>
            <a:r>
              <a:rPr lang="en-US" dirty="0"/>
              <a:t> that may have impact on the software system in terms of software </a:t>
            </a:r>
            <a:r>
              <a:rPr lang="en-US" b="1" dirty="0"/>
              <a:t>structural</a:t>
            </a:r>
            <a:r>
              <a:rPr lang="en-US" dirty="0"/>
              <a:t> and/ or </a:t>
            </a:r>
            <a:r>
              <a:rPr lang="en-US" b="1" dirty="0"/>
              <a:t>functional</a:t>
            </a:r>
            <a:r>
              <a:rPr lang="en-US" dirty="0"/>
              <a:t> enhancements, while still taking the </a:t>
            </a:r>
            <a:r>
              <a:rPr lang="en-US" b="1" u="sng" dirty="0"/>
              <a:t>architectural </a:t>
            </a:r>
            <a:r>
              <a:rPr lang="en-US" b="1" u="sng" dirty="0" smtClean="0"/>
              <a:t>integrity</a:t>
            </a:r>
            <a:r>
              <a:rPr lang="en-US" dirty="0" smtClean="0"/>
              <a:t> into consideration.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» bug fixes (maintenance)</a:t>
            </a:r>
          </a:p>
          <a:p>
            <a:pPr lvl="1"/>
            <a:r>
              <a:rPr lang="en-US" dirty="0" smtClean="0"/>
              <a:t>» enhancements</a:t>
            </a:r>
          </a:p>
          <a:p>
            <a:pPr lvl="1"/>
            <a:r>
              <a:rPr lang="en-US" dirty="0" smtClean="0"/>
              <a:t>» porting for platforms</a:t>
            </a:r>
          </a:p>
          <a:p>
            <a:pPr lvl="1"/>
            <a:r>
              <a:rPr lang="en-US" dirty="0"/>
              <a:t>» refactoring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20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Evolvability</a:t>
            </a:r>
            <a:r>
              <a:rPr lang="en-US" dirty="0" smtClean="0"/>
              <a:t> Vocabulary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Maintainability</a:t>
            </a:r>
            <a:r>
              <a:rPr lang="en-US" dirty="0" smtClean="0"/>
              <a:t>: How easy is it to locate and fix a fault in the program?</a:t>
            </a:r>
          </a:p>
          <a:p>
            <a:endParaRPr lang="en-US" dirty="0" smtClean="0"/>
          </a:p>
          <a:p>
            <a:r>
              <a:rPr lang="en-US" b="1" dirty="0" smtClean="0"/>
              <a:t>Integrity</a:t>
            </a:r>
            <a:r>
              <a:rPr lang="en-US" dirty="0" smtClean="0"/>
              <a:t>: How easy is it for the system to maintain </a:t>
            </a:r>
            <a:r>
              <a:rPr lang="en-US" u="sng" dirty="0" smtClean="0"/>
              <a:t>architectural coherence </a:t>
            </a:r>
            <a:r>
              <a:rPr lang="en-US" dirty="0" smtClean="0"/>
              <a:t>when accommodating changes?</a:t>
            </a:r>
          </a:p>
          <a:p>
            <a:endParaRPr lang="en-US" dirty="0"/>
          </a:p>
          <a:p>
            <a:r>
              <a:rPr lang="en-US" b="1" dirty="0" smtClean="0"/>
              <a:t>Changeability</a:t>
            </a:r>
            <a:r>
              <a:rPr lang="en-US" dirty="0" smtClean="0"/>
              <a:t>: How easy is it to allow for modifications?</a:t>
            </a:r>
          </a:p>
          <a:p>
            <a:endParaRPr lang="en-US" dirty="0"/>
          </a:p>
          <a:p>
            <a:r>
              <a:rPr lang="en-US" b="1" dirty="0" smtClean="0"/>
              <a:t>Extensibility:</a:t>
            </a:r>
            <a:r>
              <a:rPr lang="en-US" dirty="0" smtClean="0"/>
              <a:t> How easy it to extend, expand or enhance the system with minimal impact to the existing system?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722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Evolvability</a:t>
            </a:r>
            <a:r>
              <a:rPr lang="en-US" dirty="0" smtClean="0"/>
              <a:t> Vocabulary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Testability</a:t>
            </a:r>
            <a:r>
              <a:rPr lang="en-US" dirty="0" smtClean="0"/>
              <a:t>: How easy is it to test new modifications to the system?</a:t>
            </a:r>
          </a:p>
          <a:p>
            <a:endParaRPr lang="en-US" b="1" dirty="0"/>
          </a:p>
          <a:p>
            <a:r>
              <a:rPr lang="en-US" b="1" dirty="0" smtClean="0"/>
              <a:t>Portability</a:t>
            </a:r>
            <a:r>
              <a:rPr lang="en-US" dirty="0" smtClean="0"/>
              <a:t>: How easy is it to transfer the software to a different environment?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850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 </a:t>
            </a:r>
            <a:r>
              <a:rPr lang="mr-IN" dirty="0" smtClean="0"/>
              <a:t>–</a:t>
            </a:r>
            <a:r>
              <a:rPr lang="en-US" dirty="0" smtClean="0"/>
              <a:t> “portable language”</a:t>
            </a:r>
          </a:p>
          <a:p>
            <a:r>
              <a:rPr lang="en-US" dirty="0" smtClean="0"/>
              <a:t>Java </a:t>
            </a:r>
            <a:r>
              <a:rPr lang="mr-IN" dirty="0" smtClean="0"/>
              <a:t>–</a:t>
            </a:r>
            <a:r>
              <a:rPr lang="en-US" dirty="0" smtClean="0"/>
              <a:t> “write once, run anywhere” </a:t>
            </a:r>
            <a:r>
              <a:rPr lang="mr-IN" dirty="0" smtClean="0"/>
              <a:t>–</a:t>
            </a:r>
            <a:r>
              <a:rPr lang="en-US" dirty="0" smtClean="0"/>
              <a:t> UI challenges/semantics</a:t>
            </a:r>
          </a:p>
          <a:p>
            <a:r>
              <a:rPr lang="en-US" dirty="0" smtClean="0"/>
              <a:t>Windows!</a:t>
            </a:r>
          </a:p>
          <a:p>
            <a:endParaRPr lang="en-US" dirty="0"/>
          </a:p>
          <a:p>
            <a:r>
              <a:rPr lang="en-US" dirty="0" smtClean="0"/>
              <a:t>Rise of touch-screen devices: website semantics, interaction with small targets</a:t>
            </a:r>
          </a:p>
          <a:p>
            <a:pPr marL="457200" indent="-457200">
              <a:buFont typeface="Wingdings" charset="2"/>
              <a:buChar char="è"/>
            </a:pPr>
            <a:r>
              <a:rPr lang="en-US" dirty="0" smtClean="0">
                <a:sym typeface="Wingdings"/>
              </a:rPr>
              <a:t>Maps “use two fingers to move the map around”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Failure: Netscape’s Gecko (HTML renderer)</a:t>
            </a:r>
          </a:p>
          <a:p>
            <a:endParaRPr lang="en-US" dirty="0">
              <a:sym typeface="Wingdings"/>
            </a:endParaRPr>
          </a:p>
          <a:p>
            <a:r>
              <a:rPr lang="en-US" dirty="0" err="1" smtClean="0"/>
              <a:t>Acidtests.org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HTML5 </a:t>
            </a:r>
            <a:r>
              <a:rPr lang="mr-IN" dirty="0" smtClean="0"/>
              <a:t>–</a:t>
            </a:r>
            <a:r>
              <a:rPr lang="en-US" dirty="0" smtClean="0"/>
              <a:t> complaint browsers</a:t>
            </a:r>
          </a:p>
        </p:txBody>
      </p:sp>
    </p:spTree>
    <p:extLst>
      <p:ext uri="{BB962C8B-B14F-4D97-AF65-F5344CB8AC3E}">
        <p14:creationId xmlns:p14="http://schemas.microsoft.com/office/powerpoint/2010/main" val="1871827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Evolvability</a:t>
            </a:r>
            <a:r>
              <a:rPr lang="en-US" dirty="0" smtClean="0"/>
              <a:t> in OO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an existing subsystem written using an OO approach, how does a standard OO language support </a:t>
            </a:r>
            <a:r>
              <a:rPr lang="en-US" dirty="0" err="1" smtClean="0"/>
              <a:t>evolvability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err="1"/>
              <a:t>Subclassing</a:t>
            </a:r>
            <a:endParaRPr lang="en-US" dirty="0"/>
          </a:p>
          <a:p>
            <a:r>
              <a:rPr lang="en-US" dirty="0" err="1" smtClean="0"/>
              <a:t>Superclassing</a:t>
            </a:r>
            <a:endParaRPr lang="en-US" dirty="0" smtClean="0"/>
          </a:p>
          <a:p>
            <a:r>
              <a:rPr lang="en-US" dirty="0" smtClean="0"/>
              <a:t>Moving methods up the class hierarchy</a:t>
            </a:r>
            <a:endParaRPr lang="en-US" dirty="0"/>
          </a:p>
          <a:p>
            <a:r>
              <a:rPr lang="en-US" dirty="0"/>
              <a:t>Addition of </a:t>
            </a:r>
            <a:r>
              <a:rPr lang="en-US" dirty="0" smtClean="0"/>
              <a:t>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8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OO </a:t>
            </a:r>
            <a:r>
              <a:rPr lang="en-US" dirty="0" err="1" smtClean="0"/>
              <a:t>Evolvability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Adding Subclasses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/>
              </a:rPr>
              <a:t> e.g. Car  </a:t>
            </a:r>
            <a:r>
              <a:rPr lang="en-US" dirty="0" err="1" smtClean="0">
                <a:sym typeface="Wingdings"/>
              </a:rPr>
              <a:t>SportsCar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Generally, not problematic </a:t>
            </a:r>
          </a:p>
          <a:p>
            <a:pPr lvl="1"/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When methods are </a:t>
            </a:r>
            <a:r>
              <a:rPr lang="en-US" dirty="0" err="1" smtClean="0">
                <a:sym typeface="Wingdings"/>
              </a:rPr>
              <a:t>overrided</a:t>
            </a:r>
            <a:r>
              <a:rPr lang="en-US" dirty="0" smtClean="0">
                <a:sym typeface="Wingdings"/>
              </a:rPr>
              <a:t>, this can sometimes cause challenges for comprehensibility (e.g. when a method is </a:t>
            </a:r>
            <a:r>
              <a:rPr lang="en-US" dirty="0" err="1" smtClean="0">
                <a:sym typeface="Wingdings"/>
              </a:rPr>
              <a:t>overrided</a:t>
            </a:r>
            <a:r>
              <a:rPr lang="en-US" dirty="0" smtClean="0">
                <a:sym typeface="Wingdings"/>
              </a:rPr>
              <a:t> that doesn’t make sense for that subclass, or there may be variable interpretations about how that subclass could override the method)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65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OO </a:t>
            </a:r>
            <a:r>
              <a:rPr lang="en-US" dirty="0" err="1" smtClean="0"/>
              <a:t>Evolvability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Changes to method implementations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/>
              </a:rPr>
              <a:t> </a:t>
            </a:r>
            <a:r>
              <a:rPr lang="en-US" sz="2400" dirty="0" smtClean="0">
                <a:sym typeface="Wingdings"/>
              </a:rPr>
              <a:t>void </a:t>
            </a:r>
            <a:r>
              <a:rPr lang="en-US" sz="2400" dirty="0" err="1" smtClean="0">
                <a:sym typeface="Wingdings"/>
              </a:rPr>
              <a:t>Car.StartRadio</a:t>
            </a:r>
            <a:r>
              <a:rPr lang="en-US" sz="2400" dirty="0" smtClean="0">
                <a:sym typeface="Wingdings"/>
              </a:rPr>
              <a:t>()  void </a:t>
            </a:r>
            <a:r>
              <a:rPr lang="en-US" sz="2400" dirty="0" err="1" smtClean="0">
                <a:sym typeface="Wingdings"/>
              </a:rPr>
              <a:t>Car.StartRadio</a:t>
            </a:r>
            <a:r>
              <a:rPr lang="en-US" sz="2400" dirty="0" smtClean="0">
                <a:sym typeface="Wingdings"/>
              </a:rPr>
              <a:t>() // two times faster!</a:t>
            </a:r>
          </a:p>
          <a:p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Not problematic so long as side effects are the same: encapsulation wins here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subclasses don’t even need to know what happened!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8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OO </a:t>
            </a:r>
            <a:r>
              <a:rPr lang="en-US" dirty="0" err="1" smtClean="0"/>
              <a:t>Evolvability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Superclassing</a:t>
            </a:r>
            <a:endParaRPr lang="en-US" b="1" dirty="0" smtClean="0"/>
          </a:p>
          <a:p>
            <a:r>
              <a:rPr lang="en-US" dirty="0"/>
              <a:t>	</a:t>
            </a:r>
            <a:r>
              <a:rPr lang="en-US" dirty="0" smtClean="0">
                <a:sym typeface="Wingdings"/>
              </a:rPr>
              <a:t> e.g. </a:t>
            </a:r>
            <a:r>
              <a:rPr lang="en-US" dirty="0" err="1" smtClean="0">
                <a:sym typeface="Wingdings"/>
              </a:rPr>
              <a:t>SportsCar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>
                <a:sym typeface="Wingdings"/>
              </a:rPr>
              <a:t>MiniVan</a:t>
            </a:r>
            <a:r>
              <a:rPr lang="en-US" dirty="0" smtClean="0">
                <a:sym typeface="Wingdings"/>
              </a:rPr>
              <a:t>  Car</a:t>
            </a:r>
          </a:p>
          <a:p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The idea here is that some of the methods common to </a:t>
            </a:r>
            <a:r>
              <a:rPr lang="en-US" dirty="0" err="1" smtClean="0">
                <a:sym typeface="Wingdings"/>
              </a:rPr>
              <a:t>SportsCar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>
                <a:sym typeface="Wingdings"/>
              </a:rPr>
              <a:t>MiniVan</a:t>
            </a:r>
            <a:r>
              <a:rPr lang="en-US" dirty="0" smtClean="0">
                <a:sym typeface="Wingdings"/>
              </a:rPr>
              <a:t> now move up the class hierarchy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Usually, this is not a problem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the end of this lecture, you should be able to: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Discuss </a:t>
            </a:r>
            <a:r>
              <a:rPr lang="en-US" dirty="0" err="1" smtClean="0"/>
              <a:t>evolvability</a:t>
            </a:r>
            <a:r>
              <a:rPr lang="en-US" dirty="0" smtClean="0"/>
              <a:t> as a unifying concept in the long-term deployment of software, and how this impacts the design of software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Understand the vocabulary and concepts around </a:t>
            </a:r>
            <a:r>
              <a:rPr lang="en-US" dirty="0" err="1" smtClean="0"/>
              <a:t>evolvability</a:t>
            </a:r>
            <a:endParaRPr lang="en-US" dirty="0" smtClean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Understand how OO languages are designed for </a:t>
            </a:r>
            <a:r>
              <a:rPr lang="en-US" dirty="0" err="1" smtClean="0"/>
              <a:t>evolvability</a:t>
            </a:r>
            <a:endParaRPr lang="en-US" dirty="0" smtClean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175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OO </a:t>
            </a:r>
            <a:r>
              <a:rPr lang="en-US" dirty="0" err="1" smtClean="0"/>
              <a:t>Evolvability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Addition of concrete methods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/>
              </a:rPr>
              <a:t> e.g. </a:t>
            </a:r>
            <a:r>
              <a:rPr lang="en-US" dirty="0" err="1" smtClean="0">
                <a:sym typeface="Wingdings"/>
              </a:rPr>
              <a:t>Car.AutomaticShift</a:t>
            </a:r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int</a:t>
            </a:r>
            <a:r>
              <a:rPr lang="en-US" dirty="0" smtClean="0">
                <a:sym typeface="Wingdings"/>
              </a:rPr>
              <a:t>)</a:t>
            </a:r>
          </a:p>
          <a:p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Usually not a problem—subclasses get it without having to do anything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If a class happened to have it first, this might cause problems (e.g. Minivan had .</a:t>
            </a:r>
            <a:r>
              <a:rPr lang="en-US" dirty="0" err="1" smtClean="0">
                <a:sym typeface="Wingdings"/>
              </a:rPr>
              <a:t>AutomaticShift</a:t>
            </a:r>
            <a:r>
              <a:rPr lang="en-US" dirty="0" smtClean="0">
                <a:sym typeface="Wingdings"/>
              </a:rPr>
              <a:t> already)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29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OO </a:t>
            </a:r>
            <a:r>
              <a:rPr lang="en-US" dirty="0" err="1" smtClean="0"/>
              <a:t>Evolvability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Addition of abstract methods / deletion of methods </a:t>
            </a:r>
            <a:r>
              <a:rPr lang="en-US" b="1" dirty="0" smtClean="0">
                <a:sym typeface="Wingdings"/>
              </a:rPr>
              <a:t> </a:t>
            </a:r>
            <a:r>
              <a:rPr lang="en-US" b="1" i="1" u="sng" dirty="0" smtClean="0">
                <a:sym typeface="Wingdings"/>
              </a:rPr>
              <a:t>bad idea</a:t>
            </a:r>
            <a:endParaRPr lang="en-US" b="1" i="1" u="sng" dirty="0" smtClean="0"/>
          </a:p>
          <a:p>
            <a:r>
              <a:rPr lang="en-US" dirty="0"/>
              <a:t>	</a:t>
            </a:r>
            <a:r>
              <a:rPr lang="en-US" dirty="0" smtClean="0">
                <a:sym typeface="Wingdings"/>
              </a:rPr>
              <a:t> e.g. abstract </a:t>
            </a:r>
            <a:r>
              <a:rPr lang="en-US" dirty="0" err="1" smtClean="0">
                <a:sym typeface="Wingdings"/>
              </a:rPr>
              <a:t>Car.StartAutoDrive</a:t>
            </a:r>
            <a:r>
              <a:rPr lang="en-US" dirty="0" smtClean="0">
                <a:sym typeface="Wingdings"/>
              </a:rPr>
              <a:t>()</a:t>
            </a:r>
          </a:p>
          <a:p>
            <a:r>
              <a:rPr lang="en-US" dirty="0" smtClean="0">
                <a:sym typeface="Wingdings"/>
              </a:rPr>
              <a:t>	 e.g. remove </a:t>
            </a:r>
            <a:r>
              <a:rPr lang="en-US" dirty="0" err="1" smtClean="0">
                <a:sym typeface="Wingdings"/>
              </a:rPr>
              <a:t>Car.Unlock</a:t>
            </a:r>
            <a:r>
              <a:rPr lang="en-US" dirty="0" smtClean="0">
                <a:sym typeface="Wingdings"/>
              </a:rPr>
              <a:t>()</a:t>
            </a:r>
          </a:p>
          <a:p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Adding abstract methods is problematic, because subclasses of this class now won’t compile (and will need to implement)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Deletion of methods is generally considered a really bad call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clients can be really negatively impacted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792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Evolvability</a:t>
            </a:r>
            <a:r>
              <a:rPr lang="en-US" dirty="0" smtClean="0"/>
              <a:t> example: MVC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Model-View-Controller style is one that essentially accommodates </a:t>
            </a:r>
            <a:r>
              <a:rPr lang="en-US" dirty="0" err="1" smtClean="0"/>
              <a:t>evolvability</a:t>
            </a:r>
            <a:r>
              <a:rPr lang="en-US" dirty="0" smtClean="0"/>
              <a:t> in several ways: (1) each component can be </a:t>
            </a:r>
            <a:r>
              <a:rPr lang="en-US" dirty="0" err="1" smtClean="0"/>
              <a:t>subclassed</a:t>
            </a:r>
            <a:r>
              <a:rPr lang="en-US" dirty="0" smtClean="0"/>
              <a:t>, (2) each component is </a:t>
            </a:r>
            <a:r>
              <a:rPr lang="en-US" dirty="0" err="1" smtClean="0"/>
              <a:t>essentailly</a:t>
            </a:r>
            <a:r>
              <a:rPr lang="en-US" dirty="0" smtClean="0"/>
              <a:t> decoupled from one another aside from the notification interface</a:t>
            </a:r>
          </a:p>
          <a:p>
            <a:endParaRPr lang="en-US" dirty="0"/>
          </a:p>
          <a:p>
            <a:r>
              <a:rPr lang="en-US" dirty="0" smtClean="0">
                <a:sym typeface="Wingdings"/>
              </a:rPr>
              <a:t> specifically, consider that we could make the controller and views </a:t>
            </a:r>
            <a:r>
              <a:rPr lang="en-US" i="1" dirty="0" smtClean="0">
                <a:sym typeface="Wingdings"/>
              </a:rPr>
              <a:t>interfaces</a:t>
            </a:r>
            <a:r>
              <a:rPr lang="en-US" dirty="0" smtClean="0">
                <a:sym typeface="Wingdings"/>
              </a:rPr>
              <a:t> or </a:t>
            </a:r>
            <a:r>
              <a:rPr lang="en-US" i="1" dirty="0" smtClean="0">
                <a:sym typeface="Wingdings"/>
              </a:rPr>
              <a:t>abstract classes</a:t>
            </a:r>
            <a:r>
              <a:rPr lang="en-US" dirty="0" smtClean="0">
                <a:sym typeface="Wingdings"/>
              </a:rPr>
              <a:t>, which would enhance the </a:t>
            </a:r>
            <a:r>
              <a:rPr lang="en-US" dirty="0" err="1" smtClean="0">
                <a:sym typeface="Wingdings"/>
              </a:rPr>
              <a:t>evolvability</a:t>
            </a:r>
            <a:r>
              <a:rPr lang="en-US" dirty="0" smtClean="0">
                <a:sym typeface="Wingdings"/>
              </a:rPr>
              <a:t> here.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5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Evolvability</a:t>
            </a:r>
            <a:r>
              <a:rPr lang="en-US" dirty="0" smtClean="0"/>
              <a:t> in MVC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4852"/>
            <a:ext cx="8495632" cy="5263148"/>
          </a:xfrm>
        </p:spPr>
      </p:pic>
      <p:sp>
        <p:nvSpPr>
          <p:cNvPr id="6" name="Rectangle 5"/>
          <p:cNvSpPr/>
          <p:nvPr/>
        </p:nvSpPr>
        <p:spPr>
          <a:xfrm>
            <a:off x="3753850" y="2968541"/>
            <a:ext cx="2213811" cy="2799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53850" y="2213685"/>
            <a:ext cx="2213811" cy="2799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0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Evolvability</a:t>
            </a:r>
            <a:r>
              <a:rPr lang="en-US" dirty="0" smtClean="0"/>
              <a:t> in MVC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4852"/>
            <a:ext cx="8495632" cy="526314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4852"/>
            <a:ext cx="8253108" cy="52631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37283" y="2920415"/>
            <a:ext cx="2213811" cy="2799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37283" y="2165559"/>
            <a:ext cx="2213811" cy="2799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64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should now be able to: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Discuss </a:t>
            </a:r>
            <a:r>
              <a:rPr lang="en-US" dirty="0" err="1" smtClean="0"/>
              <a:t>evolvability</a:t>
            </a:r>
            <a:r>
              <a:rPr lang="en-US" dirty="0" smtClean="0"/>
              <a:t> as a unifying concept in the long-term deployment of software, and how this impacts the design of software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Understand the vocabulary and concepts around </a:t>
            </a:r>
            <a:r>
              <a:rPr lang="en-US" dirty="0" err="1" smtClean="0"/>
              <a:t>evolvability</a:t>
            </a:r>
            <a:endParaRPr lang="en-US" dirty="0" smtClean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Understand how OO languages are designed for </a:t>
            </a:r>
            <a:r>
              <a:rPr lang="en-US" dirty="0" err="1" smtClean="0"/>
              <a:t>evolvability</a:t>
            </a:r>
            <a:endParaRPr lang="en-US" dirty="0" smtClean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39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#in-class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What year did you join Facebook? (How old were you?)</a:t>
            </a:r>
          </a:p>
          <a:p>
            <a:pPr marL="514350" indent="-514350">
              <a:buAutoNum type="arabicPeriod"/>
            </a:pPr>
            <a:r>
              <a:rPr lang="en-US" dirty="0" smtClean="0"/>
              <a:t>What do you remember as being the most major change that Facebook went through since then?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475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Facebook’s Vision and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People use Facebook to stay connected with friends and family, to discover what’s going on in the world, and to share and express what matters to them</a:t>
            </a:r>
            <a:r>
              <a:rPr lang="en-US" b="1" i="1" dirty="0" smtClean="0"/>
              <a:t>.</a:t>
            </a:r>
          </a:p>
          <a:p>
            <a:endParaRPr lang="en-US" b="1" i="1" dirty="0"/>
          </a:p>
          <a:p>
            <a:r>
              <a:rPr lang="en-US" dirty="0"/>
              <a:t>Facebook’s mission statement is “</a:t>
            </a:r>
            <a:r>
              <a:rPr lang="en-US" b="1" i="1" dirty="0"/>
              <a:t>to give people the power to share and make the world more open and connected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418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for Individuals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</a:p>
          <a:p>
            <a:endParaRPr lang="en-US" dirty="0"/>
          </a:p>
          <a:p>
            <a:r>
              <a:rPr lang="en-US" dirty="0" smtClean="0"/>
              <a:t>Impression management</a:t>
            </a:r>
          </a:p>
          <a:p>
            <a:endParaRPr lang="en-US" dirty="0"/>
          </a:p>
          <a:p>
            <a:r>
              <a:rPr lang="en-US" dirty="0" smtClean="0"/>
              <a:t>Self-expression</a:t>
            </a:r>
          </a:p>
          <a:p>
            <a:endParaRPr lang="en-US" dirty="0"/>
          </a:p>
          <a:p>
            <a:r>
              <a:rPr lang="en-US" dirty="0" smtClean="0"/>
              <a:t>“Friend discovery”/“</a:t>
            </a:r>
            <a:r>
              <a:rPr lang="en-US" dirty="0" err="1" smtClean="0"/>
              <a:t>Acquaintence</a:t>
            </a:r>
            <a:r>
              <a:rPr lang="en-US" dirty="0" smtClean="0"/>
              <a:t> maintenance”</a:t>
            </a:r>
          </a:p>
        </p:txBody>
      </p:sp>
    </p:spTree>
    <p:extLst>
      <p:ext uri="{BB962C8B-B14F-4D97-AF65-F5344CB8AC3E}">
        <p14:creationId xmlns:p14="http://schemas.microsoft.com/office/powerpoint/2010/main" val="569122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for Companies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Lightweight “fan” management</a:t>
            </a:r>
          </a:p>
          <a:p>
            <a:endParaRPr lang="en-US" dirty="0"/>
          </a:p>
          <a:p>
            <a:r>
              <a:rPr lang="en-US" dirty="0" smtClean="0"/>
              <a:t>Marketing/Tracking</a:t>
            </a:r>
          </a:p>
          <a:p>
            <a:endParaRPr lang="en-US" dirty="0"/>
          </a:p>
          <a:p>
            <a:r>
              <a:rPr lang="en-US" dirty="0" smtClean="0"/>
              <a:t>Campaigns</a:t>
            </a:r>
          </a:p>
          <a:p>
            <a:endParaRPr lang="en-US" dirty="0"/>
          </a:p>
          <a:p>
            <a:r>
              <a:rPr lang="en-US" dirty="0" smtClean="0"/>
              <a:t>Identity</a:t>
            </a:r>
          </a:p>
          <a:p>
            <a:endParaRPr lang="en-US" dirty="0"/>
          </a:p>
          <a:p>
            <a:r>
              <a:rPr lang="en-US" dirty="0" smtClean="0"/>
              <a:t>Small companies—e.g. books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2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Today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24" y="1690688"/>
            <a:ext cx="4239476" cy="489299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4997849" cy="3732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796" y="1690688"/>
            <a:ext cx="2640104" cy="1484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796" y="3438844"/>
            <a:ext cx="2645805" cy="1984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160" y="5596100"/>
            <a:ext cx="2029857" cy="143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6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in 2004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6066118" cy="40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79" y="1825625"/>
            <a:ext cx="58927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89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Facebook: Points of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2004: Harvard -&gt; other schools</a:t>
            </a:r>
          </a:p>
          <a:p>
            <a:r>
              <a:rPr lang="en-US" dirty="0" smtClean="0"/>
              <a:t>2005: Photos</a:t>
            </a:r>
          </a:p>
          <a:p>
            <a:r>
              <a:rPr lang="en-US" dirty="0" smtClean="0"/>
              <a:t>2006: Mini-feed</a:t>
            </a:r>
          </a:p>
          <a:p>
            <a:r>
              <a:rPr lang="en-US" dirty="0" smtClean="0"/>
              <a:t>2007: Platform</a:t>
            </a:r>
          </a:p>
          <a:p>
            <a:r>
              <a:rPr lang="en-US" dirty="0" smtClean="0"/>
              <a:t>2008: Chat</a:t>
            </a:r>
          </a:p>
          <a:p>
            <a:r>
              <a:rPr lang="en-US" dirty="0" smtClean="0"/>
              <a:t>2009: Mobile, </a:t>
            </a:r>
            <a:r>
              <a:rPr lang="en-US" dirty="0" err="1" smtClean="0"/>
              <a:t>Realtime</a:t>
            </a:r>
            <a:r>
              <a:rPr lang="en-US" dirty="0"/>
              <a:t> </a:t>
            </a:r>
            <a:r>
              <a:rPr lang="en-US" dirty="0" smtClean="0"/>
              <a:t>newsfeed, and Deluge of users</a:t>
            </a:r>
          </a:p>
          <a:p>
            <a:r>
              <a:rPr lang="en-US" dirty="0" smtClean="0"/>
              <a:t>2011: Cover photo, The Timeline</a:t>
            </a:r>
          </a:p>
          <a:p>
            <a:r>
              <a:rPr lang="en-US" dirty="0" smtClean="0"/>
              <a:t>2012: Instagram</a:t>
            </a:r>
          </a:p>
          <a:p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2015: Curated news</a:t>
            </a:r>
          </a:p>
        </p:txBody>
      </p:sp>
    </p:spTree>
    <p:extLst>
      <p:ext uri="{BB962C8B-B14F-4D97-AF65-F5344CB8AC3E}">
        <p14:creationId xmlns:p14="http://schemas.microsoft.com/office/powerpoint/2010/main" val="830873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A6E26E3-97AB-3841-9323-9EFF9FCD4095}" vid="{31111873-FD7B-DB4D-9076-9301D56226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tony-template</Template>
  <TotalTime>1382</TotalTime>
  <Words>839</Words>
  <Application>Microsoft Macintosh PowerPoint</Application>
  <PresentationFormat>Widescreen</PresentationFormat>
  <Paragraphs>165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Helvetica Neue</vt:lpstr>
      <vt:lpstr>Wingdings</vt:lpstr>
      <vt:lpstr>Arial</vt:lpstr>
      <vt:lpstr>Office Theme</vt:lpstr>
      <vt:lpstr>Evolvability</vt:lpstr>
      <vt:lpstr>Learning Objectives</vt:lpstr>
      <vt:lpstr>#in-class</vt:lpstr>
      <vt:lpstr>Facebook’s Vision and Mission</vt:lpstr>
      <vt:lpstr>Facebook for Individuals</vt:lpstr>
      <vt:lpstr>Facebook for Companies</vt:lpstr>
      <vt:lpstr>Facebook Today</vt:lpstr>
      <vt:lpstr>Facebook in 2004</vt:lpstr>
      <vt:lpstr>Facebook: Points of Evolution</vt:lpstr>
      <vt:lpstr>Facebook Example: What’s the point?</vt:lpstr>
      <vt:lpstr>Designing Facebook</vt:lpstr>
      <vt:lpstr>Evolvability</vt:lpstr>
      <vt:lpstr>Evolvability Vocabulary</vt:lpstr>
      <vt:lpstr>Evolvability Vocabulary</vt:lpstr>
      <vt:lpstr>Examples</vt:lpstr>
      <vt:lpstr>Evolvability in OO</vt:lpstr>
      <vt:lpstr>Issues with OO Evolvability</vt:lpstr>
      <vt:lpstr>Issues with OO Evolvability</vt:lpstr>
      <vt:lpstr>Issues with OO Evolvability</vt:lpstr>
      <vt:lpstr>Issues with OO Evolvability</vt:lpstr>
      <vt:lpstr>Issues with OO Evolvability</vt:lpstr>
      <vt:lpstr>Evolvability example: MVC</vt:lpstr>
      <vt:lpstr>Evolvability in MVC</vt:lpstr>
      <vt:lpstr>Evolvability in MVC</vt:lpstr>
      <vt:lpstr>Learning Objectives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Tang</dc:creator>
  <cp:lastModifiedBy>Anthony Tang</cp:lastModifiedBy>
  <cp:revision>15</cp:revision>
  <dcterms:created xsi:type="dcterms:W3CDTF">2017-03-24T20:44:53Z</dcterms:created>
  <dcterms:modified xsi:type="dcterms:W3CDTF">2017-03-25T19:47:45Z</dcterms:modified>
</cp:coreProperties>
</file>