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8" r:id="rId21"/>
    <p:sldId id="279" r:id="rId22"/>
    <p:sldId id="280" r:id="rId23"/>
    <p:sldId id="275" r:id="rId24"/>
    <p:sldId id="281" r:id="rId25"/>
    <p:sldId id="282" r:id="rId26"/>
    <p:sldId id="276" r:id="rId27"/>
    <p:sldId id="286" r:id="rId28"/>
    <p:sldId id="287" r:id="rId29"/>
    <p:sldId id="288" r:id="rId30"/>
    <p:sldId id="283" r:id="rId31"/>
    <p:sldId id="284" r:id="rId32"/>
    <p:sldId id="285" r:id="rId33"/>
    <p:sldId id="277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89"/>
    <p:restoredTop sz="80796"/>
  </p:normalViewPr>
  <p:slideViewPr>
    <p:cSldViewPr snapToGrid="0" snapToObjects="1">
      <p:cViewPr>
        <p:scale>
          <a:sx n="54" d="100"/>
          <a:sy n="54" d="100"/>
        </p:scale>
        <p:origin x="400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2D2B4-C85F-D245-A554-6B1FF5C94F2F}" type="datetimeFigureOut">
              <a:rPr lang="en-US" smtClean="0"/>
              <a:t>3/19/17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9486B-5E41-4640-8480-3A2219526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49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gafferongames.com</a:t>
            </a:r>
            <a:r>
              <a:rPr lang="en-US" dirty="0" smtClean="0"/>
              <a:t>/networking-for-game-programmers/what-every-programmer-needs-to-know-about-game-networking/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9486B-5E41-4640-8480-3A22195267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93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www.dossier-andreas.net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software_architecture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pipe_and_filter.html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filter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transforms or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filters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data it receives via the pipes with which it is connected. A filter can have any number of input pipes and any number of output pipes.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pipe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connector that passes data from one filter to the next. It is a directional stream of data, that is usually implemented by a data buffer to store all data, until the next filter has time to process it.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pump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producer is the data source. It can be a static text file, or a keyboard input device,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continously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creating new data.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consumer is the data target. It can be a another file, a database, or a computer screen.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9486B-5E41-4640-8480-3A22195267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98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 to #in-class: https://</a:t>
            </a:r>
            <a:r>
              <a:rPr lang="en-US" dirty="0" err="1" smtClean="0"/>
              <a:t>gist.github.com</a:t>
            </a:r>
            <a:r>
              <a:rPr lang="en-US" dirty="0" smtClean="0"/>
              <a:t>/</a:t>
            </a:r>
            <a:r>
              <a:rPr lang="en-US" dirty="0" err="1" smtClean="0"/>
              <a:t>hcitang</a:t>
            </a:r>
            <a:r>
              <a:rPr lang="en-US" dirty="0" smtClean="0"/>
              <a:t>/4e1073dfc73417b669bc0eddf79019cd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9486B-5E41-4640-8480-3A22195267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90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9486B-5E41-4640-8480-3A22195267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64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 to #in-class: https://</a:t>
            </a:r>
            <a:r>
              <a:rPr lang="en-US" dirty="0" err="1" smtClean="0"/>
              <a:t>gist.github.com</a:t>
            </a:r>
            <a:r>
              <a:rPr lang="en-US" dirty="0" smtClean="0"/>
              <a:t>/</a:t>
            </a:r>
            <a:r>
              <a:rPr lang="en-US" dirty="0" err="1" smtClean="0"/>
              <a:t>hcitang</a:t>
            </a:r>
            <a:r>
              <a:rPr lang="en-US" dirty="0" smtClean="0"/>
              <a:t>/4e1073dfc73417b669bc0eddf79019cd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9486B-5E41-4640-8480-3A22195267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9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www.win.tue.nl</a:t>
            </a:r>
            <a:r>
              <a:rPr lang="en-US" dirty="0" smtClean="0"/>
              <a:t>/~</a:t>
            </a:r>
            <a:r>
              <a:rPr lang="en-US" dirty="0" err="1" smtClean="0"/>
              <a:t>aserebre</a:t>
            </a:r>
            <a:r>
              <a:rPr lang="en-US" dirty="0" smtClean="0"/>
              <a:t>/2IW80/2013-2014/A3%20-%20Arch%20Styles.pdf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www.winsocketdotnetworkprogramming.com</a:t>
            </a:r>
            <a:r>
              <a:rPr lang="en-US" dirty="0" smtClean="0"/>
              <a:t>/dotnetnetworkprogrammingver1_files/socketdotnetframework001.png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9486B-5E41-4640-8480-3A221952676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view for mobile or desktop</a:t>
            </a:r>
          </a:p>
          <a:p>
            <a:endParaRPr lang="en-US" dirty="0" smtClean="0"/>
          </a:p>
          <a:p>
            <a:r>
              <a:rPr lang="en-US" dirty="0" smtClean="0"/>
              <a:t>Different</a:t>
            </a:r>
            <a:r>
              <a:rPr lang="en-US" baseline="0" dirty="0" smtClean="0"/>
              <a:t> view also for realtors, and their app can make changes to the model (i.e. mark as “sold”, etc.)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are different models at work here too: the list of houses I’ve starred, or want to see </a:t>
            </a:r>
            <a:r>
              <a:rPr lang="mr-IN" baseline="0" dirty="0" smtClean="0"/>
              <a:t>–</a:t>
            </a:r>
            <a:r>
              <a:rPr lang="en-US" baseline="0" dirty="0" smtClean="0"/>
              <a:t> different views also can control and manipulate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9486B-5E41-4640-8480-3A221952676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20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msdn.microsoft.com</a:t>
            </a:r>
            <a:r>
              <a:rPr lang="en-US" dirty="0" smtClean="0"/>
              <a:t>/</a:t>
            </a:r>
            <a:r>
              <a:rPr lang="en-US" dirty="0" err="1" smtClean="0"/>
              <a:t>en</a:t>
            </a:r>
            <a:r>
              <a:rPr lang="en-US" dirty="0" smtClean="0"/>
              <a:t>-us/library/bb833022.aspx?f=255&amp;MSPPError=-2147217396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msdn.microsoft.com</a:t>
            </a:r>
            <a:r>
              <a:rPr lang="en-US" dirty="0" smtClean="0"/>
              <a:t>/</a:t>
            </a:r>
            <a:r>
              <a:rPr lang="en-US" dirty="0" err="1" smtClean="0"/>
              <a:t>en</a:t>
            </a:r>
            <a:r>
              <a:rPr lang="en-US" dirty="0" smtClean="0"/>
              <a:t>-us/library/aa480021.aspx?f=255&amp;MSPPError=-2147217396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9486B-5E41-4640-8480-3A221952676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11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www.logimethods.com</a:t>
            </a:r>
            <a:r>
              <a:rPr lang="en-US" dirty="0" smtClean="0"/>
              <a:t>/images/diagram-</a:t>
            </a:r>
            <a:r>
              <a:rPr lang="en-US" dirty="0" err="1" smtClean="0"/>
              <a:t>soa.gif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9486B-5E41-4640-8480-3A221952676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9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92C18D49-91E7-3C46-A6CA-CF653347CC57}" type="datetimeFigureOut">
              <a:rPr lang="en-US" smtClean="0"/>
              <a:pPr/>
              <a:t>3/19/17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D9BFA5A3-C892-EB47-8496-A76E18C360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4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96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40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0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5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2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74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3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23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92C18D49-91E7-3C46-A6CA-CF653347CC57}" type="datetimeFigureOut">
              <a:rPr lang="en-US" smtClean="0"/>
              <a:pPr/>
              <a:t>3/19/17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D9BFA5A3-C892-EB47-8496-A76E18C360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70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charset="0"/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gist.github.com/hcitang/4e1073dfc73417b669bc0eddf79019cd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Software Architecture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SENG 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791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Architectural Styles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Client/server</a:t>
            </a:r>
          </a:p>
          <a:p>
            <a:r>
              <a:rPr lang="en-US" b="1" dirty="0" smtClean="0"/>
              <a:t>Pipes-and-filters</a:t>
            </a:r>
          </a:p>
          <a:p>
            <a:r>
              <a:rPr lang="en-US" dirty="0" smtClean="0"/>
              <a:t>Repository</a:t>
            </a:r>
          </a:p>
          <a:p>
            <a:r>
              <a:rPr lang="en-US" b="1" dirty="0" smtClean="0"/>
              <a:t>Model-view-controller</a:t>
            </a:r>
          </a:p>
          <a:p>
            <a:r>
              <a:rPr lang="en-US" b="1" dirty="0" smtClean="0"/>
              <a:t>Layered (three-tier, four-tier)</a:t>
            </a:r>
          </a:p>
          <a:p>
            <a:r>
              <a:rPr lang="en-US" dirty="0" smtClean="0"/>
              <a:t>Peer-to-peer</a:t>
            </a:r>
          </a:p>
          <a:p>
            <a:r>
              <a:rPr lang="en-US" dirty="0" smtClean="0"/>
              <a:t>Interpreter</a:t>
            </a:r>
          </a:p>
          <a:p>
            <a:r>
              <a:rPr lang="en-US" dirty="0" smtClean="0"/>
              <a:t>Plugin</a:t>
            </a:r>
          </a:p>
          <a:p>
            <a:r>
              <a:rPr lang="en-US" dirty="0" smtClean="0"/>
              <a:t>Component-based</a:t>
            </a:r>
          </a:p>
          <a:p>
            <a:r>
              <a:rPr lang="en-US" dirty="0" smtClean="0"/>
              <a:t>Event-based</a:t>
            </a:r>
          </a:p>
          <a:p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51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Client-Server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Stand-alone servers</a:t>
            </a:r>
          </a:p>
          <a:p>
            <a:r>
              <a:rPr lang="en-US" dirty="0" smtClean="0"/>
              <a:t>Stand-alone clients</a:t>
            </a:r>
          </a:p>
          <a:p>
            <a:r>
              <a:rPr lang="en-US" dirty="0" smtClean="0"/>
              <a:t>Network connects them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16000" y="4749800"/>
            <a:ext cx="10185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Network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25600" y="3556000"/>
            <a:ext cx="1244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 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57600" y="3556000"/>
            <a:ext cx="1244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Client 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626600" y="3556000"/>
            <a:ext cx="1244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 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25600" y="5562600"/>
            <a:ext cx="1244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187700" y="5562600"/>
            <a:ext cx="1244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004300" y="5562600"/>
            <a:ext cx="1244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m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5" idx="2"/>
          </p:cNvCxnSpPr>
          <p:nvPr/>
        </p:nvCxnSpPr>
        <p:spPr>
          <a:xfrm>
            <a:off x="2247900" y="4241800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74930" y="4241800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224052" y="4241800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62809" y="5054600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10000" y="5054600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621630" y="5071165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16740" y="3357608"/>
            <a:ext cx="5741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4400" dirty="0" smtClean="0"/>
              <a:t>…</a:t>
            </a:r>
            <a:endParaRPr lang="en-US" sz="4400" dirty="0"/>
          </a:p>
        </p:txBody>
      </p:sp>
      <p:sp>
        <p:nvSpPr>
          <p:cNvPr id="22" name="TextBox 21"/>
          <p:cNvSpPr txBox="1"/>
          <p:nvPr/>
        </p:nvSpPr>
        <p:spPr>
          <a:xfrm>
            <a:off x="6428717" y="5395853"/>
            <a:ext cx="5741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4400" dirty="0" smtClean="0"/>
              <a:t>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07549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Client-Server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+ Common for distributed applications</a:t>
            </a:r>
          </a:p>
          <a:p>
            <a:r>
              <a:rPr lang="en-US" dirty="0" smtClean="0"/>
              <a:t>+ Easy to add new servers</a:t>
            </a:r>
          </a:p>
          <a:p>
            <a:r>
              <a:rPr lang="en-US" dirty="0" smtClean="0"/>
              <a:t>+ Server performance can be optimized</a:t>
            </a:r>
          </a:p>
          <a:p>
            <a:endParaRPr lang="en-US" dirty="0" smtClean="0"/>
          </a:p>
          <a:p>
            <a:r>
              <a:rPr lang="en-US" dirty="0" smtClean="0"/>
              <a:t>- Each server must manage its data by itself</a:t>
            </a:r>
          </a:p>
          <a:p>
            <a:r>
              <a:rPr lang="en-US" dirty="0" smtClean="0"/>
              <a:t>- Communication overhead</a:t>
            </a:r>
          </a:p>
          <a:p>
            <a:r>
              <a:rPr lang="en-US" dirty="0" smtClean="0"/>
              <a:t>- Security concerns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17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WWW: browser (clients) - servers</a:t>
            </a:r>
          </a:p>
          <a:p>
            <a:r>
              <a:rPr lang="en-US" dirty="0" smtClean="0"/>
              <a:t>Email: IMAP, SMTP, email clients</a:t>
            </a:r>
          </a:p>
          <a:p>
            <a:endParaRPr lang="en-US" dirty="0"/>
          </a:p>
          <a:p>
            <a:r>
              <a:rPr lang="en-US" dirty="0" smtClean="0"/>
              <a:t>Games: Quake (and most derivatives)</a:t>
            </a:r>
          </a:p>
        </p:txBody>
      </p:sp>
    </p:spTree>
    <p:extLst>
      <p:ext uri="{BB962C8B-B14F-4D97-AF65-F5344CB8AC3E}">
        <p14:creationId xmlns:p14="http://schemas.microsoft.com/office/powerpoint/2010/main" val="607054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Aside: </a:t>
            </a:r>
            <a:r>
              <a:rPr lang="en-US" dirty="0" err="1" smtClean="0"/>
              <a:t>DooM</a:t>
            </a:r>
            <a:r>
              <a:rPr lang="en-US" dirty="0" smtClean="0"/>
              <a:t> Multiplayer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3826" y="1825624"/>
            <a:ext cx="7079974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“Shared input” or “lockstep” model</a:t>
            </a:r>
          </a:p>
          <a:p>
            <a:r>
              <a:rPr lang="en-US" dirty="0" smtClean="0">
                <a:sym typeface="Wingdings"/>
              </a:rPr>
              <a:t> No server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Essentially: send each piece of input that each instance gets to the other</a:t>
            </a:r>
          </a:p>
          <a:p>
            <a:endParaRPr lang="en-US" dirty="0"/>
          </a:p>
          <a:p>
            <a:r>
              <a:rPr lang="en-US" dirty="0" smtClean="0"/>
              <a:t>Each game instance processes the input as it receives it</a:t>
            </a:r>
          </a:p>
          <a:p>
            <a:endParaRPr lang="en-US" dirty="0"/>
          </a:p>
          <a:p>
            <a:r>
              <a:rPr lang="en-US" dirty="0" smtClean="0"/>
              <a:t>+ Simple (input is what drives the simulation)</a:t>
            </a:r>
          </a:p>
          <a:p>
            <a:r>
              <a:rPr lang="en-US" dirty="0" smtClean="0"/>
              <a:t>- Synchronization as soon as some input is dropped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554" r="50109" b="49870"/>
          <a:stretch/>
        </p:blipFill>
        <p:spPr>
          <a:xfrm>
            <a:off x="838200" y="1825625"/>
            <a:ext cx="3183854" cy="2404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381" t="49855" r="12445"/>
          <a:stretch/>
        </p:blipFill>
        <p:spPr>
          <a:xfrm>
            <a:off x="838200" y="4452730"/>
            <a:ext cx="3169951" cy="24052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825624"/>
            <a:ext cx="11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Instance 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199" y="4452730"/>
            <a:ext cx="11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Instance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397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Aside: Quake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97118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Quake’s model: Client-Server</a:t>
            </a:r>
          </a:p>
          <a:p>
            <a:endParaRPr lang="en-US" dirty="0"/>
          </a:p>
          <a:p>
            <a:r>
              <a:rPr lang="en-US" dirty="0" smtClean="0"/>
              <a:t>Server maintains “state of the world”</a:t>
            </a:r>
          </a:p>
          <a:p>
            <a:endParaRPr lang="en-US" dirty="0" smtClean="0"/>
          </a:p>
          <a:p>
            <a:r>
              <a:rPr lang="en-US" dirty="0" smtClean="0"/>
              <a:t>Clients get a version of the world as an update (e.g. where enemies are, if someone is shooting, etc.), and send input to the server (based on their version of the world)</a:t>
            </a:r>
          </a:p>
          <a:p>
            <a:endParaRPr lang="en-US" dirty="0"/>
          </a:p>
          <a:p>
            <a:r>
              <a:rPr lang="en-US" dirty="0" smtClean="0"/>
              <a:t>+ “Ground truth” is relatively straightforward (what the server knows), so synchronization is easy</a:t>
            </a:r>
          </a:p>
          <a:p>
            <a:r>
              <a:rPr lang="en-US" dirty="0" smtClean="0"/>
              <a:t>- Latency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6766280" y="3276599"/>
            <a:ext cx="6857999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Network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772975" y="5685640"/>
            <a:ext cx="83801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 1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8772975" y="4317460"/>
            <a:ext cx="83801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Client 2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8772975" y="298434"/>
            <a:ext cx="83801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 n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0779575" y="5685640"/>
            <a:ext cx="83801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1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16200000">
            <a:off x="9788880" y="4409707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6200000">
            <a:off x="10601680" y="5764501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842100" y="2441567"/>
            <a:ext cx="3866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4400" dirty="0" smtClean="0"/>
              <a:t>…</a:t>
            </a:r>
            <a:endParaRPr lang="en-US" sz="4400" dirty="0"/>
          </a:p>
        </p:txBody>
      </p:sp>
      <p:cxnSp>
        <p:nvCxnSpPr>
          <p:cNvPr id="37" name="Straight Arrow Connector 36"/>
          <p:cNvCxnSpPr/>
          <p:nvPr/>
        </p:nvCxnSpPr>
        <p:spPr>
          <a:xfrm rot="16200000">
            <a:off x="9864984" y="5738785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6200000">
            <a:off x="9864984" y="379851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811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Aside: Quake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6200000">
            <a:off x="6766280" y="3276599"/>
            <a:ext cx="6857999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Network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772975" y="5685640"/>
            <a:ext cx="83801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 1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8772975" y="4317460"/>
            <a:ext cx="83801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Client 2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8772975" y="298434"/>
            <a:ext cx="83801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 n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0779575" y="5685640"/>
            <a:ext cx="83801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1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16200000">
            <a:off x="9788880" y="4409707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6200000">
            <a:off x="10601680" y="5764501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842100" y="2441567"/>
            <a:ext cx="3866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4400" dirty="0" smtClean="0"/>
              <a:t>…</a:t>
            </a:r>
            <a:endParaRPr lang="en-US" sz="4400" dirty="0"/>
          </a:p>
        </p:txBody>
      </p:sp>
      <p:cxnSp>
        <p:nvCxnSpPr>
          <p:cNvPr id="37" name="Straight Arrow Connector 36"/>
          <p:cNvCxnSpPr/>
          <p:nvPr/>
        </p:nvCxnSpPr>
        <p:spPr>
          <a:xfrm rot="16200000">
            <a:off x="9864984" y="5738785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6200000">
            <a:off x="9864984" y="379851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7120612" cy="4351338"/>
          </a:xfrm>
        </p:spPr>
        <p:txBody>
          <a:bodyPr/>
          <a:lstStyle/>
          <a:p>
            <a:r>
              <a:rPr lang="en-US" dirty="0" smtClean="0"/>
              <a:t>Problem: finding the game servers</a:t>
            </a:r>
          </a:p>
          <a:p>
            <a:endParaRPr lang="en-US" dirty="0"/>
          </a:p>
          <a:p>
            <a:r>
              <a:rPr lang="en-US" dirty="0" smtClean="0"/>
              <a:t>Solution: “three step” client-server approach:</a:t>
            </a:r>
          </a:p>
          <a:p>
            <a:pPr marL="514350" indent="-514350">
              <a:buAutoNum type="arabicPeriod"/>
            </a:pPr>
            <a:r>
              <a:rPr lang="en-US" sz="2000" dirty="0" smtClean="0"/>
              <a:t>Query special servers for game server IP list (via </a:t>
            </a:r>
            <a:r>
              <a:rPr lang="en-US" sz="2000" dirty="0" err="1" smtClean="0"/>
              <a:t>QuakeSpy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err="1" smtClean="0">
                <a:sym typeface="Wingdings"/>
              </a:rPr>
              <a:t>GameSpy</a:t>
            </a:r>
            <a:r>
              <a:rPr lang="en-US" sz="2000" dirty="0" smtClean="0">
                <a:sym typeface="Wingdings"/>
              </a:rPr>
              <a:t>)</a:t>
            </a:r>
          </a:p>
          <a:p>
            <a:pPr marL="514350" indent="-514350">
              <a:buAutoNum type="arabicPeriod"/>
            </a:pPr>
            <a:r>
              <a:rPr lang="en-US" sz="2000" dirty="0" smtClean="0">
                <a:sym typeface="Wingdings"/>
              </a:rPr>
              <a:t>Ping these servers in turn to find the one with quickest response time</a:t>
            </a:r>
          </a:p>
          <a:p>
            <a:pPr marL="514350" indent="-514350">
              <a:buAutoNum type="arabicPeriod"/>
            </a:pPr>
            <a:r>
              <a:rPr lang="en-US" sz="2000" dirty="0" smtClean="0">
                <a:sym typeface="Wingdings"/>
              </a:rPr>
              <a:t>Connect to the “fastest” server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10779575" y="838457"/>
            <a:ext cx="83801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(list)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6200000">
            <a:off x="10601680" y="917318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779575" y="3930801"/>
            <a:ext cx="83801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2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16200000">
            <a:off x="10601680" y="4009662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0742838" y="2599577"/>
            <a:ext cx="83801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3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16200000">
            <a:off x="10564943" y="2678438"/>
            <a:ext cx="0" cy="508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667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Pipes and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Pump = source</a:t>
            </a:r>
          </a:p>
          <a:p>
            <a:r>
              <a:rPr lang="en-US" dirty="0" smtClean="0"/>
              <a:t>Filter = small, self-contained units that take input from a pipe, transform the input, and send it out to another pipe</a:t>
            </a:r>
          </a:p>
          <a:p>
            <a:r>
              <a:rPr lang="en-US" dirty="0" smtClean="0"/>
              <a:t>Sink = something that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528240"/>
            <a:ext cx="10590276" cy="133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79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Pipes and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+ robust: each filter can be designed, implemented and tested independently</a:t>
            </a:r>
          </a:p>
          <a:p>
            <a:r>
              <a:rPr lang="en-US" dirty="0" smtClean="0"/>
              <a:t>+ filters can be on different threads or processes, or nodes</a:t>
            </a:r>
          </a:p>
          <a:p>
            <a:r>
              <a:rPr lang="en-US" dirty="0" smtClean="0"/>
              <a:t>- introduces some additional complexity in building software to handle input from pipes</a:t>
            </a:r>
          </a:p>
          <a:p>
            <a:r>
              <a:rPr lang="en-US" dirty="0" smtClean="0"/>
              <a:t>- if filter needs to wait (e.g. sort), it can overflow</a:t>
            </a:r>
          </a:p>
          <a:p>
            <a:r>
              <a:rPr lang="en-US" dirty="0" smtClean="0"/>
              <a:t>- breakage in one filter can </a:t>
            </a:r>
            <a:r>
              <a:rPr lang="en-US" dirty="0" err="1" smtClean="0"/>
              <a:t>kaibosh</a:t>
            </a:r>
            <a:r>
              <a:rPr lang="en-US" dirty="0" smtClean="0"/>
              <a:t> everything (unclear what should happen)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667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Unix/GNU tools</a:t>
            </a:r>
          </a:p>
          <a:p>
            <a:endParaRPr lang="en-US" dirty="0"/>
          </a:p>
          <a:p>
            <a:r>
              <a:rPr lang="en-US" dirty="0" smtClean="0"/>
              <a:t>Compiler: consecutive </a:t>
            </a:r>
            <a:r>
              <a:rPr lang="en-US" dirty="0"/>
              <a:t>filters perform lexical analysis, parsing, semantic analysis, and code generation.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85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the end of this lecture, you should be able to: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Understand the distinction between software architecture and design patterns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Identify the three major questions that a software architecture answers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Recognize common architectural styles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Understand why these common architectural styles are used</a:t>
            </a:r>
          </a:p>
        </p:txBody>
      </p:sp>
    </p:spTree>
    <p:extLst>
      <p:ext uri="{BB962C8B-B14F-4D97-AF65-F5344CB8AC3E}">
        <p14:creationId xmlns:p14="http://schemas.microsoft.com/office/powerpoint/2010/main" val="944475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Consider a dataset of World Cup players: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gist.github.com/hcitang/4e1073dfc73417b669bc0eddf79019cd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pPr marL="514350" indent="-514350">
              <a:buAutoNum type="arabicPeriod"/>
            </a:pPr>
            <a:r>
              <a:rPr lang="en-US" dirty="0" smtClean="0"/>
              <a:t>How many players play for Russia?</a:t>
            </a:r>
          </a:p>
          <a:p>
            <a:pPr marL="514350" indent="-514350">
              <a:buAutoNum type="arabicPeriod"/>
            </a:pPr>
            <a:r>
              <a:rPr lang="en-US" dirty="0" smtClean="0"/>
              <a:t>Of Russia’s players, how many are midfielders?</a:t>
            </a:r>
          </a:p>
          <a:p>
            <a:pPr marL="514350" indent="-514350">
              <a:buAutoNum type="arabicPeriod"/>
            </a:pPr>
            <a:r>
              <a:rPr lang="en-US" dirty="0" smtClean="0"/>
              <a:t>Produce a list of Russia’s players: “&lt;Last Name&gt;, &lt;First Name&gt; - &lt;Position&gt;”</a:t>
            </a:r>
          </a:p>
          <a:p>
            <a:pPr marL="514350" indent="-514350">
              <a:buAutoNum type="arabicPeriod"/>
            </a:pPr>
            <a:r>
              <a:rPr lang="en-US" dirty="0" smtClean="0"/>
              <a:t>How many players have “Anthony” as a last name?</a:t>
            </a:r>
          </a:p>
          <a:p>
            <a:pPr marL="514350" indent="-514350">
              <a:buAutoNum type="arabicPeriod"/>
            </a:pPr>
            <a:r>
              <a:rPr lang="en-US" dirty="0" smtClean="0"/>
              <a:t>How many teams are represented at the World Cup?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350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Unix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You could build a monolithic program that figures out the answers to these questions, or you could string together a set of </a:t>
            </a:r>
            <a:r>
              <a:rPr lang="en-US" dirty="0"/>
              <a:t>U</a:t>
            </a:r>
            <a:r>
              <a:rPr lang="en-US" dirty="0" smtClean="0"/>
              <a:t>nix commands to do this for you</a:t>
            </a:r>
          </a:p>
          <a:p>
            <a:endParaRPr lang="en-US" dirty="0" smtClean="0"/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cat &lt;file&gt; </a:t>
            </a:r>
            <a:r>
              <a:rPr lang="en-US" dirty="0" smtClean="0">
                <a:sym typeface="Wingdings"/>
              </a:rPr>
              <a:t> displays the file line by line</a:t>
            </a:r>
            <a:endParaRPr lang="en-US" dirty="0"/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grep &lt;pattern&gt; &lt;file&gt; </a:t>
            </a:r>
            <a:r>
              <a:rPr lang="en-US" dirty="0" smtClean="0">
                <a:sym typeface="Wingdings"/>
              </a:rPr>
              <a:t> lists the lines in the file that matches the pattern</a:t>
            </a: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  <a:sym typeface="Wingdings"/>
              </a:rPr>
              <a:t>sort</a:t>
            </a:r>
            <a:r>
              <a:rPr lang="en-US" dirty="0" smtClean="0">
                <a:sym typeface="Wingdings"/>
              </a:rPr>
              <a:t>  sorts the lines in the file</a:t>
            </a:r>
          </a:p>
          <a:p>
            <a:r>
              <a:rPr lang="en-US" dirty="0" err="1">
                <a:latin typeface="Courier New" charset="0"/>
                <a:ea typeface="Courier New" charset="0"/>
                <a:cs typeface="Courier New" charset="0"/>
                <a:sym typeface="Wingdings"/>
              </a:rPr>
              <a:t>u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  <a:sym typeface="Wingdings"/>
              </a:rPr>
              <a:t>niq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 filters repeated lines in a file</a:t>
            </a:r>
          </a:p>
          <a:p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  <a:sym typeface="Wingdings"/>
              </a:rPr>
              <a:t>awk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  <a:sym typeface="Wingdings"/>
              </a:rPr>
              <a:t> ’{ print $2 }’ </a:t>
            </a:r>
            <a:r>
              <a:rPr lang="en-US" dirty="0" smtClean="0">
                <a:sym typeface="Wingdings"/>
              </a:rPr>
              <a:t> prints only the second column for each 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12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Unix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How many players play for Russia?</a:t>
            </a:r>
            <a:br>
              <a:rPr lang="en-US" dirty="0" smtClean="0"/>
            </a:br>
            <a:r>
              <a:rPr lang="en-US" sz="2600" dirty="0" smtClean="0">
                <a:latin typeface="Courier New" charset="0"/>
                <a:ea typeface="Courier New" charset="0"/>
                <a:cs typeface="Courier New" charset="0"/>
              </a:rPr>
              <a:t>grep Russia </a:t>
            </a:r>
            <a:r>
              <a:rPr lang="en-US" sz="2600" dirty="0" err="1" smtClean="0">
                <a:latin typeface="Courier New" charset="0"/>
                <a:ea typeface="Courier New" charset="0"/>
                <a:cs typeface="Courier New" charset="0"/>
              </a:rPr>
              <a:t>wcdata.tsv</a:t>
            </a:r>
            <a:r>
              <a:rPr lang="en-US" sz="2600" dirty="0" smtClean="0">
                <a:latin typeface="Courier New" charset="0"/>
                <a:ea typeface="Courier New" charset="0"/>
                <a:cs typeface="Courier New" charset="0"/>
              </a:rPr>
              <a:t> | </a:t>
            </a:r>
            <a:r>
              <a:rPr lang="en-US" sz="2600" dirty="0" err="1" smtClean="0">
                <a:latin typeface="Courier New" charset="0"/>
                <a:ea typeface="Courier New" charset="0"/>
                <a:cs typeface="Courier New" charset="0"/>
              </a:rPr>
              <a:t>wc</a:t>
            </a:r>
            <a:r>
              <a:rPr lang="en-US" sz="2600" dirty="0" smtClean="0">
                <a:latin typeface="Courier New" charset="0"/>
                <a:ea typeface="Courier New" charset="0"/>
                <a:cs typeface="Courier New" charset="0"/>
              </a:rPr>
              <a:t> | </a:t>
            </a:r>
            <a:r>
              <a:rPr lang="en-US" sz="2600" dirty="0" err="1" smtClean="0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2600" dirty="0" smtClean="0">
                <a:latin typeface="Courier New" charset="0"/>
                <a:ea typeface="Courier New" charset="0"/>
                <a:cs typeface="Courier New" charset="0"/>
              </a:rPr>
              <a:t> ’{ print $1 }’</a:t>
            </a:r>
          </a:p>
          <a:p>
            <a:pPr marL="514350" indent="-514350">
              <a:buAutoNum type="arabicPeriod"/>
            </a:pPr>
            <a:r>
              <a:rPr lang="en-US" dirty="0" smtClean="0"/>
              <a:t>Of Russia’s players, how many are midfielders?</a:t>
            </a:r>
            <a:br>
              <a:rPr lang="en-US" dirty="0" smtClean="0"/>
            </a:br>
            <a:r>
              <a:rPr lang="en-US" sz="2200" dirty="0" smtClean="0">
                <a:latin typeface="Courier New" charset="0"/>
                <a:ea typeface="Courier New" charset="0"/>
                <a:cs typeface="Courier New" charset="0"/>
              </a:rPr>
              <a:t>grep Russia </a:t>
            </a:r>
            <a:r>
              <a:rPr lang="en-US" sz="2200" dirty="0" err="1" smtClean="0">
                <a:latin typeface="Courier New" charset="0"/>
                <a:ea typeface="Courier New" charset="0"/>
                <a:cs typeface="Courier New" charset="0"/>
              </a:rPr>
              <a:t>wcdata.tsv</a:t>
            </a:r>
            <a:r>
              <a:rPr lang="en-US" sz="2200" dirty="0" smtClean="0">
                <a:latin typeface="Courier New" charset="0"/>
                <a:ea typeface="Courier New" charset="0"/>
                <a:cs typeface="Courier New" charset="0"/>
              </a:rPr>
              <a:t> | grep Mid | </a:t>
            </a:r>
            <a:r>
              <a:rPr lang="en-US" sz="2200" dirty="0" err="1" smtClean="0">
                <a:latin typeface="Courier New" charset="0"/>
                <a:ea typeface="Courier New" charset="0"/>
                <a:cs typeface="Courier New" charset="0"/>
              </a:rPr>
              <a:t>wc</a:t>
            </a:r>
            <a:r>
              <a:rPr lang="en-US" sz="2200" dirty="0" smtClean="0">
                <a:latin typeface="Courier New" charset="0"/>
                <a:ea typeface="Courier New" charset="0"/>
                <a:cs typeface="Courier New" charset="0"/>
              </a:rPr>
              <a:t> | </a:t>
            </a:r>
            <a:r>
              <a:rPr lang="en-US" sz="2200" dirty="0" err="1" smtClean="0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2200" dirty="0" smtClean="0">
                <a:latin typeface="Courier New" charset="0"/>
                <a:ea typeface="Courier New" charset="0"/>
                <a:cs typeface="Courier New" charset="0"/>
              </a:rPr>
              <a:t> ‘{print $1}’</a:t>
            </a:r>
          </a:p>
          <a:p>
            <a:pPr marL="514350" indent="-514350">
              <a:buAutoNum type="arabicPeriod"/>
            </a:pPr>
            <a:r>
              <a:rPr lang="en-US" dirty="0" smtClean="0"/>
              <a:t>Produce a list of Russia’s players: “&lt;Last Name&gt;, &lt;First Name&gt; - &lt;Position&gt;”</a:t>
            </a:r>
            <a:br>
              <a:rPr lang="en-US" dirty="0" smtClean="0"/>
            </a:br>
            <a:r>
              <a:rPr lang="en-US" sz="1900" dirty="0" smtClean="0">
                <a:latin typeface="Courier New" charset="0"/>
                <a:ea typeface="Courier New" charset="0"/>
                <a:cs typeface="Courier New" charset="0"/>
              </a:rPr>
              <a:t>grep Russia </a:t>
            </a:r>
            <a:r>
              <a:rPr lang="en-US" sz="1900" dirty="0" err="1" smtClean="0">
                <a:latin typeface="Courier New" charset="0"/>
                <a:ea typeface="Courier New" charset="0"/>
                <a:cs typeface="Courier New" charset="0"/>
              </a:rPr>
              <a:t>wcdata.tsv</a:t>
            </a:r>
            <a:r>
              <a:rPr lang="en-US" sz="1900" dirty="0" smtClean="0">
                <a:latin typeface="Courier New" charset="0"/>
                <a:ea typeface="Courier New" charset="0"/>
                <a:cs typeface="Courier New" charset="0"/>
              </a:rPr>
              <a:t> | </a:t>
            </a:r>
            <a:r>
              <a:rPr lang="en-US" sz="1900" dirty="0" err="1" smtClean="0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1900" dirty="0" smtClean="0">
                <a:latin typeface="Courier New" charset="0"/>
                <a:ea typeface="Courier New" charset="0"/>
                <a:cs typeface="Courier New" charset="0"/>
              </a:rPr>
              <a:t> ’{print $11 “, “ $10 “ </a:t>
            </a:r>
            <a:r>
              <a:rPr lang="mr-IN" sz="1900" dirty="0" smtClean="0">
                <a:latin typeface="Courier New" charset="0"/>
                <a:ea typeface="Courier New" charset="0"/>
                <a:cs typeface="Courier New" charset="0"/>
              </a:rPr>
              <a:t>–</a:t>
            </a:r>
            <a:r>
              <a:rPr lang="en-US" sz="1900" dirty="0" smtClean="0">
                <a:latin typeface="Courier New" charset="0"/>
                <a:ea typeface="Courier New" charset="0"/>
                <a:cs typeface="Courier New" charset="0"/>
              </a:rPr>
              <a:t> “ $2}’ | sort</a:t>
            </a:r>
          </a:p>
          <a:p>
            <a:pPr marL="514350" indent="-514350">
              <a:buAutoNum type="arabicPeriod"/>
            </a:pPr>
            <a:r>
              <a:rPr lang="en-US" dirty="0" smtClean="0"/>
              <a:t>How many players have “Anthony” as a last name?</a:t>
            </a:r>
            <a:br>
              <a:rPr lang="en-US" dirty="0" smtClean="0"/>
            </a:b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grep Anthony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wcdata.tsv</a:t>
            </a:r>
            <a:endParaRPr lang="en-US" sz="2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514350" indent="-514350">
              <a:buAutoNum type="arabicPeriod"/>
            </a:pPr>
            <a:r>
              <a:rPr lang="en-US" dirty="0" smtClean="0"/>
              <a:t>How many teams are represented at the World Cup?</a:t>
            </a:r>
            <a:br>
              <a:rPr lang="en-US" dirty="0" smtClean="0"/>
            </a:b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cat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wcdata.tsv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 |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awk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 ‘{print $1}’ |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uniq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 |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wc</a:t>
            </a:r>
            <a:endParaRPr lang="en-US" sz="2000" dirty="0" smtClean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252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Layered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4741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Sub-systems are organized into layers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Each layer: </a:t>
            </a:r>
          </a:p>
          <a:p>
            <a:pPr lvl="1"/>
            <a:r>
              <a:rPr lang="en-US" dirty="0"/>
              <a:t>–  uses the services of the layer below </a:t>
            </a:r>
            <a:endParaRPr lang="en-US" sz="2800" dirty="0"/>
          </a:p>
          <a:p>
            <a:pPr lvl="1"/>
            <a:r>
              <a:rPr lang="en-US" dirty="0"/>
              <a:t>–  provides services to layer above </a:t>
            </a:r>
            <a:r>
              <a:rPr lang="en-US" dirty="0" smtClean="0"/>
              <a:t>through well-defined interfaces</a:t>
            </a:r>
            <a:endParaRPr lang="en-US" sz="2800" dirty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terms “tier” and “layer” are </a:t>
            </a:r>
            <a:r>
              <a:rPr lang="en-US" dirty="0" smtClean="0"/>
              <a:t>interchangeable</a:t>
            </a:r>
            <a:r>
              <a:rPr lang="en-US" dirty="0"/>
              <a:t>, for most people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456" y="2140418"/>
            <a:ext cx="4930722" cy="363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4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Layered Architecture Examples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4" y="1690688"/>
            <a:ext cx="3352800" cy="3683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742" y="1690688"/>
            <a:ext cx="4902200" cy="431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33941" y="1690688"/>
            <a:ext cx="2428407" cy="4318000"/>
          </a:xfrm>
          <a:prstGeom prst="rect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6070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Layered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+ abstraction of concerns</a:t>
            </a:r>
          </a:p>
          <a:p>
            <a:r>
              <a:rPr lang="en-US" dirty="0" smtClean="0"/>
              <a:t>+ isolation of lower and higher levels from one another (i.e. decoupled)</a:t>
            </a:r>
          </a:p>
          <a:p>
            <a:r>
              <a:rPr lang="en-US" dirty="0" smtClean="0"/>
              <a:t>+ reusability</a:t>
            </a:r>
          </a:p>
          <a:p>
            <a:r>
              <a:rPr lang="en-US" dirty="0" smtClean="0"/>
              <a:t>- overhead of going through different layers</a:t>
            </a:r>
          </a:p>
          <a:p>
            <a:r>
              <a:rPr lang="en-US" dirty="0" smtClean="0"/>
              <a:t>-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80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46361" y="1927356"/>
            <a:ext cx="5807439" cy="35152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Model-View-Controller Architectural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0323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Separation of M, V and C:</a:t>
            </a:r>
          </a:p>
          <a:p>
            <a:r>
              <a:rPr lang="en-US" b="1" dirty="0" smtClean="0"/>
              <a:t>Model</a:t>
            </a:r>
            <a:r>
              <a:rPr lang="en-US" dirty="0" smtClean="0"/>
              <a:t>: manages </a:t>
            </a:r>
            <a:r>
              <a:rPr lang="en-US" dirty="0" err="1" smtClean="0"/>
              <a:t>behaviour</a:t>
            </a:r>
            <a:r>
              <a:rPr lang="en-US" dirty="0" smtClean="0"/>
              <a:t> of data; responds to requests about state (from View), responds to state change commands (Controller)</a:t>
            </a:r>
          </a:p>
          <a:p>
            <a:r>
              <a:rPr lang="en-US" b="1" dirty="0" smtClean="0"/>
              <a:t>View</a:t>
            </a:r>
            <a:r>
              <a:rPr lang="en-US" dirty="0" smtClean="0"/>
              <a:t>: manages display of info</a:t>
            </a:r>
          </a:p>
          <a:p>
            <a:r>
              <a:rPr lang="en-US" b="1" dirty="0" smtClean="0"/>
              <a:t>Controller</a:t>
            </a:r>
            <a:r>
              <a:rPr lang="en-US" dirty="0" smtClean="0"/>
              <a:t>: interprets user input, and updates model and 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178" y="2062293"/>
            <a:ext cx="5633803" cy="338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670608" cy="4758238"/>
          </a:xfrm>
        </p:spPr>
      </p:pic>
    </p:spTree>
    <p:extLst>
      <p:ext uri="{BB962C8B-B14F-4D97-AF65-F5344CB8AC3E}">
        <p14:creationId xmlns:p14="http://schemas.microsoft.com/office/powerpoint/2010/main" val="744541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- Variations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016" y="1825625"/>
            <a:ext cx="4395967" cy="4351338"/>
          </a:xfrm>
        </p:spPr>
      </p:pic>
    </p:spTree>
    <p:extLst>
      <p:ext uri="{BB962C8B-B14F-4D97-AF65-F5344CB8AC3E}">
        <p14:creationId xmlns:p14="http://schemas.microsoft.com/office/powerpoint/2010/main" val="146520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- Variations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997068" cy="4589796"/>
          </a:xfrm>
        </p:spPr>
      </p:pic>
    </p:spTree>
    <p:extLst>
      <p:ext uri="{BB962C8B-B14F-4D97-AF65-F5344CB8AC3E}">
        <p14:creationId xmlns:p14="http://schemas.microsoft.com/office/powerpoint/2010/main" val="465328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Software architecture is the process of designing the global organization of the system, specifically: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Dividing the system into subsystems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Determining how subsystems interact with one another (when and with whom)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Identifying how the subsystems are deployed (e.g. into same/different processes or machines altogether!)</a:t>
            </a:r>
          </a:p>
          <a:p>
            <a:endParaRPr lang="en-US" dirty="0"/>
          </a:p>
          <a:p>
            <a:r>
              <a:rPr lang="en-US" dirty="0" smtClean="0"/>
              <a:t>Software architecture is high-level design: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Abstract away details of individual classes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Subdividing system into manageable subsystems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Considering how these pieces fit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384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429401" cy="4351338"/>
          </a:xfrm>
        </p:spPr>
      </p:pic>
    </p:spTree>
    <p:extLst>
      <p:ext uri="{BB962C8B-B14F-4D97-AF65-F5344CB8AC3E}">
        <p14:creationId xmlns:p14="http://schemas.microsoft.com/office/powerpoint/2010/main" val="520736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 Example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427831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147" y="1505495"/>
            <a:ext cx="2606842" cy="47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+ </a:t>
            </a:r>
            <a:r>
              <a:rPr lang="en-US" dirty="0"/>
              <a:t>Separation of concerns </a:t>
            </a:r>
            <a:endParaRPr lang="en-US" dirty="0"/>
          </a:p>
          <a:p>
            <a:r>
              <a:rPr lang="en-US" dirty="0"/>
              <a:t>+</a:t>
            </a:r>
            <a:r>
              <a:rPr lang="en-US" dirty="0" smtClean="0"/>
              <a:t> </a:t>
            </a:r>
            <a:r>
              <a:rPr lang="en-US" dirty="0"/>
              <a:t>Increased usability, readability, reusability, ... </a:t>
            </a:r>
            <a:endParaRPr lang="en-US" dirty="0" smtClean="0"/>
          </a:p>
          <a:p>
            <a:r>
              <a:rPr lang="en-US" dirty="0"/>
              <a:t>+</a:t>
            </a:r>
            <a:r>
              <a:rPr lang="en-US" dirty="0" smtClean="0"/>
              <a:t> </a:t>
            </a:r>
            <a:r>
              <a:rPr lang="en-US" dirty="0"/>
              <a:t>Increased TESTABILITY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90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Oriented Architectural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88053" cy="4351338"/>
          </a:xfrm>
        </p:spPr>
        <p:txBody>
          <a:bodyPr/>
          <a:lstStyle/>
          <a:p>
            <a:r>
              <a:rPr lang="en-US" dirty="0" smtClean="0"/>
              <a:t>“New kid on the block”</a:t>
            </a:r>
          </a:p>
          <a:p>
            <a:r>
              <a:rPr lang="en-US" dirty="0" smtClean="0"/>
              <a:t>Loosely-coupled, autonomous, distributed services</a:t>
            </a:r>
          </a:p>
          <a:p>
            <a:r>
              <a:rPr lang="en-US" dirty="0" smtClean="0"/>
              <a:t>Close adherence to a schema and contract, not class (i.e. it’s usually about data)</a:t>
            </a:r>
          </a:p>
          <a:p>
            <a:endParaRPr lang="en-US" dirty="0"/>
          </a:p>
          <a:p>
            <a:r>
              <a:rPr lang="en-US" dirty="0" smtClean="0"/>
              <a:t>Applications are then mostly about composing services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171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5873"/>
            <a:ext cx="12192000" cy="699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09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 smtClean="0"/>
              <a:t>www.webservicex.net</a:t>
            </a:r>
            <a:r>
              <a:rPr lang="en-US" dirty="0" smtClean="0"/>
              <a:t>/new/Home/Index</a:t>
            </a:r>
          </a:p>
          <a:p>
            <a:endParaRPr lang="en-US" dirty="0"/>
          </a:p>
          <a:p>
            <a:r>
              <a:rPr lang="en-US" dirty="0" smtClean="0"/>
              <a:t>New challenge: registration and discovery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22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Style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Client-server: </a:t>
            </a:r>
            <a:r>
              <a:rPr lang="en-US" dirty="0"/>
              <a:t>Segregates the system into two applications, where the client makes requests to the server. In many cases, the server is a database with application logic represented as stored procedures.</a:t>
            </a:r>
            <a:endParaRPr lang="en-US" dirty="0" smtClean="0"/>
          </a:p>
          <a:p>
            <a:r>
              <a:rPr lang="en-US" b="1" dirty="0" smtClean="0"/>
              <a:t>Pipes and filters: </a:t>
            </a:r>
            <a:r>
              <a:rPr lang="en-US" dirty="0"/>
              <a:t>Decompose a task that performs complex processing into a series of separate elements that can be reused</a:t>
            </a:r>
            <a:endParaRPr lang="en-US" b="1" dirty="0" smtClean="0"/>
          </a:p>
          <a:p>
            <a:r>
              <a:rPr lang="en-US" b="1" dirty="0" smtClean="0"/>
              <a:t>Layered architecture: </a:t>
            </a:r>
            <a:r>
              <a:rPr lang="en-US" dirty="0"/>
              <a:t>Partitions the concerns of the application into stacked groups (layers).</a:t>
            </a:r>
            <a:endParaRPr lang="en-US" dirty="0" smtClean="0"/>
          </a:p>
          <a:p>
            <a:r>
              <a:rPr lang="en-US" b="1" dirty="0" smtClean="0"/>
              <a:t>Model-view-controller: </a:t>
            </a:r>
            <a:r>
              <a:rPr lang="en-US" dirty="0"/>
              <a:t>The </a:t>
            </a:r>
            <a:r>
              <a:rPr lang="en-US" i="1" dirty="0"/>
              <a:t>Model-View-Controller (MVC)</a:t>
            </a:r>
            <a:r>
              <a:rPr lang="en-US" dirty="0"/>
              <a:t> pattern separates the modeling of the domain, the presentation, and the actions based on user input into three separate classes</a:t>
            </a:r>
            <a:endParaRPr lang="en-US" b="1" dirty="0" smtClean="0"/>
          </a:p>
          <a:p>
            <a:r>
              <a:rPr lang="en-US" b="1" dirty="0" smtClean="0"/>
              <a:t>Service-Oriented Architectural style: </a:t>
            </a:r>
            <a:r>
              <a:rPr lang="en-US" dirty="0" smtClean="0"/>
              <a:t>Refers </a:t>
            </a:r>
            <a:r>
              <a:rPr lang="en-US" dirty="0"/>
              <a:t>to applications that expose and consume functionality as a service using contracts and messages.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4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are now able to: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Understand the distinction between software architecture and design patterns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Identify the three major questions that a software architecture answers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Recognize common architectural styles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Understand why these common architectural styles are used</a:t>
            </a:r>
          </a:p>
        </p:txBody>
      </p:sp>
    </p:spTree>
    <p:extLst>
      <p:ext uri="{BB962C8B-B14F-4D97-AF65-F5344CB8AC3E}">
        <p14:creationId xmlns:p14="http://schemas.microsoft.com/office/powerpoint/2010/main" val="929473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an architecture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03800" cy="4351338"/>
          </a:xfrm>
        </p:spPr>
        <p:txBody>
          <a:bodyPr/>
          <a:lstStyle/>
          <a:p>
            <a:r>
              <a:rPr lang="en-US" dirty="0" smtClean="0"/>
              <a:t>Supports understanding of the system</a:t>
            </a:r>
          </a:p>
          <a:p>
            <a:endParaRPr lang="en-US" dirty="0" smtClean="0"/>
          </a:p>
          <a:p>
            <a:r>
              <a:rPr lang="en-US" dirty="0" smtClean="0"/>
              <a:t>Allows sub-teams or individuals to work on subsystems in isolation</a:t>
            </a:r>
          </a:p>
          <a:p>
            <a:endParaRPr lang="en-US" dirty="0" smtClean="0"/>
          </a:p>
          <a:p>
            <a:r>
              <a:rPr lang="en-US" dirty="0" smtClean="0"/>
              <a:t>Enables re-use and re-usability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900" y="1825625"/>
            <a:ext cx="55118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80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Partitioning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Hardware constraints (e.g. external database server; scalability)</a:t>
            </a:r>
          </a:p>
          <a:p>
            <a:endParaRPr lang="en-US" dirty="0" smtClean="0"/>
          </a:p>
          <a:p>
            <a:r>
              <a:rPr lang="en-US" dirty="0" smtClean="0"/>
              <a:t>Computational cost (parallelizing expensive operations)</a:t>
            </a:r>
          </a:p>
          <a:p>
            <a:endParaRPr lang="en-US" dirty="0" smtClean="0"/>
          </a:p>
          <a:p>
            <a:r>
              <a:rPr lang="en-US" dirty="0" smtClean="0"/>
              <a:t>Logical divisions (e.g. UI, business logic, database, etc.)</a:t>
            </a:r>
          </a:p>
          <a:p>
            <a:endParaRPr lang="en-US" dirty="0" smtClean="0"/>
          </a:p>
          <a:p>
            <a:r>
              <a:rPr lang="en-US" dirty="0" smtClean="0"/>
              <a:t>Communication</a:t>
            </a:r>
          </a:p>
          <a:p>
            <a:pPr lvl="1"/>
            <a:r>
              <a:rPr lang="en-US" dirty="0" err="1" smtClean="0"/>
              <a:t>Intraprocess</a:t>
            </a:r>
            <a:r>
              <a:rPr lang="en-US" dirty="0" smtClean="0"/>
              <a:t> (same method, same thread, different threads)</a:t>
            </a:r>
          </a:p>
          <a:p>
            <a:pPr lvl="1"/>
            <a:r>
              <a:rPr lang="en-US" dirty="0" err="1" smtClean="0"/>
              <a:t>Interprocess</a:t>
            </a:r>
            <a:r>
              <a:rPr lang="en-US" dirty="0" smtClean="0"/>
              <a:t> (same node)</a:t>
            </a:r>
          </a:p>
          <a:p>
            <a:pPr lvl="1"/>
            <a:r>
              <a:rPr lang="en-US" dirty="0" err="1" smtClean="0"/>
              <a:t>Interprocess</a:t>
            </a:r>
            <a:r>
              <a:rPr lang="en-US" dirty="0" smtClean="0"/>
              <a:t> (different nodes)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532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UML for describing architecture too!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495800" cy="435133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dirty="0" smtClean="0"/>
              <a:t>Package diagram</a:t>
            </a:r>
          </a:p>
          <a:p>
            <a:pPr lvl="1" algn="r"/>
            <a:r>
              <a:rPr lang="en-US" dirty="0" smtClean="0"/>
              <a:t>(emphasizes logical structure)</a:t>
            </a:r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Component diagram</a:t>
            </a:r>
          </a:p>
          <a:p>
            <a:pPr lvl="1" algn="r"/>
            <a:r>
              <a:rPr lang="en-US" dirty="0" smtClean="0"/>
              <a:t>(emphasizes interfaces/communication between components)</a:t>
            </a:r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Deployment diagram</a:t>
            </a:r>
          </a:p>
          <a:p>
            <a:pPr lvl="1" algn="r"/>
            <a:r>
              <a:rPr lang="en-US" dirty="0" smtClean="0"/>
              <a:t>(emphasizes deployment model)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8" y="1636713"/>
            <a:ext cx="4419601" cy="1301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8" y="3320867"/>
            <a:ext cx="5811532" cy="1228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4818062"/>
            <a:ext cx="5992327" cy="149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5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Models are judged on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Stable: new features can be easily added with no or small changes to the architecture</a:t>
            </a:r>
          </a:p>
          <a:p>
            <a:endParaRPr lang="en-US" dirty="0"/>
          </a:p>
          <a:p>
            <a:r>
              <a:rPr lang="en-US" dirty="0" smtClean="0"/>
              <a:t>So: an architectural model ought to be designed to be stable—this aids maintainability, extensibility, and reliability of the system in the long 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02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032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Architectural Styles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Client/server</a:t>
            </a:r>
          </a:p>
          <a:p>
            <a:r>
              <a:rPr lang="en-US" dirty="0" smtClean="0"/>
              <a:t>Pipes-and-filters</a:t>
            </a:r>
          </a:p>
          <a:p>
            <a:r>
              <a:rPr lang="en-US" dirty="0" smtClean="0"/>
              <a:t>Repository</a:t>
            </a:r>
          </a:p>
          <a:p>
            <a:r>
              <a:rPr lang="en-US" dirty="0" smtClean="0"/>
              <a:t>Model-view-controller</a:t>
            </a:r>
          </a:p>
          <a:p>
            <a:r>
              <a:rPr lang="en-US" dirty="0" smtClean="0"/>
              <a:t>Layered (three-tier, four-tier)</a:t>
            </a:r>
          </a:p>
          <a:p>
            <a:r>
              <a:rPr lang="en-US" dirty="0" smtClean="0"/>
              <a:t>Peer-to-peer</a:t>
            </a:r>
          </a:p>
          <a:p>
            <a:r>
              <a:rPr lang="en-US" dirty="0" smtClean="0"/>
              <a:t>Interpreter</a:t>
            </a:r>
          </a:p>
          <a:p>
            <a:r>
              <a:rPr lang="en-US" dirty="0" smtClean="0"/>
              <a:t>Plugin</a:t>
            </a:r>
          </a:p>
          <a:p>
            <a:r>
              <a:rPr lang="en-US" dirty="0" smtClean="0"/>
              <a:t>Component-based</a:t>
            </a:r>
          </a:p>
          <a:p>
            <a:r>
              <a:rPr lang="en-US" dirty="0" smtClean="0"/>
              <a:t>Event-based</a:t>
            </a:r>
          </a:p>
          <a:p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17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A6E26E3-97AB-3841-9323-9EFF9FCD4095}" vid="{31111873-FD7B-DB4D-9076-9301D56226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tony-template</Template>
  <TotalTime>1057</TotalTime>
  <Words>1331</Words>
  <Application>Microsoft Macintosh PowerPoint</Application>
  <PresentationFormat>Widescreen</PresentationFormat>
  <Paragraphs>262</Paragraphs>
  <Slides>37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Calibri</vt:lpstr>
      <vt:lpstr>Courier New</vt:lpstr>
      <vt:lpstr>Helvetica Neue</vt:lpstr>
      <vt:lpstr>Mangal</vt:lpstr>
      <vt:lpstr>Wingdings</vt:lpstr>
      <vt:lpstr>Arial</vt:lpstr>
      <vt:lpstr>Office Theme</vt:lpstr>
      <vt:lpstr>Introduction to Software Architecture</vt:lpstr>
      <vt:lpstr>Learning Objectives</vt:lpstr>
      <vt:lpstr>Software Architecture</vt:lpstr>
      <vt:lpstr>Why is an architecture important?</vt:lpstr>
      <vt:lpstr>Partitioning Considerations</vt:lpstr>
      <vt:lpstr>Some UML for describing architecture too!</vt:lpstr>
      <vt:lpstr>Architectural Models are judged on Stability</vt:lpstr>
      <vt:lpstr>ICQ</vt:lpstr>
      <vt:lpstr>Common Architectural Styles</vt:lpstr>
      <vt:lpstr>Common Architectural Styles</vt:lpstr>
      <vt:lpstr>Client-Server Style</vt:lpstr>
      <vt:lpstr>Client-Server Style</vt:lpstr>
      <vt:lpstr>Examples</vt:lpstr>
      <vt:lpstr>Aside: DooM Multiplayer</vt:lpstr>
      <vt:lpstr>Aside: Quake</vt:lpstr>
      <vt:lpstr>Aside: Quake</vt:lpstr>
      <vt:lpstr>Pipes and Filters</vt:lpstr>
      <vt:lpstr>Pipes and Filters</vt:lpstr>
      <vt:lpstr>Examples</vt:lpstr>
      <vt:lpstr>Example</vt:lpstr>
      <vt:lpstr>Unix Example</vt:lpstr>
      <vt:lpstr>Unix Example</vt:lpstr>
      <vt:lpstr>Layered Architecture</vt:lpstr>
      <vt:lpstr>Layered Architecture Examples</vt:lpstr>
      <vt:lpstr>Layered Architecture</vt:lpstr>
      <vt:lpstr>Model-View-Controller Architectural Style</vt:lpstr>
      <vt:lpstr>MVC</vt:lpstr>
      <vt:lpstr>MVC - Variations</vt:lpstr>
      <vt:lpstr>MVC - Variations</vt:lpstr>
      <vt:lpstr>MVC Example</vt:lpstr>
      <vt:lpstr>MVC Example</vt:lpstr>
      <vt:lpstr>MVC</vt:lpstr>
      <vt:lpstr>Service Oriented Architectural Style</vt:lpstr>
      <vt:lpstr>PowerPoint Presentation</vt:lpstr>
      <vt:lpstr>Services</vt:lpstr>
      <vt:lpstr>Architectural Style Overview</vt:lpstr>
      <vt:lpstr>Learning Objectives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Software Architecture</dc:title>
  <dc:creator>Anthony Tang</dc:creator>
  <cp:lastModifiedBy>Anthony Tang</cp:lastModifiedBy>
  <cp:revision>20</cp:revision>
  <dcterms:created xsi:type="dcterms:W3CDTF">2017-03-20T05:08:20Z</dcterms:created>
  <dcterms:modified xsi:type="dcterms:W3CDTF">2017-03-20T22:46:13Z</dcterms:modified>
</cp:coreProperties>
</file>