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6" r:id="rId11"/>
    <p:sldId id="267" r:id="rId12"/>
    <p:sldId id="278" r:id="rId13"/>
    <p:sldId id="265" r:id="rId14"/>
    <p:sldId id="268" r:id="rId15"/>
    <p:sldId id="269" r:id="rId16"/>
    <p:sldId id="270" r:id="rId17"/>
    <p:sldId id="271" r:id="rId18"/>
    <p:sldId id="272" r:id="rId19"/>
    <p:sldId id="273" r:id="rId20"/>
    <p:sldId id="274" r:id="rId21"/>
    <p:sldId id="275" r:id="rId22"/>
    <p:sldId id="276" r:id="rId23"/>
    <p:sldId id="279" r:id="rId24"/>
    <p:sldId id="277" r:id="rId25"/>
    <p:sldId id="280" r:id="rId26"/>
    <p:sldId id="281" r:id="rId27"/>
    <p:sldId id="282" r:id="rId28"/>
    <p:sldId id="284" r:id="rId29"/>
    <p:sldId id="283" r:id="rId30"/>
    <p:sldId id="285" r:id="rId31"/>
    <p:sldId id="286" r:id="rId32"/>
    <p:sldId id="287" r:id="rId33"/>
    <p:sldId id="288" r:id="rId34"/>
    <p:sldId id="289" r:id="rId35"/>
    <p:sldId id="291"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11"/>
    <p:restoredTop sz="84835"/>
  </p:normalViewPr>
  <p:slideViewPr>
    <p:cSldViewPr snapToGrid="0" snapToObjects="1">
      <p:cViewPr varScale="1">
        <p:scale>
          <a:sx n="76" d="100"/>
          <a:sy n="76" d="100"/>
        </p:scale>
        <p:origin x="21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93C76-6098-9E46-9B41-44B073DA43D6}" type="datetimeFigureOut">
              <a:rPr lang="en-US" smtClean="0"/>
              <a:t>3/18/17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D6A7F-2D2E-1947-B654-035FF6EF74DF}" type="slidenum">
              <a:rPr lang="en-US" smtClean="0"/>
              <a:t>‹#›</a:t>
            </a:fld>
            <a:endParaRPr lang="en-US"/>
          </a:p>
        </p:txBody>
      </p:sp>
    </p:spTree>
    <p:extLst>
      <p:ext uri="{BB962C8B-B14F-4D97-AF65-F5344CB8AC3E}">
        <p14:creationId xmlns:p14="http://schemas.microsoft.com/office/powerpoint/2010/main" val="20203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wikipedia</a:t>
            </a:r>
            <a:endParaRPr lang="en-US" dirty="0"/>
          </a:p>
        </p:txBody>
      </p:sp>
      <p:sp>
        <p:nvSpPr>
          <p:cNvPr id="4" name="Slide Number Placeholder 3"/>
          <p:cNvSpPr>
            <a:spLocks noGrp="1"/>
          </p:cNvSpPr>
          <p:nvPr>
            <p:ph type="sldNum" sz="quarter" idx="10"/>
          </p:nvPr>
        </p:nvSpPr>
        <p:spPr/>
        <p:txBody>
          <a:bodyPr/>
          <a:lstStyle/>
          <a:p>
            <a:fld id="{230D6A7F-2D2E-1947-B654-035FF6EF74DF}" type="slidenum">
              <a:rPr lang="en-US" smtClean="0"/>
              <a:t>8</a:t>
            </a:fld>
            <a:endParaRPr lang="en-US"/>
          </a:p>
        </p:txBody>
      </p:sp>
    </p:spTree>
    <p:extLst>
      <p:ext uri="{BB962C8B-B14F-4D97-AF65-F5344CB8AC3E}">
        <p14:creationId xmlns:p14="http://schemas.microsoft.com/office/powerpoint/2010/main" val="155774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 First Design Patterns</a:t>
            </a:r>
            <a:endParaRPr lang="en-US" dirty="0"/>
          </a:p>
        </p:txBody>
      </p:sp>
      <p:sp>
        <p:nvSpPr>
          <p:cNvPr id="4" name="Slide Number Placeholder 3"/>
          <p:cNvSpPr>
            <a:spLocks noGrp="1"/>
          </p:cNvSpPr>
          <p:nvPr>
            <p:ph type="sldNum" sz="quarter" idx="10"/>
          </p:nvPr>
        </p:nvSpPr>
        <p:spPr/>
        <p:txBody>
          <a:bodyPr/>
          <a:lstStyle/>
          <a:p>
            <a:fld id="{230D6A7F-2D2E-1947-B654-035FF6EF74DF}" type="slidenum">
              <a:rPr lang="en-US" smtClean="0"/>
              <a:t>14</a:t>
            </a:fld>
            <a:endParaRPr lang="en-US"/>
          </a:p>
        </p:txBody>
      </p:sp>
    </p:spTree>
    <p:extLst>
      <p:ext uri="{BB962C8B-B14F-4D97-AF65-F5344CB8AC3E}">
        <p14:creationId xmlns:p14="http://schemas.microsoft.com/office/powerpoint/2010/main" val="137454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en.wikipedia.org</a:t>
            </a:r>
            <a:r>
              <a:rPr lang="en-US" dirty="0" smtClean="0"/>
              <a:t>/wiki/</a:t>
            </a:r>
            <a:r>
              <a:rPr lang="en-US" dirty="0" err="1" smtClean="0"/>
              <a:t>Observer_pattern</a:t>
            </a:r>
            <a:endParaRPr lang="en-US" dirty="0"/>
          </a:p>
        </p:txBody>
      </p:sp>
      <p:sp>
        <p:nvSpPr>
          <p:cNvPr id="4" name="Slide Number Placeholder 3"/>
          <p:cNvSpPr>
            <a:spLocks noGrp="1"/>
          </p:cNvSpPr>
          <p:nvPr>
            <p:ph type="sldNum" sz="quarter" idx="10"/>
          </p:nvPr>
        </p:nvSpPr>
        <p:spPr/>
        <p:txBody>
          <a:bodyPr/>
          <a:lstStyle/>
          <a:p>
            <a:fld id="{230D6A7F-2D2E-1947-B654-035FF6EF74DF}" type="slidenum">
              <a:rPr lang="en-US" smtClean="0"/>
              <a:t>20</a:t>
            </a:fld>
            <a:endParaRPr lang="en-US"/>
          </a:p>
        </p:txBody>
      </p:sp>
    </p:spTree>
    <p:extLst>
      <p:ext uri="{BB962C8B-B14F-4D97-AF65-F5344CB8AC3E}">
        <p14:creationId xmlns:p14="http://schemas.microsoft.com/office/powerpoint/2010/main" val="123634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0D6A7F-2D2E-1947-B654-035FF6EF74DF}" type="slidenum">
              <a:rPr lang="en-US" smtClean="0"/>
              <a:t>21</a:t>
            </a:fld>
            <a:endParaRPr lang="en-US"/>
          </a:p>
        </p:txBody>
      </p:sp>
    </p:spTree>
    <p:extLst>
      <p:ext uri="{BB962C8B-B14F-4D97-AF65-F5344CB8AC3E}">
        <p14:creationId xmlns:p14="http://schemas.microsoft.com/office/powerpoint/2010/main" val="188166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0D6A7F-2D2E-1947-B654-035FF6EF74DF}" type="slidenum">
              <a:rPr lang="en-US" smtClean="0"/>
              <a:t>22</a:t>
            </a:fld>
            <a:endParaRPr lang="en-US"/>
          </a:p>
        </p:txBody>
      </p:sp>
    </p:spTree>
    <p:extLst>
      <p:ext uri="{BB962C8B-B14F-4D97-AF65-F5344CB8AC3E}">
        <p14:creationId xmlns:p14="http://schemas.microsoft.com/office/powerpoint/2010/main" val="6292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i-msdn.sec.s-msft.com</a:t>
            </a:r>
            <a:r>
              <a:rPr lang="en-US" dirty="0" smtClean="0"/>
              <a:t>/</a:t>
            </a:r>
            <a:r>
              <a:rPr lang="en-US" dirty="0" err="1" smtClean="0"/>
              <a:t>dynimg</a:t>
            </a:r>
            <a:r>
              <a:rPr lang="en-US" dirty="0" smtClean="0"/>
              <a:t>/IC400943.png</a:t>
            </a:r>
            <a:endParaRPr lang="en-US" dirty="0"/>
          </a:p>
        </p:txBody>
      </p:sp>
      <p:sp>
        <p:nvSpPr>
          <p:cNvPr id="4" name="Slide Number Placeholder 3"/>
          <p:cNvSpPr>
            <a:spLocks noGrp="1"/>
          </p:cNvSpPr>
          <p:nvPr>
            <p:ph type="sldNum" sz="quarter" idx="10"/>
          </p:nvPr>
        </p:nvSpPr>
        <p:spPr/>
        <p:txBody>
          <a:bodyPr/>
          <a:lstStyle/>
          <a:p>
            <a:fld id="{230D6A7F-2D2E-1947-B654-035FF6EF74DF}" type="slidenum">
              <a:rPr lang="en-US" smtClean="0"/>
              <a:t>30</a:t>
            </a:fld>
            <a:endParaRPr lang="en-US"/>
          </a:p>
        </p:txBody>
      </p:sp>
    </p:spTree>
    <p:extLst>
      <p:ext uri="{BB962C8B-B14F-4D97-AF65-F5344CB8AC3E}">
        <p14:creationId xmlns:p14="http://schemas.microsoft.com/office/powerpoint/2010/main" val="46342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0D6A7F-2D2E-1947-B654-035FF6EF74DF}" type="slidenum">
              <a:rPr lang="en-US" smtClean="0"/>
              <a:t>31</a:t>
            </a:fld>
            <a:endParaRPr lang="en-US"/>
          </a:p>
        </p:txBody>
      </p:sp>
    </p:spTree>
    <p:extLst>
      <p:ext uri="{BB962C8B-B14F-4D97-AF65-F5344CB8AC3E}">
        <p14:creationId xmlns:p14="http://schemas.microsoft.com/office/powerpoint/2010/main" val="129049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atin typeface="Helvetica Neue" charset="0"/>
                <a:ea typeface="Helvetica Neue" charset="0"/>
                <a:cs typeface="Helvetica Neue"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Helvetica Neue" charset="0"/>
                <a:ea typeface="Helvetica Neue" charset="0"/>
                <a:cs typeface="Helvetica Neue" charset="0"/>
              </a:defRPr>
            </a:lvl1pPr>
          </a:lstStyle>
          <a:p>
            <a:fld id="{92C18D49-91E7-3C46-A6CA-CF653347CC57}" type="datetimeFigureOut">
              <a:rPr lang="en-US" smtClean="0"/>
              <a:pPr/>
              <a:t>3/18/17</a:t>
            </a:fld>
            <a:endParaRPr lang="en-US"/>
          </a:p>
        </p:txBody>
      </p:sp>
      <p:sp>
        <p:nvSpPr>
          <p:cNvPr id="5" name="Footer Placeholder 4"/>
          <p:cNvSpPr>
            <a:spLocks noGrp="1"/>
          </p:cNvSpPr>
          <p:nvPr>
            <p:ph type="ftr" sz="quarter" idx="11"/>
          </p:nvPr>
        </p:nvSpPr>
        <p:spPr/>
        <p:txBody>
          <a:bodyPr/>
          <a:lstStyle>
            <a:lvl1pPr algn="l">
              <a:defRPr>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12"/>
          </p:nvPr>
        </p:nvSpPr>
        <p:spPr/>
        <p:txBody>
          <a:bodyPr/>
          <a:lstStyle>
            <a:lvl1pPr algn="l">
              <a:defRPr>
                <a:latin typeface="Helvetica Neue" charset="0"/>
                <a:ea typeface="Helvetica Neue" charset="0"/>
                <a:cs typeface="Helvetica Neue" charset="0"/>
              </a:defRPr>
            </a:lvl1pPr>
          </a:lstStyle>
          <a:p>
            <a:fld id="{D9BFA5A3-C892-EB47-8496-A76E18C36019}" type="slidenum">
              <a:rPr lang="en-US" smtClean="0"/>
              <a:pPr/>
              <a:t>‹#›</a:t>
            </a:fld>
            <a:endParaRPr lang="en-US"/>
          </a:p>
        </p:txBody>
      </p:sp>
    </p:spTree>
    <p:extLst>
      <p:ext uri="{BB962C8B-B14F-4D97-AF65-F5344CB8AC3E}">
        <p14:creationId xmlns:p14="http://schemas.microsoft.com/office/powerpoint/2010/main" val="114274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18D49-91E7-3C46-A6CA-CF653347CC57}"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33268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18D49-91E7-3C46-A6CA-CF653347CC57}"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60289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18D49-91E7-3C46-A6CA-CF653347CC57}"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28894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18D49-91E7-3C46-A6CA-CF653347CC57}" type="datetimeFigureOut">
              <a:rPr lang="en-US" smtClean="0"/>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56310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C18D49-91E7-3C46-A6CA-CF653347CC57}" type="datetimeFigureOut">
              <a:rPr lang="en-US" smtClean="0"/>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85765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C18D49-91E7-3C46-A6CA-CF653347CC57}" type="datetimeFigureOut">
              <a:rPr lang="en-US" smtClean="0"/>
              <a:t>3/18/17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74894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18D49-91E7-3C46-A6CA-CF653347CC57}" type="datetimeFigureOut">
              <a:rPr lang="en-US" smtClean="0"/>
              <a:t>3/18/17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09722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18D49-91E7-3C46-A6CA-CF653347CC57}" type="datetimeFigureOut">
              <a:rPr lang="en-US" smtClean="0"/>
              <a:t>3/18/17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67757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18D49-91E7-3C46-A6CA-CF653347CC57}" type="datetimeFigureOut">
              <a:rPr lang="en-US" smtClean="0"/>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204163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18D49-91E7-3C46-A6CA-CF653347CC57}" type="datetimeFigureOut">
              <a:rPr lang="en-US" smtClean="0"/>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284523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marL="0" indent="0" algn="l">
              <a:buFont typeface="Arial" charset="0"/>
              <a:buNone/>
              <a:defRPr sz="1200">
                <a:solidFill>
                  <a:schemeClr val="tx1">
                    <a:tint val="75000"/>
                  </a:schemeClr>
                </a:solidFill>
                <a:latin typeface="Helvetica Neue" charset="0"/>
                <a:ea typeface="Helvetica Neue" charset="0"/>
                <a:cs typeface="Helvetica Neue" charset="0"/>
              </a:defRPr>
            </a:lvl1pPr>
          </a:lstStyle>
          <a:p>
            <a:fld id="{92C18D49-91E7-3C46-A6CA-CF653347CC57}" type="datetimeFigureOut">
              <a:rPr lang="en-US" smtClean="0"/>
              <a:pPr/>
              <a:t>3/18/17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marL="0" indent="0" algn="l">
              <a:buFont typeface="Arial" charset="0"/>
              <a:buNone/>
              <a:defRPr sz="1200">
                <a:solidFill>
                  <a:schemeClr val="tx1">
                    <a:tint val="75000"/>
                  </a:schemeClr>
                </a:solidFill>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marL="0" indent="0" algn="l">
              <a:buFont typeface="Arial" charset="0"/>
              <a:buNone/>
              <a:defRPr sz="1200">
                <a:solidFill>
                  <a:schemeClr val="tx1">
                    <a:tint val="75000"/>
                  </a:schemeClr>
                </a:solidFill>
                <a:latin typeface="Helvetica Neue" charset="0"/>
                <a:ea typeface="Helvetica Neue" charset="0"/>
                <a:cs typeface="Helvetica Neue" charset="0"/>
              </a:defRPr>
            </a:lvl1pPr>
          </a:lstStyle>
          <a:p>
            <a:fld id="{D9BFA5A3-C892-EB47-8496-A76E18C36019}" type="slidenum">
              <a:rPr lang="en-US" smtClean="0"/>
              <a:pPr/>
              <a:t>‹#›</a:t>
            </a:fld>
            <a:endParaRPr lang="en-US"/>
          </a:p>
        </p:txBody>
      </p:sp>
    </p:spTree>
    <p:extLst>
      <p:ext uri="{BB962C8B-B14F-4D97-AF65-F5344CB8AC3E}">
        <p14:creationId xmlns:p14="http://schemas.microsoft.com/office/powerpoint/2010/main" val="16893570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l" defTabSz="914400" rtl="0" eaLnBrk="1" latinLnBrk="0" hangingPunct="1">
        <a:lnSpc>
          <a:spcPct val="90000"/>
        </a:lnSpc>
        <a:spcBef>
          <a:spcPct val="0"/>
        </a:spcBef>
        <a:buFont typeface="Arial" charset="0"/>
        <a:buNone/>
        <a:defRPr sz="4400" kern="1200">
          <a:solidFill>
            <a:schemeClr val="tx1"/>
          </a:solidFill>
          <a:latin typeface="Helvetica Neue" charset="0"/>
          <a:ea typeface="Helvetica Neue" charset="0"/>
          <a:cs typeface="Helvetica Neue" charset="0"/>
        </a:defRPr>
      </a:lvl1pPr>
    </p:titleStyle>
    <p:bodyStyle>
      <a:lvl1pPr marL="0" indent="0" algn="l" defTabSz="914400" rtl="0" eaLnBrk="1" latinLnBrk="0" hangingPunct="1">
        <a:lnSpc>
          <a:spcPct val="90000"/>
        </a:lnSpc>
        <a:spcBef>
          <a:spcPts val="1000"/>
        </a:spcBef>
        <a:buFont typeface="Arial"/>
        <a:buNone/>
        <a:defRPr sz="2800" kern="1200">
          <a:solidFill>
            <a:schemeClr val="tx1"/>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Design Patterns</a:t>
            </a:r>
            <a:endParaRPr lang="en-US" dirty="0"/>
          </a:p>
        </p:txBody>
      </p:sp>
      <p:sp>
        <p:nvSpPr>
          <p:cNvPr id="3" name="Subtitle 2"/>
          <p:cNvSpPr>
            <a:spLocks noGrp="1"/>
          </p:cNvSpPr>
          <p:nvPr>
            <p:ph type="subTitle" idx="1"/>
          </p:nvPr>
        </p:nvSpPr>
        <p:spPr/>
        <p:txBody>
          <a:bodyPr/>
          <a:lstStyle/>
          <a:p>
            <a:r>
              <a:rPr lang="en-US" dirty="0" smtClean="0"/>
              <a:t>SENG 301</a:t>
            </a:r>
            <a:endParaRPr lang="en-US" dirty="0"/>
          </a:p>
        </p:txBody>
      </p:sp>
    </p:spTree>
    <p:extLst>
      <p:ext uri="{BB962C8B-B14F-4D97-AF65-F5344CB8AC3E}">
        <p14:creationId xmlns:p14="http://schemas.microsoft.com/office/powerpoint/2010/main" val="113879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HardwareFaçade</a:t>
            </a:r>
            <a:r>
              <a:rPr lang="en-US" dirty="0" smtClean="0"/>
              <a:t> for </a:t>
            </a:r>
            <a:r>
              <a:rPr lang="en-US" dirty="0" err="1" smtClean="0"/>
              <a:t>VendingMachine</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err="1" smtClean="0"/>
              <a:t>VendingMachine</a:t>
            </a:r>
            <a:r>
              <a:rPr lang="en-US" dirty="0" smtClean="0"/>
              <a:t> (from A2) forces a programmer to dive in to get access to each of the hardware components to do things:</a:t>
            </a:r>
          </a:p>
          <a:p>
            <a:endParaRPr lang="en-US" dirty="0" smtClean="0"/>
          </a:p>
          <a:p>
            <a:pPr lvl="1"/>
            <a:r>
              <a:rPr lang="en-US" dirty="0" smtClean="0"/>
              <a:t>Customer </a:t>
            </a:r>
            <a:r>
              <a:rPr lang="mr-IN" dirty="0" smtClean="0"/>
              <a:t>–</a:t>
            </a:r>
            <a:r>
              <a:rPr lang="en-US" dirty="0" smtClean="0"/>
              <a:t> Insert Coin</a:t>
            </a:r>
          </a:p>
          <a:p>
            <a:pPr lvl="1"/>
            <a:r>
              <a:rPr lang="en-US" dirty="0"/>
              <a:t>	</a:t>
            </a:r>
            <a:r>
              <a:rPr lang="en-US" dirty="0" err="1" smtClean="0"/>
              <a:t>this.vm.CoinSlot.InsertCoin</a:t>
            </a:r>
            <a:r>
              <a:rPr lang="en-US" dirty="0" smtClean="0"/>
              <a:t>(coin);</a:t>
            </a:r>
          </a:p>
          <a:p>
            <a:pPr lvl="1"/>
            <a:endParaRPr lang="en-US" dirty="0" smtClean="0"/>
          </a:p>
          <a:p>
            <a:pPr lvl="1"/>
            <a:r>
              <a:rPr lang="en-US" dirty="0" smtClean="0"/>
              <a:t>Customer </a:t>
            </a:r>
            <a:r>
              <a:rPr lang="mr-IN" dirty="0" smtClean="0"/>
              <a:t>–</a:t>
            </a:r>
            <a:r>
              <a:rPr lang="en-US" dirty="0" smtClean="0"/>
              <a:t> Press Button</a:t>
            </a:r>
          </a:p>
          <a:p>
            <a:pPr lvl="1"/>
            <a:r>
              <a:rPr lang="en-US" dirty="0" smtClean="0"/>
              <a:t>	</a:t>
            </a:r>
            <a:r>
              <a:rPr lang="en-US" dirty="0" err="1" smtClean="0"/>
              <a:t>this.vm.SelectionButtons</a:t>
            </a:r>
            <a:r>
              <a:rPr lang="en-US" dirty="0" smtClean="0"/>
              <a:t>[</a:t>
            </a:r>
            <a:r>
              <a:rPr lang="en-US" dirty="0" err="1" smtClean="0"/>
              <a:t>selectedButton</a:t>
            </a:r>
            <a:r>
              <a:rPr lang="en-US" dirty="0" smtClean="0"/>
              <a:t>].Press();</a:t>
            </a:r>
            <a:endParaRPr lang="en-US" dirty="0"/>
          </a:p>
          <a:p>
            <a:pPr lvl="1"/>
            <a:endParaRPr lang="en-US" dirty="0" smtClean="0"/>
          </a:p>
          <a:p>
            <a:pPr lvl="1"/>
            <a:r>
              <a:rPr lang="en-US" dirty="0" smtClean="0"/>
              <a:t>Customer </a:t>
            </a:r>
            <a:r>
              <a:rPr lang="mr-IN" dirty="0" smtClean="0"/>
              <a:t>–</a:t>
            </a:r>
            <a:r>
              <a:rPr lang="en-US" dirty="0" smtClean="0"/>
              <a:t> Extract Delivery</a:t>
            </a:r>
          </a:p>
          <a:p>
            <a:pPr lvl="2"/>
            <a:r>
              <a:rPr lang="en-US" dirty="0" err="1" smtClean="0"/>
              <a:t>vm.DeliveryChute.RemoveItems</a:t>
            </a:r>
            <a:r>
              <a:rPr lang="en-US" dirty="0" smtClean="0"/>
              <a:t>();</a:t>
            </a:r>
          </a:p>
          <a:p>
            <a:pPr lvl="1"/>
            <a:endParaRPr lang="en-US" dirty="0" smtClean="0"/>
          </a:p>
        </p:txBody>
      </p:sp>
    </p:spTree>
    <p:extLst>
      <p:ext uri="{BB962C8B-B14F-4D97-AF65-F5344CB8AC3E}">
        <p14:creationId xmlns:p14="http://schemas.microsoft.com/office/powerpoint/2010/main" val="39901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HardwareFaçade</a:t>
            </a:r>
            <a:r>
              <a:rPr lang="en-US" dirty="0" smtClean="0"/>
              <a:t> for </a:t>
            </a:r>
            <a:r>
              <a:rPr lang="en-US" dirty="0" err="1" smtClean="0"/>
              <a:t>VendingMachine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While the interaction here is fairly straightforward, with a more complex system, this could be cumbersome for the client (i.e. needs to know internals of system to do it right). Rather, what you want is a more simplified interaction:</a:t>
            </a:r>
          </a:p>
          <a:p>
            <a:endParaRPr lang="en-US" dirty="0" smtClean="0"/>
          </a:p>
          <a:p>
            <a:pPr lvl="1"/>
            <a:r>
              <a:rPr lang="en-US" dirty="0" smtClean="0"/>
              <a:t>Customer </a:t>
            </a:r>
            <a:r>
              <a:rPr lang="mr-IN" dirty="0" smtClean="0"/>
              <a:t>–</a:t>
            </a:r>
            <a:r>
              <a:rPr lang="en-US" dirty="0" smtClean="0"/>
              <a:t> Insert Coin</a:t>
            </a:r>
          </a:p>
          <a:p>
            <a:pPr lvl="1"/>
            <a:r>
              <a:rPr lang="en-US" dirty="0"/>
              <a:t>	</a:t>
            </a:r>
            <a:r>
              <a:rPr lang="en-US" dirty="0" err="1" smtClean="0"/>
              <a:t>this.vm.CoinSlot.InsertCoin</a:t>
            </a:r>
            <a:r>
              <a:rPr lang="en-US" dirty="0" smtClean="0"/>
              <a:t>(coin); =&gt; </a:t>
            </a:r>
            <a:r>
              <a:rPr lang="en-US" dirty="0" err="1" smtClean="0"/>
              <a:t>façade.InsertCoin</a:t>
            </a:r>
            <a:r>
              <a:rPr lang="en-US" dirty="0" smtClean="0"/>
              <a:t>(coin)</a:t>
            </a:r>
          </a:p>
          <a:p>
            <a:pPr lvl="1"/>
            <a:endParaRPr lang="en-US" dirty="0" smtClean="0"/>
          </a:p>
          <a:p>
            <a:pPr lvl="1"/>
            <a:r>
              <a:rPr lang="en-US" dirty="0" smtClean="0"/>
              <a:t>Customer </a:t>
            </a:r>
            <a:r>
              <a:rPr lang="mr-IN" dirty="0" smtClean="0"/>
              <a:t>–</a:t>
            </a:r>
            <a:r>
              <a:rPr lang="en-US" dirty="0" smtClean="0"/>
              <a:t> Press Button</a:t>
            </a:r>
          </a:p>
          <a:p>
            <a:pPr lvl="1"/>
            <a:r>
              <a:rPr lang="en-US" dirty="0" smtClean="0"/>
              <a:t>	</a:t>
            </a:r>
            <a:r>
              <a:rPr lang="en-US" dirty="0" err="1" smtClean="0"/>
              <a:t>this.vm.SelectionButtons</a:t>
            </a:r>
            <a:r>
              <a:rPr lang="en-US" dirty="0" smtClean="0"/>
              <a:t>[</a:t>
            </a:r>
            <a:r>
              <a:rPr lang="en-US" dirty="0" err="1" smtClean="0"/>
              <a:t>selectedButton</a:t>
            </a:r>
            <a:r>
              <a:rPr lang="en-US" dirty="0" smtClean="0"/>
              <a:t>].Press(); =&gt; </a:t>
            </a:r>
            <a:r>
              <a:rPr lang="en-US" dirty="0" err="1" smtClean="0"/>
              <a:t>façade.Press</a:t>
            </a:r>
            <a:r>
              <a:rPr lang="en-US" dirty="0" smtClean="0"/>
              <a:t>(button)</a:t>
            </a:r>
            <a:endParaRPr lang="en-US" dirty="0"/>
          </a:p>
          <a:p>
            <a:pPr lvl="1"/>
            <a:endParaRPr lang="en-US" dirty="0" smtClean="0"/>
          </a:p>
          <a:p>
            <a:pPr lvl="1"/>
            <a:r>
              <a:rPr lang="en-US" dirty="0" smtClean="0"/>
              <a:t>Customer </a:t>
            </a:r>
            <a:r>
              <a:rPr lang="mr-IN" dirty="0" smtClean="0"/>
              <a:t>–</a:t>
            </a:r>
            <a:r>
              <a:rPr lang="en-US" dirty="0" smtClean="0"/>
              <a:t> Extract Delivery</a:t>
            </a:r>
          </a:p>
          <a:p>
            <a:pPr lvl="2"/>
            <a:r>
              <a:rPr lang="en-US" dirty="0" err="1" smtClean="0"/>
              <a:t>vm.DeliveryChute.RemoveItems</a:t>
            </a:r>
            <a:r>
              <a:rPr lang="en-US" dirty="0" smtClean="0"/>
              <a:t>(); =&gt; </a:t>
            </a:r>
            <a:r>
              <a:rPr lang="en-US" dirty="0" err="1" smtClean="0"/>
              <a:t>façade.ExtractDelivery</a:t>
            </a:r>
            <a:r>
              <a:rPr lang="en-US" dirty="0" smtClean="0"/>
              <a:t>()</a:t>
            </a:r>
            <a:endParaRPr lang="en-US" dirty="0"/>
          </a:p>
          <a:p>
            <a:pPr lvl="2"/>
            <a:endParaRPr lang="en-US" dirty="0"/>
          </a:p>
          <a:p>
            <a:r>
              <a:rPr lang="en-US" dirty="0" smtClean="0"/>
              <a:t>Notice: A4’s </a:t>
            </a:r>
            <a:r>
              <a:rPr lang="en-US" dirty="0" err="1" smtClean="0"/>
              <a:t>HardwareFacade</a:t>
            </a:r>
            <a:r>
              <a:rPr lang="en-US" dirty="0" smtClean="0"/>
              <a:t> is not very good</a:t>
            </a:r>
          </a:p>
        </p:txBody>
      </p:sp>
    </p:spTree>
    <p:extLst>
      <p:ext uri="{BB962C8B-B14F-4D97-AF65-F5344CB8AC3E}">
        <p14:creationId xmlns:p14="http://schemas.microsoft.com/office/powerpoint/2010/main" val="122011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Façade: Real World Analogy</a:t>
            </a:r>
            <a:endParaRPr lang="en-US" dirty="0"/>
          </a:p>
        </p:txBody>
      </p:sp>
      <p:sp>
        <p:nvSpPr>
          <p:cNvPr id="3" name="Content Placeholder 2"/>
          <p:cNvSpPr>
            <a:spLocks noGrp="1"/>
          </p:cNvSpPr>
          <p:nvPr>
            <p:ph idx="1"/>
          </p:nvPr>
        </p:nvSpPr>
        <p:spPr/>
        <p:txBody>
          <a:bodyPr/>
          <a:lstStyle/>
          <a:p>
            <a:r>
              <a:rPr lang="en-US" dirty="0" smtClean="0"/>
              <a:t>In principle: </a:t>
            </a:r>
            <a:r>
              <a:rPr lang="en-US" dirty="0" err="1" smtClean="0"/>
              <a:t>my.ucalgary.ca</a:t>
            </a:r>
            <a:r>
              <a:rPr lang="en-US" dirty="0" smtClean="0"/>
              <a:t> simplifies access to a lot of different student services</a:t>
            </a:r>
          </a:p>
          <a:p>
            <a:endParaRPr lang="en-US" dirty="0"/>
          </a:p>
          <a:p>
            <a:r>
              <a:rPr lang="en-US" dirty="0" smtClean="0"/>
              <a:t>Airline customer service agents simplify access and interaction to services (e.g. flight bookings, special requests, cancellations, etc.)</a:t>
            </a:r>
          </a:p>
        </p:txBody>
      </p:sp>
    </p:spTree>
    <p:extLst>
      <p:ext uri="{BB962C8B-B14F-4D97-AF65-F5344CB8AC3E}">
        <p14:creationId xmlns:p14="http://schemas.microsoft.com/office/powerpoint/2010/main" val="193961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Glue-gunning semi-compatible interfaces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Intent</a:t>
            </a:r>
            <a:r>
              <a:rPr lang="en-US" dirty="0" smtClean="0"/>
              <a:t>: Convert the interface of a class to another interface that a client expects</a:t>
            </a:r>
          </a:p>
          <a:p>
            <a:r>
              <a:rPr lang="en-US" u="sng" dirty="0" smtClean="0"/>
              <a:t>Motivation</a:t>
            </a:r>
            <a:r>
              <a:rPr lang="en-US" dirty="0" smtClean="0"/>
              <a:t>: A component you’d like to use has a different “view of the world” compared to the one you’re working from</a:t>
            </a:r>
          </a:p>
          <a:p>
            <a:r>
              <a:rPr lang="en-US" u="sng" dirty="0" smtClean="0"/>
              <a:t>Structure</a:t>
            </a:r>
            <a:r>
              <a:rPr lang="en-US" dirty="0" smtClean="0"/>
              <a:t>: Create an adapter class that wraps the target </a:t>
            </a:r>
            <a:r>
              <a:rPr lang="en-US" dirty="0" err="1" smtClean="0"/>
              <a:t>adaptee</a:t>
            </a:r>
            <a:r>
              <a:rPr lang="en-US" dirty="0" smtClean="0"/>
              <a:t> class, with methods that appropriate “translate” parameters, etc.</a:t>
            </a:r>
          </a:p>
          <a:p>
            <a:r>
              <a:rPr lang="en-US" u="sng" dirty="0" smtClean="0"/>
              <a:t>Consequences</a:t>
            </a:r>
            <a:r>
              <a:rPr lang="en-US" dirty="0" smtClean="0"/>
              <a:t>: Decouples clients from internal structure of </a:t>
            </a:r>
            <a:r>
              <a:rPr lang="en-US" dirty="0" err="1" smtClean="0"/>
              <a:t>adaptee</a:t>
            </a:r>
            <a:r>
              <a:rPr lang="en-US" dirty="0" smtClean="0"/>
              <a:t>; overuse may introduce a large number of redundant classes</a:t>
            </a:r>
          </a:p>
          <a:p>
            <a:endParaRPr lang="en-US" u="sng" dirty="0" smtClean="0"/>
          </a:p>
          <a:p>
            <a:r>
              <a:rPr lang="en-US" u="sng" dirty="0" smtClean="0"/>
              <a:t>Commentary</a:t>
            </a:r>
            <a:r>
              <a:rPr lang="en-US" dirty="0" smtClean="0"/>
              <a:t>: In HCI prototyping work, we are often piecing together different libraries and APIs in unusual ways, and need to use this pattern to “glue” things together. You’ll frequently need this type of approach when communicating with legacy APIs.</a:t>
            </a:r>
            <a:endParaRPr lang="en-US" dirty="0"/>
          </a:p>
        </p:txBody>
      </p:sp>
    </p:spTree>
    <p:extLst>
      <p:ext uri="{BB962C8B-B14F-4D97-AF65-F5344CB8AC3E}">
        <p14:creationId xmlns:p14="http://schemas.microsoft.com/office/powerpoint/2010/main" val="176891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Visually</a:t>
            </a:r>
            <a:r>
              <a:rPr lang="mr-IN"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646833" cy="5078514"/>
          </a:xfrm>
        </p:spPr>
      </p:pic>
    </p:spTree>
    <p:extLst>
      <p:ext uri="{BB962C8B-B14F-4D97-AF65-F5344CB8AC3E}">
        <p14:creationId xmlns:p14="http://schemas.microsoft.com/office/powerpoint/2010/main" val="35410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By analogy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58659"/>
            <a:ext cx="9575800" cy="5097565"/>
          </a:xfrm>
        </p:spPr>
      </p:pic>
    </p:spTree>
    <p:extLst>
      <p:ext uri="{BB962C8B-B14F-4D97-AF65-F5344CB8AC3E}">
        <p14:creationId xmlns:p14="http://schemas.microsoft.com/office/powerpoint/2010/main" val="195880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Imagine your graphics card uses an internal structure for drawing rectangles that is different from how the UI for a “rectangle drawer” application asks for coordinates</a:t>
            </a:r>
          </a:p>
          <a:p>
            <a:endParaRPr lang="en-US" dirty="0" smtClean="0"/>
          </a:p>
          <a:p>
            <a:r>
              <a:rPr lang="en-US" dirty="0" smtClean="0"/>
              <a:t>class </a:t>
            </a:r>
            <a:r>
              <a:rPr lang="en-US" dirty="0" err="1" smtClean="0"/>
              <a:t>GraphicsRectangle</a:t>
            </a:r>
            <a:r>
              <a:rPr lang="en-US" dirty="0" smtClean="0"/>
              <a:t> {</a:t>
            </a:r>
          </a:p>
          <a:p>
            <a:r>
              <a:rPr lang="en-US" dirty="0"/>
              <a:t> </a:t>
            </a:r>
            <a:r>
              <a:rPr lang="en-US" dirty="0" smtClean="0"/>
              <a:t> public </a:t>
            </a:r>
            <a:r>
              <a:rPr lang="en-US" dirty="0" err="1" smtClean="0"/>
              <a:t>GraphicsRectangle</a:t>
            </a:r>
            <a:r>
              <a:rPr lang="en-US" dirty="0" smtClean="0"/>
              <a:t>(</a:t>
            </a:r>
            <a:r>
              <a:rPr lang="en-US" dirty="0" err="1" smtClean="0"/>
              <a:t>int</a:t>
            </a:r>
            <a:r>
              <a:rPr lang="en-US" dirty="0" smtClean="0"/>
              <a:t> x1, </a:t>
            </a:r>
            <a:r>
              <a:rPr lang="en-US" dirty="0" err="1" smtClean="0"/>
              <a:t>int</a:t>
            </a:r>
            <a:r>
              <a:rPr lang="en-US" dirty="0" smtClean="0"/>
              <a:t> y1, </a:t>
            </a:r>
            <a:r>
              <a:rPr lang="en-US" dirty="0" err="1" smtClean="0"/>
              <a:t>int</a:t>
            </a:r>
            <a:r>
              <a:rPr lang="en-US" dirty="0" smtClean="0"/>
              <a:t> x2, </a:t>
            </a:r>
            <a:r>
              <a:rPr lang="en-US" dirty="0" err="1" smtClean="0"/>
              <a:t>int</a:t>
            </a:r>
            <a:r>
              <a:rPr lang="en-US" dirty="0" smtClean="0"/>
              <a:t> y2) </a:t>
            </a:r>
            <a:r>
              <a:rPr lang="mr-IN" dirty="0" smtClean="0"/>
              <a:t>…</a:t>
            </a:r>
            <a:r>
              <a:rPr lang="en-US" dirty="0" smtClean="0"/>
              <a:t>}</a:t>
            </a:r>
          </a:p>
          <a:p>
            <a:endParaRPr lang="en-US" dirty="0"/>
          </a:p>
          <a:p>
            <a:r>
              <a:rPr lang="en-US" dirty="0"/>
              <a:t>i</a:t>
            </a:r>
            <a:r>
              <a:rPr lang="en-US" dirty="0" smtClean="0"/>
              <a:t>nterface </a:t>
            </a:r>
            <a:r>
              <a:rPr lang="en-US" dirty="0" err="1" smtClean="0"/>
              <a:t>IRectangle</a:t>
            </a:r>
            <a:r>
              <a:rPr lang="en-US" dirty="0" smtClean="0"/>
              <a:t> {</a:t>
            </a:r>
          </a:p>
          <a:p>
            <a:r>
              <a:rPr lang="en-US" dirty="0" smtClean="0"/>
              <a:t>  </a:t>
            </a:r>
            <a:r>
              <a:rPr lang="en-US" dirty="0" err="1" smtClean="0"/>
              <a:t>IRectangle</a:t>
            </a:r>
            <a:r>
              <a:rPr lang="en-US" dirty="0" smtClean="0"/>
              <a:t> </a:t>
            </a:r>
            <a:r>
              <a:rPr lang="en-US" dirty="0" err="1" smtClean="0"/>
              <a:t>CreateRectangle</a:t>
            </a:r>
            <a:r>
              <a:rPr lang="en-US" dirty="0" smtClean="0"/>
              <a:t> (</a:t>
            </a:r>
            <a:r>
              <a:rPr lang="en-US" dirty="0" err="1" smtClean="0"/>
              <a:t>int</a:t>
            </a:r>
            <a:r>
              <a:rPr lang="en-US" dirty="0" smtClean="0"/>
              <a:t> x, </a:t>
            </a:r>
            <a:r>
              <a:rPr lang="en-US" dirty="0" err="1" smtClean="0"/>
              <a:t>int</a:t>
            </a:r>
            <a:r>
              <a:rPr lang="en-US" dirty="0" smtClean="0"/>
              <a:t>, y, </a:t>
            </a:r>
            <a:r>
              <a:rPr lang="en-US" dirty="0" err="1" smtClean="0"/>
              <a:t>int</a:t>
            </a:r>
            <a:r>
              <a:rPr lang="en-US" dirty="0" smtClean="0"/>
              <a:t> width, </a:t>
            </a:r>
            <a:r>
              <a:rPr lang="en-US" dirty="0" err="1" smtClean="0"/>
              <a:t>int</a:t>
            </a:r>
            <a:r>
              <a:rPr lang="en-US" dirty="0" smtClean="0"/>
              <a:t> height)</a:t>
            </a:r>
          </a:p>
          <a:p>
            <a:r>
              <a:rPr lang="en-US" dirty="0"/>
              <a:t> </a:t>
            </a:r>
            <a:r>
              <a:rPr lang="en-US" dirty="0" smtClean="0"/>
              <a:t> void Translate(</a:t>
            </a:r>
            <a:r>
              <a:rPr lang="en-US" dirty="0" err="1" smtClean="0"/>
              <a:t>int</a:t>
            </a:r>
            <a:r>
              <a:rPr lang="en-US" dirty="0" smtClean="0"/>
              <a:t> dx, </a:t>
            </a:r>
            <a:r>
              <a:rPr lang="en-US" dirty="0" err="1" smtClean="0"/>
              <a:t>int</a:t>
            </a:r>
            <a:r>
              <a:rPr lang="en-US" dirty="0" smtClean="0"/>
              <a:t> </a:t>
            </a:r>
            <a:r>
              <a:rPr lang="en-US" dirty="0" err="1" smtClean="0"/>
              <a:t>dy</a:t>
            </a:r>
            <a:r>
              <a:rPr lang="en-US" dirty="0" smtClean="0"/>
              <a:t>) </a:t>
            </a:r>
            <a:r>
              <a:rPr lang="mr-IN" dirty="0" smtClean="0"/>
              <a:t>…</a:t>
            </a:r>
            <a:r>
              <a:rPr lang="en-US" dirty="0" smtClean="0"/>
              <a:t>}</a:t>
            </a:r>
          </a:p>
        </p:txBody>
      </p:sp>
    </p:spTree>
    <p:extLst>
      <p:ext uri="{BB962C8B-B14F-4D97-AF65-F5344CB8AC3E}">
        <p14:creationId xmlns:p14="http://schemas.microsoft.com/office/powerpoint/2010/main" val="44967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GraphicsRectangleWrapper</a:t>
            </a:r>
            <a:r>
              <a:rPr lang="en-US" dirty="0" smtClean="0"/>
              <a:t> wraps calls exposed by </a:t>
            </a:r>
            <a:r>
              <a:rPr lang="en-US" dirty="0" err="1" smtClean="0"/>
              <a:t>IRectangle</a:t>
            </a:r>
            <a:r>
              <a:rPr lang="en-US" dirty="0" smtClean="0"/>
              <a:t>:</a:t>
            </a:r>
          </a:p>
          <a:p>
            <a:endParaRPr lang="en-US" dirty="0"/>
          </a:p>
          <a:p>
            <a:r>
              <a:rPr lang="en-US" dirty="0"/>
              <a:t>c</a:t>
            </a:r>
            <a:r>
              <a:rPr lang="en-US" dirty="0" smtClean="0"/>
              <a:t>lass </a:t>
            </a:r>
            <a:r>
              <a:rPr lang="en-US" dirty="0" err="1" smtClean="0"/>
              <a:t>GraphicsRectangleWrapper</a:t>
            </a:r>
            <a:r>
              <a:rPr lang="en-US" dirty="0" smtClean="0"/>
              <a:t> : </a:t>
            </a:r>
            <a:r>
              <a:rPr lang="en-US" dirty="0" err="1" smtClean="0"/>
              <a:t>IRectangle</a:t>
            </a:r>
            <a:r>
              <a:rPr lang="en-US" dirty="0" smtClean="0"/>
              <a:t> {</a:t>
            </a:r>
          </a:p>
          <a:p>
            <a:r>
              <a:rPr lang="en-US" dirty="0" smtClean="0"/>
              <a:t>  private </a:t>
            </a:r>
            <a:r>
              <a:rPr lang="en-US" dirty="0" err="1" smtClean="0"/>
              <a:t>GraphicsRectangle</a:t>
            </a:r>
            <a:r>
              <a:rPr lang="en-US" dirty="0" smtClean="0"/>
              <a:t> gr;</a:t>
            </a:r>
          </a:p>
          <a:p>
            <a:r>
              <a:rPr lang="en-US" dirty="0"/>
              <a:t> </a:t>
            </a:r>
            <a:r>
              <a:rPr lang="en-US" dirty="0" smtClean="0"/>
              <a:t> </a:t>
            </a:r>
            <a:r>
              <a:rPr lang="en-US" dirty="0" err="1"/>
              <a:t>I</a:t>
            </a:r>
            <a:r>
              <a:rPr lang="en-US" dirty="0" err="1" smtClean="0"/>
              <a:t>Rectangle</a:t>
            </a:r>
            <a:r>
              <a:rPr lang="en-US" dirty="0" smtClean="0"/>
              <a:t> </a:t>
            </a:r>
            <a:r>
              <a:rPr lang="en-US" dirty="0" err="1" smtClean="0"/>
              <a:t>CreateRectangle</a:t>
            </a:r>
            <a:r>
              <a:rPr lang="en-US" dirty="0" smtClean="0"/>
              <a:t>(</a:t>
            </a:r>
            <a:r>
              <a:rPr lang="en-US" dirty="0" err="1" smtClean="0"/>
              <a:t>int</a:t>
            </a:r>
            <a:r>
              <a:rPr lang="en-US" dirty="0" smtClean="0"/>
              <a:t> x, </a:t>
            </a:r>
            <a:r>
              <a:rPr lang="en-US" dirty="0" err="1" smtClean="0"/>
              <a:t>int</a:t>
            </a:r>
            <a:r>
              <a:rPr lang="en-US" dirty="0" smtClean="0"/>
              <a:t> y, </a:t>
            </a:r>
            <a:r>
              <a:rPr lang="en-US" dirty="0" err="1" smtClean="0"/>
              <a:t>int</a:t>
            </a:r>
            <a:r>
              <a:rPr lang="en-US" dirty="0" smtClean="0"/>
              <a:t> width, </a:t>
            </a:r>
            <a:r>
              <a:rPr lang="en-US" dirty="0" err="1" smtClean="0"/>
              <a:t>int</a:t>
            </a:r>
            <a:r>
              <a:rPr lang="en-US" dirty="0" smtClean="0"/>
              <a:t> height) {</a:t>
            </a:r>
          </a:p>
          <a:p>
            <a:r>
              <a:rPr lang="en-US" dirty="0"/>
              <a:t> </a:t>
            </a:r>
            <a:r>
              <a:rPr lang="en-US" dirty="0" smtClean="0"/>
              <a:t>   gr = new </a:t>
            </a:r>
            <a:r>
              <a:rPr lang="en-US" dirty="0" err="1" smtClean="0"/>
              <a:t>GraphicsRectangle</a:t>
            </a:r>
            <a:r>
              <a:rPr lang="en-US" dirty="0" smtClean="0"/>
              <a:t>(x, y, </a:t>
            </a:r>
            <a:r>
              <a:rPr lang="en-US" dirty="0" err="1" smtClean="0"/>
              <a:t>x+width</a:t>
            </a:r>
            <a:r>
              <a:rPr lang="en-US" dirty="0" smtClean="0"/>
              <a:t>, </a:t>
            </a:r>
            <a:r>
              <a:rPr lang="en-US" dirty="0" err="1" smtClean="0"/>
              <a:t>y+height</a:t>
            </a:r>
            <a:r>
              <a:rPr lang="en-US" dirty="0" smtClean="0"/>
              <a:t>);</a:t>
            </a:r>
          </a:p>
          <a:p>
            <a:r>
              <a:rPr lang="en-US" dirty="0"/>
              <a:t>  </a:t>
            </a:r>
            <a:r>
              <a:rPr lang="en-US" dirty="0" smtClean="0"/>
              <a:t>  return this; }</a:t>
            </a:r>
          </a:p>
          <a:p>
            <a:r>
              <a:rPr lang="en-US" dirty="0"/>
              <a:t> </a:t>
            </a:r>
            <a:r>
              <a:rPr lang="en-US" dirty="0" smtClean="0"/>
              <a:t> void Translate (</a:t>
            </a:r>
            <a:r>
              <a:rPr lang="en-US" dirty="0" err="1" smtClean="0"/>
              <a:t>int</a:t>
            </a:r>
            <a:r>
              <a:rPr lang="en-US" dirty="0" smtClean="0"/>
              <a:t> dx, </a:t>
            </a:r>
            <a:r>
              <a:rPr lang="en-US" dirty="0" err="1" smtClean="0"/>
              <a:t>int</a:t>
            </a:r>
            <a:r>
              <a:rPr lang="en-US" dirty="0" smtClean="0"/>
              <a:t> </a:t>
            </a:r>
            <a:r>
              <a:rPr lang="en-US" dirty="0" err="1" smtClean="0"/>
              <a:t>dy</a:t>
            </a:r>
            <a:r>
              <a:rPr lang="en-US" dirty="0" smtClean="0"/>
              <a:t>) {</a:t>
            </a:r>
          </a:p>
          <a:p>
            <a:r>
              <a:rPr lang="en-US" dirty="0"/>
              <a:t> </a:t>
            </a:r>
            <a:r>
              <a:rPr lang="en-US" dirty="0" smtClean="0"/>
              <a:t>   gr.x1 += dx; gr.x2 += dx;</a:t>
            </a:r>
          </a:p>
          <a:p>
            <a:r>
              <a:rPr lang="en-US" dirty="0"/>
              <a:t> </a:t>
            </a:r>
            <a:r>
              <a:rPr lang="en-US" dirty="0" smtClean="0"/>
              <a:t>   gr.y1 += </a:t>
            </a:r>
            <a:r>
              <a:rPr lang="en-US" dirty="0" err="1" smtClean="0"/>
              <a:t>dy</a:t>
            </a:r>
            <a:r>
              <a:rPr lang="en-US" dirty="0" smtClean="0"/>
              <a:t>; gr.y2 += </a:t>
            </a:r>
            <a:r>
              <a:rPr lang="en-US" dirty="0" err="1" smtClean="0"/>
              <a:t>dy</a:t>
            </a:r>
            <a:r>
              <a:rPr lang="en-US" dirty="0" smtClean="0"/>
              <a:t>; }</a:t>
            </a:r>
          </a:p>
          <a:p>
            <a:endParaRPr lang="en-US" dirty="0"/>
          </a:p>
          <a:p>
            <a:endParaRPr lang="en-US" dirty="0" smtClean="0"/>
          </a:p>
        </p:txBody>
      </p:sp>
    </p:spTree>
    <p:extLst>
      <p:ext uri="{BB962C8B-B14F-4D97-AF65-F5344CB8AC3E}">
        <p14:creationId xmlns:p14="http://schemas.microsoft.com/office/powerpoint/2010/main" val="179956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for Design Patterns</a:t>
            </a:r>
            <a:endParaRPr lang="en-US" dirty="0"/>
          </a:p>
        </p:txBody>
      </p:sp>
      <p:sp>
        <p:nvSpPr>
          <p:cNvPr id="3" name="Content Placeholder 2"/>
          <p:cNvSpPr>
            <a:spLocks noGrp="1"/>
          </p:cNvSpPr>
          <p:nvPr>
            <p:ph idx="1"/>
          </p:nvPr>
        </p:nvSpPr>
        <p:spPr/>
        <p:txBody>
          <a:bodyPr/>
          <a:lstStyle/>
          <a:p>
            <a:r>
              <a:rPr lang="en-US" dirty="0" smtClean="0"/>
              <a:t>Structural patterns: façade, adapter</a:t>
            </a:r>
          </a:p>
          <a:p>
            <a:pPr lvl="1"/>
            <a:r>
              <a:rPr lang="en-US" dirty="0" smtClean="0"/>
              <a:t>» focused on how classes and objects are composed to form larger structures</a:t>
            </a:r>
          </a:p>
          <a:p>
            <a:r>
              <a:rPr lang="en-US" dirty="0" err="1" smtClean="0"/>
              <a:t>Behavioural</a:t>
            </a:r>
            <a:r>
              <a:rPr lang="en-US" dirty="0" smtClean="0"/>
              <a:t> patterns: observer</a:t>
            </a:r>
          </a:p>
          <a:p>
            <a:pPr lvl="1"/>
            <a:r>
              <a:rPr lang="en-US" dirty="0" smtClean="0"/>
              <a:t>» focused on simplifying interactions and communications between objects</a:t>
            </a:r>
          </a:p>
          <a:p>
            <a:r>
              <a:rPr lang="en-US" dirty="0" smtClean="0"/>
              <a:t>Creational patterns: factory, singleton</a:t>
            </a:r>
          </a:p>
          <a:p>
            <a:pPr lvl="1"/>
            <a:r>
              <a:rPr lang="en-US" dirty="0" smtClean="0"/>
              <a:t>» focused on how objects are instantiated</a:t>
            </a:r>
          </a:p>
        </p:txBody>
      </p:sp>
    </p:spTree>
    <p:extLst>
      <p:ext uri="{BB962C8B-B14F-4D97-AF65-F5344CB8AC3E}">
        <p14:creationId xmlns:p14="http://schemas.microsoft.com/office/powerpoint/2010/main" val="547194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 If you want to know, subscribe</a:t>
            </a:r>
            <a:endParaRPr lang="en-US" dirty="0"/>
          </a:p>
        </p:txBody>
      </p:sp>
      <p:sp>
        <p:nvSpPr>
          <p:cNvPr id="3" name="Content Placeholder 2"/>
          <p:cNvSpPr>
            <a:spLocks noGrp="1"/>
          </p:cNvSpPr>
          <p:nvPr>
            <p:ph idx="1"/>
          </p:nvPr>
        </p:nvSpPr>
        <p:spPr/>
        <p:txBody>
          <a:bodyPr>
            <a:normAutofit/>
          </a:bodyPr>
          <a:lstStyle/>
          <a:p>
            <a:r>
              <a:rPr lang="en-US" u="sng" dirty="0" smtClean="0"/>
              <a:t>Intent</a:t>
            </a:r>
            <a:r>
              <a:rPr lang="en-US" dirty="0" smtClean="0"/>
              <a:t>: Enable 1-to-many communication from a source without needing to know much about the listener</a:t>
            </a:r>
          </a:p>
          <a:p>
            <a:r>
              <a:rPr lang="en-US" u="sng" dirty="0" smtClean="0"/>
              <a:t>Motivation</a:t>
            </a:r>
            <a:r>
              <a:rPr lang="en-US" dirty="0" smtClean="0"/>
              <a:t>: Simplify interaction between sources and sinks for communicating about state changes</a:t>
            </a:r>
          </a:p>
          <a:p>
            <a:r>
              <a:rPr lang="en-US" u="sng" dirty="0" smtClean="0"/>
              <a:t>Structure</a:t>
            </a:r>
            <a:r>
              <a:rPr lang="en-US" dirty="0" smtClean="0"/>
              <a:t>: Source maintains a list of observers, and notifies them when state changes. Concrete observers inherit a simple interface, and register (and de-register) explicitly with the source</a:t>
            </a:r>
          </a:p>
          <a:p>
            <a:r>
              <a:rPr lang="en-US" u="sng" dirty="0" smtClean="0"/>
              <a:t>Consequences</a:t>
            </a:r>
            <a:r>
              <a:rPr lang="en-US" dirty="0" smtClean="0"/>
              <a:t>: Reduces the coupling between listeners and sources; enables broadcast communication; # of objects listening can be dynamically modified</a:t>
            </a:r>
          </a:p>
        </p:txBody>
      </p:sp>
    </p:spTree>
    <p:extLst>
      <p:ext uri="{BB962C8B-B14F-4D97-AF65-F5344CB8AC3E}">
        <p14:creationId xmlns:p14="http://schemas.microsoft.com/office/powerpoint/2010/main" val="136164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By the end of this lecture, you should be able to:</a:t>
            </a:r>
          </a:p>
          <a:p>
            <a:pPr marL="457200" indent="-457200">
              <a:buFont typeface="Arial" charset="0"/>
              <a:buChar char="•"/>
            </a:pPr>
            <a:r>
              <a:rPr lang="en-US" sz="2400" dirty="0" smtClean="0"/>
              <a:t>Describe the rationale for the use of design patterns in software engineering</a:t>
            </a:r>
          </a:p>
          <a:p>
            <a:pPr marL="457200" indent="-457200">
              <a:buFont typeface="Arial" charset="0"/>
              <a:buChar char="•"/>
            </a:pPr>
            <a:r>
              <a:rPr lang="en-US" sz="2400" dirty="0" smtClean="0"/>
              <a:t>Identify some common design patterns (all the ones we discuss today), both from a description or when instantiated in code</a:t>
            </a:r>
          </a:p>
          <a:p>
            <a:pPr marL="457200" indent="-457200">
              <a:buFont typeface="Arial" charset="0"/>
              <a:buChar char="•"/>
            </a:pPr>
            <a:r>
              <a:rPr lang="en-US" sz="2400" dirty="0" smtClean="0"/>
              <a:t>Articulate a rationale for the use of each of the design patterns, understanding the purpose and the circumstance under which they are applicable</a:t>
            </a:r>
          </a:p>
        </p:txBody>
      </p:sp>
    </p:spTree>
    <p:extLst>
      <p:ext uri="{BB962C8B-B14F-4D97-AF65-F5344CB8AC3E}">
        <p14:creationId xmlns:p14="http://schemas.microsoft.com/office/powerpoint/2010/main" val="743935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 Structure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1483646"/>
            <a:ext cx="12192000" cy="5035296"/>
          </a:xfrm>
          <a:prstGeom prst="rect">
            <a:avLst/>
          </a:prstGeom>
        </p:spPr>
      </p:pic>
    </p:spTree>
    <p:extLst>
      <p:ext uri="{BB962C8B-B14F-4D97-AF65-F5344CB8AC3E}">
        <p14:creationId xmlns:p14="http://schemas.microsoft.com/office/powerpoint/2010/main" val="607770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65125"/>
            <a:ext cx="5181600" cy="5811838"/>
          </a:xfrm>
        </p:spPr>
        <p:txBody>
          <a:bodyPr>
            <a:noAutofit/>
          </a:bodyPr>
          <a:lstStyle/>
          <a:p>
            <a:r>
              <a:rPr lang="en-US" sz="2000" dirty="0" smtClean="0">
                <a:latin typeface="Helvetica" charset="0"/>
                <a:ea typeface="Helvetica" charset="0"/>
                <a:cs typeface="Helvetica" charset="0"/>
              </a:rPr>
              <a:t>class Announcer {</a:t>
            </a:r>
          </a:p>
          <a:p>
            <a:r>
              <a:rPr lang="en-US" sz="2000" dirty="0" smtClean="0">
                <a:latin typeface="Helvetica" charset="0"/>
                <a:ea typeface="Helvetica" charset="0"/>
                <a:cs typeface="Helvetica" charset="0"/>
              </a:rPr>
              <a:t>  List&lt;</a:t>
            </a:r>
            <a:r>
              <a:rPr lang="en-US" sz="2000" dirty="0" err="1" smtClean="0">
                <a:latin typeface="Helvetica" charset="0"/>
                <a:ea typeface="Helvetica" charset="0"/>
                <a:cs typeface="Helvetica" charset="0"/>
              </a:rPr>
              <a:t>IListener</a:t>
            </a:r>
            <a:r>
              <a:rPr lang="en-US" sz="2000" dirty="0" smtClean="0">
                <a:latin typeface="Helvetica" charset="0"/>
                <a:ea typeface="Helvetica" charset="0"/>
                <a:cs typeface="Helvetica" charset="0"/>
              </a:rPr>
              <a:t>&gt; listeners </a:t>
            </a:r>
            <a:r>
              <a:rPr lang="mr-IN" sz="2000" dirty="0" smtClean="0">
                <a:latin typeface="Helvetica" charset="0"/>
                <a:ea typeface="Helvetica" charset="0"/>
                <a:cs typeface="Helvetica" charset="0"/>
              </a:rPr>
              <a:t>…</a:t>
            </a:r>
            <a:endParaRPr lang="en-US" sz="2000" dirty="0" smtClean="0">
              <a:latin typeface="Helvetica" charset="0"/>
              <a:ea typeface="Helvetica" charset="0"/>
              <a:cs typeface="Helvetica" charset="0"/>
            </a:endParaRPr>
          </a:p>
          <a:p>
            <a:endParaRPr lang="en-US" sz="2000" dirty="0">
              <a:latin typeface="Helvetica" charset="0"/>
              <a:ea typeface="Helvetica" charset="0"/>
              <a:cs typeface="Helvetica" charset="0"/>
            </a:endParaRPr>
          </a:p>
          <a:p>
            <a:r>
              <a:rPr lang="en-US" sz="2000" dirty="0" smtClean="0">
                <a:latin typeface="Helvetica" charset="0"/>
                <a:ea typeface="Helvetica" charset="0"/>
                <a:cs typeface="Helvetica" charset="0"/>
              </a:rPr>
              <a:t>  public </a:t>
            </a:r>
            <a:r>
              <a:rPr lang="en-US" sz="2000" dirty="0" err="1" smtClean="0">
                <a:latin typeface="Helvetica" charset="0"/>
                <a:ea typeface="Helvetica" charset="0"/>
                <a:cs typeface="Helvetica" charset="0"/>
              </a:rPr>
              <a:t>AddListener</a:t>
            </a:r>
            <a:r>
              <a:rPr lang="en-US" sz="2000" dirty="0" smtClean="0">
                <a:latin typeface="Helvetica" charset="0"/>
                <a:ea typeface="Helvetica" charset="0"/>
                <a:cs typeface="Helvetica" charset="0"/>
              </a:rPr>
              <a:t>(Listener l) {</a:t>
            </a:r>
          </a:p>
          <a:p>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   </a:t>
            </a:r>
            <a:r>
              <a:rPr lang="en-US" sz="2000" dirty="0" err="1" smtClean="0">
                <a:latin typeface="Helvetica" charset="0"/>
                <a:ea typeface="Helvetica" charset="0"/>
                <a:cs typeface="Helvetica" charset="0"/>
              </a:rPr>
              <a:t>listeners.Add</a:t>
            </a:r>
            <a:r>
              <a:rPr lang="en-US" sz="2000" dirty="0" smtClean="0">
                <a:latin typeface="Helvetica" charset="0"/>
                <a:ea typeface="Helvetica" charset="0"/>
                <a:cs typeface="Helvetica" charset="0"/>
              </a:rPr>
              <a:t>(l); }</a:t>
            </a:r>
          </a:p>
          <a:p>
            <a:endParaRPr lang="en-US" sz="2000" dirty="0" smtClean="0">
              <a:latin typeface="Helvetica" charset="0"/>
              <a:ea typeface="Helvetica" charset="0"/>
              <a:cs typeface="Helvetica" charset="0"/>
            </a:endParaRPr>
          </a:p>
          <a:p>
            <a:r>
              <a:rPr lang="en-US" sz="2000" dirty="0" smtClean="0">
                <a:latin typeface="Helvetica" charset="0"/>
                <a:ea typeface="Helvetica" charset="0"/>
                <a:cs typeface="Helvetica" charset="0"/>
              </a:rPr>
              <a:t>  public void Say(string stuff) {</a:t>
            </a:r>
          </a:p>
          <a:p>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   </a:t>
            </a:r>
            <a:r>
              <a:rPr lang="en-US" sz="2000" dirty="0" err="1" smtClean="0">
                <a:latin typeface="Helvetica" charset="0"/>
                <a:ea typeface="Helvetica" charset="0"/>
                <a:cs typeface="Helvetica" charset="0"/>
              </a:rPr>
              <a:t>this.announceSaying</a:t>
            </a:r>
            <a:r>
              <a:rPr lang="en-US" sz="2000" dirty="0" smtClean="0">
                <a:latin typeface="Helvetica" charset="0"/>
                <a:ea typeface="Helvetica" charset="0"/>
                <a:cs typeface="Helvetica" charset="0"/>
              </a:rPr>
              <a:t>(stuff);</a:t>
            </a:r>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a:t>
            </a:r>
          </a:p>
          <a:p>
            <a:endParaRPr lang="en-US" sz="2000" dirty="0" smtClean="0">
              <a:latin typeface="Helvetica" charset="0"/>
              <a:ea typeface="Helvetica" charset="0"/>
              <a:cs typeface="Helvetica" charset="0"/>
            </a:endParaRPr>
          </a:p>
          <a:p>
            <a:r>
              <a:rPr lang="en-US" sz="2000" dirty="0" smtClean="0">
                <a:latin typeface="Helvetica" charset="0"/>
                <a:ea typeface="Helvetica" charset="0"/>
                <a:cs typeface="Helvetica" charset="0"/>
              </a:rPr>
              <a:t>  void </a:t>
            </a:r>
            <a:r>
              <a:rPr lang="en-US" sz="2000" dirty="0" err="1" smtClean="0">
                <a:latin typeface="Helvetica" charset="0"/>
                <a:ea typeface="Helvetica" charset="0"/>
                <a:cs typeface="Helvetica" charset="0"/>
              </a:rPr>
              <a:t>announceSaying</a:t>
            </a:r>
            <a:r>
              <a:rPr lang="en-US" sz="2000" dirty="0" smtClean="0">
                <a:latin typeface="Helvetica" charset="0"/>
                <a:ea typeface="Helvetica" charset="0"/>
                <a:cs typeface="Helvetica" charset="0"/>
              </a:rPr>
              <a:t>(string stuff) {</a:t>
            </a:r>
          </a:p>
          <a:p>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   </a:t>
            </a:r>
            <a:r>
              <a:rPr lang="en-US" sz="2000" dirty="0" err="1" smtClean="0">
                <a:latin typeface="Helvetica" charset="0"/>
                <a:ea typeface="Helvetica" charset="0"/>
                <a:cs typeface="Helvetica" charset="0"/>
              </a:rPr>
              <a:t>foreach</a:t>
            </a:r>
            <a:r>
              <a:rPr lang="en-US" sz="2000" dirty="0" smtClean="0">
                <a:latin typeface="Helvetica" charset="0"/>
                <a:ea typeface="Helvetica" charset="0"/>
                <a:cs typeface="Helvetica" charset="0"/>
              </a:rPr>
              <a:t>(</a:t>
            </a:r>
            <a:r>
              <a:rPr lang="en-US" sz="2000" dirty="0" err="1" smtClean="0">
                <a:latin typeface="Helvetica" charset="0"/>
                <a:ea typeface="Helvetica" charset="0"/>
                <a:cs typeface="Helvetica" charset="0"/>
              </a:rPr>
              <a:t>var</a:t>
            </a:r>
            <a:r>
              <a:rPr lang="en-US" sz="2000" dirty="0" smtClean="0">
                <a:latin typeface="Helvetica" charset="0"/>
                <a:ea typeface="Helvetica" charset="0"/>
                <a:cs typeface="Helvetica" charset="0"/>
              </a:rPr>
              <a:t> l in </a:t>
            </a:r>
            <a:r>
              <a:rPr lang="en-US" sz="2000" dirty="0" err="1" smtClean="0">
                <a:latin typeface="Helvetica" charset="0"/>
                <a:ea typeface="Helvetica" charset="0"/>
                <a:cs typeface="Helvetica" charset="0"/>
              </a:rPr>
              <a:t>this.listeners</a:t>
            </a:r>
            <a:r>
              <a:rPr lang="en-US" sz="2000" dirty="0" smtClean="0">
                <a:latin typeface="Helvetica" charset="0"/>
                <a:ea typeface="Helvetica" charset="0"/>
                <a:cs typeface="Helvetica" charset="0"/>
              </a:rPr>
              <a:t>) {</a:t>
            </a:r>
          </a:p>
          <a:p>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     </a:t>
            </a:r>
            <a:r>
              <a:rPr lang="en-US" sz="2000" dirty="0" err="1" smtClean="0">
                <a:latin typeface="Helvetica" charset="0"/>
                <a:ea typeface="Helvetica" charset="0"/>
                <a:cs typeface="Helvetica" charset="0"/>
              </a:rPr>
              <a:t>l.SaidSomething</a:t>
            </a:r>
            <a:r>
              <a:rPr lang="en-US" sz="2000" dirty="0" smtClean="0">
                <a:latin typeface="Helvetica" charset="0"/>
                <a:ea typeface="Helvetica" charset="0"/>
                <a:cs typeface="Helvetica" charset="0"/>
              </a:rPr>
              <a:t>(this, stuff); }</a:t>
            </a:r>
          </a:p>
          <a:p>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 }</a:t>
            </a:r>
          </a:p>
          <a:p>
            <a:r>
              <a:rPr lang="en-US" sz="2000" dirty="0">
                <a:latin typeface="Helvetica" charset="0"/>
                <a:ea typeface="Helvetica" charset="0"/>
                <a:cs typeface="Helvetica" charset="0"/>
              </a:rPr>
              <a:t>}</a:t>
            </a:r>
            <a:endParaRPr lang="en-US" sz="2000" dirty="0" smtClean="0">
              <a:latin typeface="Helvetica" charset="0"/>
              <a:ea typeface="Helvetica" charset="0"/>
              <a:cs typeface="Helvetica" charset="0"/>
            </a:endParaRPr>
          </a:p>
        </p:txBody>
      </p:sp>
      <p:sp>
        <p:nvSpPr>
          <p:cNvPr id="4" name="Content Placeholder 3"/>
          <p:cNvSpPr>
            <a:spLocks noGrp="1"/>
          </p:cNvSpPr>
          <p:nvPr>
            <p:ph sz="half" idx="2"/>
          </p:nvPr>
        </p:nvSpPr>
        <p:spPr>
          <a:xfrm>
            <a:off x="6172200" y="365125"/>
            <a:ext cx="5181600" cy="5811838"/>
          </a:xfrm>
        </p:spPr>
        <p:txBody>
          <a:bodyPr>
            <a:normAutofit fontScale="62500" lnSpcReduction="20000"/>
          </a:bodyPr>
          <a:lstStyle/>
          <a:p>
            <a:r>
              <a:rPr lang="en-US" dirty="0" smtClean="0"/>
              <a:t>interface </a:t>
            </a:r>
            <a:r>
              <a:rPr lang="en-US" dirty="0" err="1" smtClean="0"/>
              <a:t>IListener</a:t>
            </a:r>
            <a:r>
              <a:rPr lang="en-US" dirty="0" smtClean="0"/>
              <a:t> {</a:t>
            </a:r>
          </a:p>
          <a:p>
            <a:r>
              <a:rPr lang="en-US" dirty="0"/>
              <a:t> </a:t>
            </a:r>
            <a:r>
              <a:rPr lang="en-US" dirty="0" smtClean="0"/>
              <a:t> void </a:t>
            </a:r>
            <a:r>
              <a:rPr lang="en-US" dirty="0" err="1" smtClean="0"/>
              <a:t>SaidSomething</a:t>
            </a:r>
            <a:r>
              <a:rPr lang="en-US" dirty="0" smtClean="0"/>
              <a:t>(Announcer, string); }</a:t>
            </a:r>
          </a:p>
          <a:p>
            <a:endParaRPr lang="en-US" dirty="0"/>
          </a:p>
          <a:p>
            <a:r>
              <a:rPr lang="en-US" dirty="0" smtClean="0"/>
              <a:t>class Athlete : </a:t>
            </a:r>
            <a:r>
              <a:rPr lang="en-US" dirty="0" err="1" smtClean="0"/>
              <a:t>IListener</a:t>
            </a:r>
            <a:r>
              <a:rPr lang="en-US" dirty="0" smtClean="0"/>
              <a:t> {</a:t>
            </a:r>
          </a:p>
          <a:p>
            <a:r>
              <a:rPr lang="en-US" dirty="0"/>
              <a:t> </a:t>
            </a:r>
            <a:r>
              <a:rPr lang="en-US" dirty="0" smtClean="0"/>
              <a:t> public Athlete(Announcer a) {</a:t>
            </a:r>
          </a:p>
          <a:p>
            <a:r>
              <a:rPr lang="en-US" dirty="0"/>
              <a:t> </a:t>
            </a:r>
            <a:r>
              <a:rPr lang="en-US" dirty="0" smtClean="0"/>
              <a:t>   </a:t>
            </a:r>
            <a:r>
              <a:rPr lang="en-US" dirty="0" err="1" smtClean="0"/>
              <a:t>a.AddListener</a:t>
            </a:r>
            <a:r>
              <a:rPr lang="en-US" dirty="0" smtClean="0"/>
              <a:t>(this); }</a:t>
            </a:r>
          </a:p>
          <a:p>
            <a:r>
              <a:rPr lang="en-US" dirty="0"/>
              <a:t> </a:t>
            </a:r>
            <a:r>
              <a:rPr lang="en-US" dirty="0" smtClean="0"/>
              <a:t> public void </a:t>
            </a:r>
            <a:r>
              <a:rPr lang="en-US" dirty="0" err="1" smtClean="0"/>
              <a:t>SaidSomething</a:t>
            </a:r>
            <a:r>
              <a:rPr lang="en-US" dirty="0" smtClean="0"/>
              <a:t>(Announcer, string) {</a:t>
            </a:r>
          </a:p>
          <a:p>
            <a:r>
              <a:rPr lang="en-US" dirty="0"/>
              <a:t> </a:t>
            </a:r>
            <a:r>
              <a:rPr lang="en-US" dirty="0" smtClean="0"/>
              <a:t>   </a:t>
            </a:r>
            <a:r>
              <a:rPr lang="en-US" dirty="0" err="1" smtClean="0"/>
              <a:t>this.StartRunning</a:t>
            </a:r>
            <a:r>
              <a:rPr lang="en-US" dirty="0" smtClean="0"/>
              <a:t>(); // do something }</a:t>
            </a:r>
          </a:p>
          <a:p>
            <a:r>
              <a:rPr lang="en-US" dirty="0" smtClean="0"/>
              <a:t>}</a:t>
            </a:r>
          </a:p>
          <a:p>
            <a:endParaRPr lang="en-US" dirty="0"/>
          </a:p>
          <a:p>
            <a:r>
              <a:rPr lang="en-US" dirty="0"/>
              <a:t>class </a:t>
            </a:r>
            <a:r>
              <a:rPr lang="en-US" dirty="0" smtClean="0"/>
              <a:t>Fan : </a:t>
            </a:r>
            <a:r>
              <a:rPr lang="en-US" dirty="0" err="1"/>
              <a:t>IListener</a:t>
            </a:r>
            <a:r>
              <a:rPr lang="en-US" dirty="0"/>
              <a:t> {</a:t>
            </a:r>
          </a:p>
          <a:p>
            <a:r>
              <a:rPr lang="en-US" dirty="0"/>
              <a:t>  public </a:t>
            </a:r>
            <a:r>
              <a:rPr lang="en-US" dirty="0" smtClean="0"/>
              <a:t>Fan(Announcer a</a:t>
            </a:r>
            <a:r>
              <a:rPr lang="en-US" dirty="0"/>
              <a:t>) {</a:t>
            </a:r>
          </a:p>
          <a:p>
            <a:r>
              <a:rPr lang="en-US" dirty="0"/>
              <a:t>    </a:t>
            </a:r>
            <a:r>
              <a:rPr lang="en-US" dirty="0" err="1"/>
              <a:t>a.AddListener</a:t>
            </a:r>
            <a:r>
              <a:rPr lang="en-US" dirty="0"/>
              <a:t>(this); }</a:t>
            </a:r>
          </a:p>
          <a:p>
            <a:r>
              <a:rPr lang="en-US" dirty="0"/>
              <a:t>  public void </a:t>
            </a:r>
            <a:r>
              <a:rPr lang="en-US" dirty="0" err="1"/>
              <a:t>SaidSomething</a:t>
            </a:r>
            <a:r>
              <a:rPr lang="en-US" dirty="0"/>
              <a:t>(Announcer, string) {</a:t>
            </a:r>
          </a:p>
          <a:p>
            <a:r>
              <a:rPr lang="en-US" dirty="0"/>
              <a:t>  </a:t>
            </a:r>
            <a:r>
              <a:rPr lang="en-US" dirty="0" smtClean="0"/>
              <a:t>  </a:t>
            </a:r>
            <a:r>
              <a:rPr lang="en-US" dirty="0" err="1" smtClean="0"/>
              <a:t>this.Cheer</a:t>
            </a:r>
            <a:r>
              <a:rPr lang="en-US" dirty="0" smtClean="0"/>
              <a:t>(string) }</a:t>
            </a:r>
            <a:endParaRPr lang="en-US" dirty="0"/>
          </a:p>
          <a:p>
            <a:r>
              <a:rPr lang="en-US" dirty="0"/>
              <a:t>}</a:t>
            </a:r>
          </a:p>
          <a:p>
            <a:endParaRPr lang="en-US" dirty="0" smtClean="0"/>
          </a:p>
          <a:p>
            <a:endParaRPr lang="en-US" dirty="0" smtClean="0"/>
          </a:p>
        </p:txBody>
      </p:sp>
      <p:sp>
        <p:nvSpPr>
          <p:cNvPr id="6" name="TextBox 5"/>
          <p:cNvSpPr txBox="1"/>
          <p:nvPr/>
        </p:nvSpPr>
        <p:spPr>
          <a:xfrm>
            <a:off x="838200" y="6024563"/>
            <a:ext cx="10291535" cy="646331"/>
          </a:xfrm>
          <a:prstGeom prst="rect">
            <a:avLst/>
          </a:prstGeom>
          <a:noFill/>
        </p:spPr>
        <p:txBody>
          <a:bodyPr wrap="none" rtlCol="0">
            <a:spAutoFit/>
          </a:bodyPr>
          <a:lstStyle/>
          <a:p>
            <a:r>
              <a:rPr lang="en-US" dirty="0" smtClean="0"/>
              <a:t>Notice: Athletes and Fans can both listen in for announcements, and you can put in lots of listeners.</a:t>
            </a:r>
          </a:p>
          <a:p>
            <a:r>
              <a:rPr lang="en-US" dirty="0" smtClean="0"/>
              <a:t>  Most Sources will also have a </a:t>
            </a:r>
            <a:r>
              <a:rPr lang="en-US" dirty="0" err="1" smtClean="0"/>
              <a:t>RemoveListener</a:t>
            </a:r>
            <a:r>
              <a:rPr lang="en-US" dirty="0" smtClean="0"/>
              <a:t> method, and may actually fire a lot of different notifications.</a:t>
            </a:r>
            <a:endParaRPr lang="en-US" dirty="0"/>
          </a:p>
        </p:txBody>
      </p:sp>
    </p:spTree>
    <p:extLst>
      <p:ext uri="{BB962C8B-B14F-4D97-AF65-F5344CB8AC3E}">
        <p14:creationId xmlns:p14="http://schemas.microsoft.com/office/powerpoint/2010/main" val="27817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Observer Pattern in C#</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In C#, this is usually obviated with Events and </a:t>
            </a:r>
            <a:r>
              <a:rPr lang="en-US" dirty="0" err="1" smtClean="0"/>
              <a:t>EventListeners</a:t>
            </a:r>
            <a:endParaRPr lang="en-US" dirty="0" smtClean="0"/>
          </a:p>
          <a:p>
            <a:r>
              <a:rPr lang="en-US" dirty="0" smtClean="0"/>
              <a:t>You’ve seen this pattern a lot already (A2-A4), and when you begin programming UIs, you will see it again in most frameworks</a:t>
            </a:r>
          </a:p>
          <a:p>
            <a:endParaRPr lang="en-US" dirty="0" smtClean="0"/>
          </a:p>
          <a:p>
            <a:r>
              <a:rPr lang="en-US" dirty="0" smtClean="0"/>
              <a:t>For instance:</a:t>
            </a:r>
          </a:p>
          <a:p>
            <a:endParaRPr lang="en-US" dirty="0" smtClean="0"/>
          </a:p>
          <a:p>
            <a:r>
              <a:rPr lang="en-US" dirty="0" smtClean="0"/>
              <a:t>[C#]</a:t>
            </a:r>
          </a:p>
          <a:p>
            <a:r>
              <a:rPr lang="en-US" dirty="0" smtClean="0"/>
              <a:t>  </a:t>
            </a:r>
            <a:r>
              <a:rPr lang="en-US" dirty="0" err="1" smtClean="0"/>
              <a:t>this.button.Click</a:t>
            </a:r>
            <a:r>
              <a:rPr lang="en-US" dirty="0" smtClean="0"/>
              <a:t> += new </a:t>
            </a:r>
            <a:r>
              <a:rPr lang="en-US" dirty="0" err="1" smtClean="0"/>
              <a:t>EventHandler</a:t>
            </a:r>
            <a:r>
              <a:rPr lang="en-US" dirty="0" smtClean="0"/>
              <a:t>(</a:t>
            </a:r>
            <a:r>
              <a:rPr lang="en-US" dirty="0" err="1" smtClean="0"/>
              <a:t>this.button_Clicked</a:t>
            </a:r>
            <a:r>
              <a:rPr lang="en-US" dirty="0" smtClean="0"/>
              <a:t>);</a:t>
            </a:r>
          </a:p>
          <a:p>
            <a:endParaRPr lang="en-US" dirty="0"/>
          </a:p>
          <a:p>
            <a:r>
              <a:rPr lang="en-US" dirty="0" smtClean="0"/>
              <a:t>[Java]</a:t>
            </a:r>
          </a:p>
          <a:p>
            <a:r>
              <a:rPr lang="en-US" dirty="0" smtClean="0"/>
              <a:t>  </a:t>
            </a:r>
            <a:r>
              <a:rPr lang="en-US" dirty="0" err="1" smtClean="0"/>
              <a:t>this.button.addActionListener</a:t>
            </a:r>
            <a:r>
              <a:rPr lang="en-US" dirty="0" smtClean="0"/>
              <a:t>(this);</a:t>
            </a:r>
            <a:endParaRPr lang="en-US" dirty="0"/>
          </a:p>
        </p:txBody>
      </p:sp>
    </p:spTree>
    <p:extLst>
      <p:ext uri="{BB962C8B-B14F-4D97-AF65-F5344CB8AC3E}">
        <p14:creationId xmlns:p14="http://schemas.microsoft.com/office/powerpoint/2010/main" val="123812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 Real World Analogy</a:t>
            </a:r>
            <a:endParaRPr lang="en-US" dirty="0"/>
          </a:p>
        </p:txBody>
      </p:sp>
      <p:sp>
        <p:nvSpPr>
          <p:cNvPr id="3" name="Content Placeholder 2"/>
          <p:cNvSpPr>
            <a:spLocks noGrp="1"/>
          </p:cNvSpPr>
          <p:nvPr>
            <p:ph idx="1"/>
          </p:nvPr>
        </p:nvSpPr>
        <p:spPr/>
        <p:txBody>
          <a:bodyPr/>
          <a:lstStyle/>
          <a:p>
            <a:r>
              <a:rPr lang="en-US" dirty="0" smtClean="0"/>
              <a:t>Mailing list</a:t>
            </a:r>
            <a:endParaRPr lang="en-US" dirty="0"/>
          </a:p>
        </p:txBody>
      </p:sp>
    </p:spTree>
    <p:extLst>
      <p:ext uri="{BB962C8B-B14F-4D97-AF65-F5344CB8AC3E}">
        <p14:creationId xmlns:p14="http://schemas.microsoft.com/office/powerpoint/2010/main" val="5891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Ask me to make the widget: I know who to delegate it to</a:t>
            </a:r>
            <a:endParaRPr lang="en-US" dirty="0"/>
          </a:p>
        </p:txBody>
      </p:sp>
      <p:sp>
        <p:nvSpPr>
          <p:cNvPr id="3" name="Content Placeholder 2"/>
          <p:cNvSpPr>
            <a:spLocks noGrp="1"/>
          </p:cNvSpPr>
          <p:nvPr>
            <p:ph idx="1"/>
          </p:nvPr>
        </p:nvSpPr>
        <p:spPr>
          <a:xfrm>
            <a:off x="838200" y="1825625"/>
            <a:ext cx="10515600" cy="4795308"/>
          </a:xfrm>
        </p:spPr>
        <p:txBody>
          <a:bodyPr>
            <a:normAutofit lnSpcReduction="10000"/>
          </a:bodyPr>
          <a:lstStyle/>
          <a:p>
            <a:r>
              <a:rPr lang="en-US" u="sng" dirty="0" smtClean="0"/>
              <a:t>Intent</a:t>
            </a:r>
            <a:r>
              <a:rPr lang="en-US" dirty="0" smtClean="0"/>
              <a:t>: Separate request from actual creation of object (client doesn’t need to know about implementation, dependencies, etc.)</a:t>
            </a:r>
          </a:p>
          <a:p>
            <a:r>
              <a:rPr lang="en-US" u="sng" dirty="0" smtClean="0"/>
              <a:t>Motivation</a:t>
            </a:r>
            <a:r>
              <a:rPr lang="en-US" dirty="0" smtClean="0"/>
              <a:t>: The client doesn’t know at compile time (or doesn’t care about) what the exact object will be (so long as it implements the right interface), or we need extensibility built-in</a:t>
            </a:r>
          </a:p>
          <a:p>
            <a:r>
              <a:rPr lang="en-US" u="sng" dirty="0" smtClean="0"/>
              <a:t>Structure</a:t>
            </a:r>
            <a:r>
              <a:rPr lang="en-US" dirty="0" smtClean="0"/>
              <a:t>: Factory class exposes a method that can Create a number of different objects depending on the parameters passed in</a:t>
            </a:r>
          </a:p>
          <a:p>
            <a:r>
              <a:rPr lang="en-US" u="sng" dirty="0" smtClean="0"/>
              <a:t>Consequences</a:t>
            </a:r>
            <a:r>
              <a:rPr lang="en-US" dirty="0" smtClean="0"/>
              <a:t>: Decouple client’s understanding from the actual implementation of resulting object; Allows for flexible instantiation</a:t>
            </a:r>
            <a:endParaRPr lang="en-US" dirty="0"/>
          </a:p>
        </p:txBody>
      </p:sp>
    </p:spTree>
    <p:extLst>
      <p:ext uri="{BB962C8B-B14F-4D97-AF65-F5344CB8AC3E}">
        <p14:creationId xmlns:p14="http://schemas.microsoft.com/office/powerpoint/2010/main" val="2895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Pattern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1066" y="1690687"/>
            <a:ext cx="11291299" cy="4486275"/>
          </a:xfrm>
          <a:prstGeom prst="rect">
            <a:avLst/>
          </a:prstGeom>
        </p:spPr>
      </p:pic>
    </p:spTree>
    <p:extLst>
      <p:ext uri="{BB962C8B-B14F-4D97-AF65-F5344CB8AC3E}">
        <p14:creationId xmlns:p14="http://schemas.microsoft.com/office/powerpoint/2010/main" val="74965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VendingMachineFactory</a:t>
            </a:r>
            <a:r>
              <a:rPr lang="en-US" dirty="0" smtClean="0"/>
              <a:t>: Factory?</a:t>
            </a:r>
            <a:endParaRPr lang="en-US" dirty="0"/>
          </a:p>
        </p:txBody>
      </p:sp>
      <p:sp>
        <p:nvSpPr>
          <p:cNvPr id="3" name="Content Placeholder 2"/>
          <p:cNvSpPr>
            <a:spLocks noGrp="1"/>
          </p:cNvSpPr>
          <p:nvPr>
            <p:ph idx="1"/>
          </p:nvPr>
        </p:nvSpPr>
        <p:spPr/>
        <p:txBody>
          <a:bodyPr/>
          <a:lstStyle/>
          <a:p>
            <a:r>
              <a:rPr lang="en-US" dirty="0" smtClean="0"/>
              <a:t>Technically, </a:t>
            </a:r>
            <a:r>
              <a:rPr lang="en-US" dirty="0" err="1" smtClean="0"/>
              <a:t>VendingMachineFactory</a:t>
            </a:r>
            <a:r>
              <a:rPr lang="en-US" dirty="0" smtClean="0"/>
              <a:t> was designed in the Factory pattern; however, it was not a particularly interesting Factory</a:t>
            </a:r>
          </a:p>
          <a:p>
            <a:endParaRPr lang="en-US" dirty="0" smtClean="0"/>
          </a:p>
          <a:p>
            <a:r>
              <a:rPr lang="en-US" dirty="0" smtClean="0"/>
              <a:t>Imagine having: </a:t>
            </a:r>
            <a:r>
              <a:rPr lang="en-US" dirty="0" err="1" smtClean="0"/>
              <a:t>PopVendingMachine</a:t>
            </a:r>
            <a:r>
              <a:rPr lang="en-US" dirty="0" smtClean="0"/>
              <a:t>, </a:t>
            </a:r>
            <a:r>
              <a:rPr lang="en-US" dirty="0" err="1" smtClean="0"/>
              <a:t>ChipVendingMachine</a:t>
            </a:r>
            <a:r>
              <a:rPr lang="en-US" dirty="0" smtClean="0"/>
              <a:t>, </a:t>
            </a:r>
            <a:r>
              <a:rPr lang="en-US" dirty="0" err="1" smtClean="0"/>
              <a:t>ToiletryVendingMachine</a:t>
            </a:r>
            <a:r>
              <a:rPr lang="en-US" dirty="0" smtClean="0"/>
              <a:t>, </a:t>
            </a:r>
            <a:r>
              <a:rPr lang="en-US" dirty="0" err="1" smtClean="0"/>
              <a:t>FoodVendingMachine</a:t>
            </a:r>
            <a:endParaRPr lang="en-US" dirty="0" smtClean="0"/>
          </a:p>
          <a:p>
            <a:r>
              <a:rPr lang="en-US" dirty="0" err="1" smtClean="0"/>
              <a:t>VendingMachineFactory.Create</a:t>
            </a:r>
            <a:r>
              <a:rPr lang="en-US" dirty="0" smtClean="0"/>
              <a:t>(</a:t>
            </a:r>
            <a:r>
              <a:rPr lang="en-US" dirty="0" err="1" smtClean="0"/>
              <a:t>typeof</a:t>
            </a:r>
            <a:r>
              <a:rPr lang="en-US" dirty="0" smtClean="0"/>
              <a:t>(</a:t>
            </a:r>
            <a:r>
              <a:rPr lang="en-US" dirty="0" err="1" smtClean="0"/>
              <a:t>PopVendingMachine</a:t>
            </a:r>
            <a:r>
              <a:rPr lang="en-US" dirty="0" smtClean="0"/>
              <a:t>), </a:t>
            </a:r>
            <a:r>
              <a:rPr lang="mr-IN" dirty="0" smtClean="0"/>
              <a:t>…</a:t>
            </a:r>
            <a:r>
              <a:rPr lang="en-US" dirty="0" smtClean="0"/>
              <a:t>)</a:t>
            </a:r>
            <a:endParaRPr lang="en-US" dirty="0"/>
          </a:p>
        </p:txBody>
      </p:sp>
    </p:spTree>
    <p:extLst>
      <p:ext uri="{BB962C8B-B14F-4D97-AF65-F5344CB8AC3E}">
        <p14:creationId xmlns:p14="http://schemas.microsoft.com/office/powerpoint/2010/main" val="191095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Pattern in .NET</a:t>
            </a:r>
            <a:endParaRPr lang="en-US" dirty="0"/>
          </a:p>
        </p:txBody>
      </p:sp>
      <p:sp>
        <p:nvSpPr>
          <p:cNvPr id="3" name="Content Placeholder 2"/>
          <p:cNvSpPr>
            <a:spLocks noGrp="1"/>
          </p:cNvSpPr>
          <p:nvPr>
            <p:ph idx="1"/>
          </p:nvPr>
        </p:nvSpPr>
        <p:spPr/>
        <p:txBody>
          <a:bodyPr/>
          <a:lstStyle/>
          <a:p>
            <a:r>
              <a:rPr lang="en-US" dirty="0" smtClean="0"/>
              <a:t>Very common creational pattern: takes the complexity of creating an object away from a client</a:t>
            </a:r>
          </a:p>
          <a:p>
            <a:endParaRPr lang="en-US" dirty="0"/>
          </a:p>
          <a:p>
            <a:r>
              <a:rPr lang="en-US" dirty="0" smtClean="0"/>
              <a:t>Object </a:t>
            </a:r>
            <a:r>
              <a:rPr lang="en-US" dirty="0" err="1" smtClean="0"/>
              <a:t>Convert.ChangeType</a:t>
            </a:r>
            <a:r>
              <a:rPr lang="en-US" dirty="0" smtClean="0"/>
              <a:t>(</a:t>
            </a:r>
            <a:r>
              <a:rPr lang="en-US" dirty="0" err="1" smtClean="0"/>
              <a:t>obj</a:t>
            </a:r>
            <a:r>
              <a:rPr lang="en-US" dirty="0" smtClean="0"/>
              <a:t>, type)</a:t>
            </a:r>
          </a:p>
          <a:p>
            <a:r>
              <a:rPr lang="en-US" dirty="0" smtClean="0"/>
              <a:t>^ You can specify whatever type you like, and this is the object that is returned</a:t>
            </a:r>
            <a:endParaRPr lang="en-US" dirty="0"/>
          </a:p>
        </p:txBody>
      </p:sp>
    </p:spTree>
    <p:extLst>
      <p:ext uri="{BB962C8B-B14F-4D97-AF65-F5344CB8AC3E}">
        <p14:creationId xmlns:p14="http://schemas.microsoft.com/office/powerpoint/2010/main" val="12248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Pattern in Real Life</a:t>
            </a:r>
            <a:endParaRPr lang="en-US" dirty="0"/>
          </a:p>
        </p:txBody>
      </p:sp>
      <p:sp>
        <p:nvSpPr>
          <p:cNvPr id="3" name="Content Placeholder 2"/>
          <p:cNvSpPr>
            <a:spLocks noGrp="1"/>
          </p:cNvSpPr>
          <p:nvPr>
            <p:ph idx="1"/>
          </p:nvPr>
        </p:nvSpPr>
        <p:spPr/>
        <p:txBody>
          <a:bodyPr/>
          <a:lstStyle/>
          <a:p>
            <a:r>
              <a:rPr lang="en-US" dirty="0" smtClean="0"/>
              <a:t>You are a company that needs someone who: knows how to file things, knows how to organize things, &lt;skill&gt;, &lt;skill&gt;, </a:t>
            </a:r>
            <a:r>
              <a:rPr lang="mr-IN" dirty="0" smtClean="0"/>
              <a:t>…</a:t>
            </a:r>
            <a:r>
              <a:rPr lang="en-US" dirty="0" smtClean="0"/>
              <a:t> etc.</a:t>
            </a:r>
          </a:p>
          <a:p>
            <a:r>
              <a:rPr lang="en-US" dirty="0" smtClean="0"/>
              <a:t>You go to a Hiring Agency, and put in this request</a:t>
            </a:r>
          </a:p>
          <a:p>
            <a:r>
              <a:rPr lang="en-US" dirty="0" smtClean="0"/>
              <a:t>They go and find people (i.e. “create an object”), but these can come from a bunch of different base classes: Administrator, </a:t>
            </a:r>
            <a:r>
              <a:rPr lang="en-US" dirty="0" err="1" smtClean="0"/>
              <a:t>BusinessStudent</a:t>
            </a:r>
            <a:r>
              <a:rPr lang="en-US" dirty="0" smtClean="0"/>
              <a:t>, Scientist, </a:t>
            </a:r>
            <a:r>
              <a:rPr lang="mr-IN" dirty="0" smtClean="0"/>
              <a:t>…</a:t>
            </a:r>
            <a:endParaRPr lang="en-US" dirty="0" smtClean="0"/>
          </a:p>
          <a:p>
            <a:endParaRPr lang="en-US" dirty="0"/>
          </a:p>
        </p:txBody>
      </p:sp>
    </p:spTree>
    <p:extLst>
      <p:ext uri="{BB962C8B-B14F-4D97-AF65-F5344CB8AC3E}">
        <p14:creationId xmlns:p14="http://schemas.microsoft.com/office/powerpoint/2010/main" val="771059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There can only be one</a:t>
            </a:r>
            <a:endParaRPr lang="en-US" dirty="0"/>
          </a:p>
        </p:txBody>
      </p:sp>
      <p:sp>
        <p:nvSpPr>
          <p:cNvPr id="3" name="Content Placeholder 2"/>
          <p:cNvSpPr>
            <a:spLocks noGrp="1"/>
          </p:cNvSpPr>
          <p:nvPr>
            <p:ph idx="1"/>
          </p:nvPr>
        </p:nvSpPr>
        <p:spPr/>
        <p:txBody>
          <a:bodyPr/>
          <a:lstStyle/>
          <a:p>
            <a:r>
              <a:rPr lang="en-US" u="sng" dirty="0" smtClean="0"/>
              <a:t>Intent</a:t>
            </a:r>
            <a:r>
              <a:rPr lang="en-US" dirty="0" smtClean="0"/>
              <a:t>: Resolve resource contention by allowing only one instance to be created</a:t>
            </a:r>
          </a:p>
          <a:p>
            <a:r>
              <a:rPr lang="en-US" u="sng" dirty="0" smtClean="0"/>
              <a:t>Motivation</a:t>
            </a:r>
            <a:r>
              <a:rPr lang="en-US" dirty="0" smtClean="0"/>
              <a:t>: Address resource contention (i.e. there is logically only one of these), or lazy instantiation is desirable</a:t>
            </a:r>
          </a:p>
          <a:p>
            <a:r>
              <a:rPr lang="en-US" u="sng" dirty="0" smtClean="0"/>
              <a:t>Structure</a:t>
            </a:r>
            <a:r>
              <a:rPr lang="en-US" dirty="0" smtClean="0"/>
              <a:t>: Private constructor, with a “</a:t>
            </a:r>
            <a:r>
              <a:rPr lang="en-US" dirty="0" err="1" smtClean="0"/>
              <a:t>GetInstance</a:t>
            </a:r>
            <a:r>
              <a:rPr lang="en-US" dirty="0" smtClean="0"/>
              <a:t>” method that provides access to a privately constructed instance</a:t>
            </a:r>
          </a:p>
          <a:p>
            <a:r>
              <a:rPr lang="en-US" u="sng" dirty="0" smtClean="0"/>
              <a:t>Consequences</a:t>
            </a:r>
            <a:r>
              <a:rPr lang="en-US" dirty="0" smtClean="0"/>
              <a:t>: Makes for tricky debugging</a:t>
            </a:r>
          </a:p>
          <a:p>
            <a:r>
              <a:rPr lang="en-US" u="sng" dirty="0" smtClean="0"/>
              <a:t>Commentary</a:t>
            </a:r>
            <a:r>
              <a:rPr lang="en-US" dirty="0" smtClean="0"/>
              <a:t>: This pattern is very popular in the Java libraries, but has fallen out of </a:t>
            </a:r>
            <a:r>
              <a:rPr lang="en-US" dirty="0" err="1" smtClean="0"/>
              <a:t>favour</a:t>
            </a:r>
            <a:r>
              <a:rPr lang="en-US" dirty="0" smtClean="0"/>
              <a:t> of late</a:t>
            </a:r>
            <a:endParaRPr lang="en-US" dirty="0"/>
          </a:p>
        </p:txBody>
      </p:sp>
    </p:spTree>
    <p:extLst>
      <p:ext uri="{BB962C8B-B14F-4D97-AF65-F5344CB8AC3E}">
        <p14:creationId xmlns:p14="http://schemas.microsoft.com/office/powerpoint/2010/main" val="202987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 in a Nutshell</a:t>
            </a:r>
            <a:endParaRPr lang="en-US" dirty="0"/>
          </a:p>
        </p:txBody>
      </p:sp>
      <p:sp>
        <p:nvSpPr>
          <p:cNvPr id="3" name="Content Placeholder 2"/>
          <p:cNvSpPr>
            <a:spLocks noGrp="1"/>
          </p:cNvSpPr>
          <p:nvPr>
            <p:ph idx="1"/>
          </p:nvPr>
        </p:nvSpPr>
        <p:spPr/>
        <p:txBody>
          <a:bodyPr/>
          <a:lstStyle/>
          <a:p>
            <a:r>
              <a:rPr lang="en-US" dirty="0" smtClean="0"/>
              <a:t>Outline </a:t>
            </a:r>
            <a:r>
              <a:rPr lang="en-US" dirty="0"/>
              <a:t>of a reusable solution to a general problem encountered in a particular </a:t>
            </a:r>
            <a:r>
              <a:rPr lang="en-US" dirty="0" smtClean="0"/>
              <a:t>context</a:t>
            </a:r>
          </a:p>
          <a:p>
            <a:endParaRPr lang="en-US" dirty="0" smtClean="0"/>
          </a:p>
          <a:p>
            <a:r>
              <a:rPr lang="en-US" dirty="0" smtClean="0"/>
              <a:t>[solution] </a:t>
            </a:r>
            <a:r>
              <a:rPr lang="mr-IN" dirty="0" smtClean="0"/>
              <a:t>–</a:t>
            </a:r>
            <a:r>
              <a:rPr lang="en-US" dirty="0" smtClean="0"/>
              <a:t> “structuring” of code</a:t>
            </a:r>
          </a:p>
          <a:p>
            <a:r>
              <a:rPr lang="en-US" dirty="0" smtClean="0"/>
              <a:t>[general problem] </a:t>
            </a:r>
            <a:r>
              <a:rPr lang="mr-IN" dirty="0" smtClean="0"/>
              <a:t>–</a:t>
            </a:r>
            <a:r>
              <a:rPr lang="en-US" dirty="0" smtClean="0"/>
              <a:t> something we see over and over again</a:t>
            </a:r>
          </a:p>
          <a:p>
            <a:r>
              <a:rPr lang="en-US" dirty="0" smtClean="0"/>
              <a:t>[particular context] </a:t>
            </a:r>
            <a:r>
              <a:rPr lang="mr-IN" dirty="0" smtClean="0"/>
              <a:t>–</a:t>
            </a:r>
            <a:r>
              <a:rPr lang="en-US" dirty="0" smtClean="0"/>
              <a:t> your situation</a:t>
            </a:r>
          </a:p>
          <a:p>
            <a:r>
              <a:rPr lang="en-US" dirty="0"/>
              <a:t>[outline] </a:t>
            </a:r>
            <a:r>
              <a:rPr lang="mr-IN" dirty="0"/>
              <a:t>–</a:t>
            </a:r>
            <a:r>
              <a:rPr lang="en-US" dirty="0"/>
              <a:t> is incomplete—needs you to fill in the details for your </a:t>
            </a:r>
            <a:r>
              <a:rPr lang="en-US" dirty="0" smtClean="0"/>
              <a:t>situation</a:t>
            </a:r>
            <a:endParaRPr lang="en-US" dirty="0"/>
          </a:p>
        </p:txBody>
      </p:sp>
    </p:spTree>
    <p:extLst>
      <p:ext uri="{BB962C8B-B14F-4D97-AF65-F5344CB8AC3E}">
        <p14:creationId xmlns:p14="http://schemas.microsoft.com/office/powerpoint/2010/main" val="1919605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016000" y="2184400"/>
            <a:ext cx="10160000" cy="2489200"/>
          </a:xfrm>
          <a:prstGeom prst="rect">
            <a:avLst/>
          </a:prstGeom>
        </p:spPr>
      </p:pic>
    </p:spTree>
    <p:extLst>
      <p:ext uri="{BB962C8B-B14F-4D97-AF65-F5344CB8AC3E}">
        <p14:creationId xmlns:p14="http://schemas.microsoft.com/office/powerpoint/2010/main" val="186979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Example: Logger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 Logger {</a:t>
            </a:r>
          </a:p>
          <a:p>
            <a:r>
              <a:rPr lang="en-US" dirty="0"/>
              <a:t> </a:t>
            </a:r>
            <a:r>
              <a:rPr lang="en-US" dirty="0" smtClean="0"/>
              <a:t> private static Logger instance = new Logger();</a:t>
            </a:r>
          </a:p>
          <a:p>
            <a:r>
              <a:rPr lang="en-US" dirty="0"/>
              <a:t> </a:t>
            </a:r>
            <a:r>
              <a:rPr lang="en-US" dirty="0" smtClean="0"/>
              <a:t> private Logger() { </a:t>
            </a:r>
            <a:r>
              <a:rPr lang="mr-IN" dirty="0" smtClean="0"/>
              <a:t>…</a:t>
            </a:r>
            <a:r>
              <a:rPr lang="en-US" dirty="0"/>
              <a:t> </a:t>
            </a:r>
            <a:r>
              <a:rPr lang="en-US" dirty="0" smtClean="0"/>
              <a:t>}</a:t>
            </a:r>
          </a:p>
          <a:p>
            <a:r>
              <a:rPr lang="en-US" dirty="0"/>
              <a:t> </a:t>
            </a:r>
            <a:r>
              <a:rPr lang="en-US" dirty="0" smtClean="0"/>
              <a:t> public static Logger </a:t>
            </a:r>
            <a:r>
              <a:rPr lang="en-US" dirty="0" err="1" smtClean="0"/>
              <a:t>GetInstance</a:t>
            </a:r>
            <a:r>
              <a:rPr lang="en-US" dirty="0" smtClean="0"/>
              <a:t>() {</a:t>
            </a:r>
          </a:p>
          <a:p>
            <a:r>
              <a:rPr lang="en-US" dirty="0"/>
              <a:t> </a:t>
            </a:r>
            <a:r>
              <a:rPr lang="en-US" dirty="0" smtClean="0"/>
              <a:t>   return instance;</a:t>
            </a:r>
          </a:p>
          <a:p>
            <a:r>
              <a:rPr lang="en-US" dirty="0"/>
              <a:t> </a:t>
            </a:r>
            <a:r>
              <a:rPr lang="en-US" dirty="0" smtClean="0"/>
              <a:t> }</a:t>
            </a:r>
          </a:p>
          <a:p>
            <a:r>
              <a:rPr lang="en-US" dirty="0"/>
              <a:t>  </a:t>
            </a:r>
            <a:r>
              <a:rPr lang="en-US" dirty="0" smtClean="0"/>
              <a:t>public </a:t>
            </a:r>
            <a:r>
              <a:rPr lang="en-US" dirty="0"/>
              <a:t>Log(string) </a:t>
            </a:r>
            <a:r>
              <a:rPr lang="mr-IN" dirty="0"/>
              <a:t>…</a:t>
            </a:r>
            <a:endParaRPr lang="en-US" dirty="0" smtClean="0"/>
          </a:p>
          <a:p>
            <a:r>
              <a:rPr lang="en-US" dirty="0" smtClean="0"/>
              <a:t>}</a:t>
            </a:r>
          </a:p>
          <a:p>
            <a:endParaRPr lang="en-US" dirty="0"/>
          </a:p>
          <a:p>
            <a:r>
              <a:rPr lang="en-US" dirty="0" smtClean="0"/>
              <a:t>Notice: </a:t>
            </a:r>
            <a:r>
              <a:rPr lang="en-US" dirty="0" err="1" smtClean="0"/>
              <a:t>GetInstance</a:t>
            </a:r>
            <a:r>
              <a:rPr lang="en-US" dirty="0" smtClean="0"/>
              <a:t>() method is a static one</a:t>
            </a:r>
          </a:p>
        </p:txBody>
      </p:sp>
    </p:spTree>
    <p:extLst>
      <p:ext uri="{BB962C8B-B14F-4D97-AF65-F5344CB8AC3E}">
        <p14:creationId xmlns:p14="http://schemas.microsoft.com/office/powerpoint/2010/main" val="2019094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Example: Lazy Instantiation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class Logger {</a:t>
            </a:r>
          </a:p>
          <a:p>
            <a:r>
              <a:rPr lang="en-US" dirty="0"/>
              <a:t>  private static Logger </a:t>
            </a:r>
            <a:r>
              <a:rPr lang="en-US" dirty="0" smtClean="0"/>
              <a:t>instance;</a:t>
            </a:r>
            <a:endParaRPr lang="en-US" dirty="0"/>
          </a:p>
          <a:p>
            <a:r>
              <a:rPr lang="en-US" dirty="0"/>
              <a:t>  private Logger() { </a:t>
            </a:r>
            <a:r>
              <a:rPr lang="mr-IN" dirty="0"/>
              <a:t>…</a:t>
            </a:r>
            <a:r>
              <a:rPr lang="en-US" dirty="0"/>
              <a:t> }</a:t>
            </a:r>
          </a:p>
          <a:p>
            <a:r>
              <a:rPr lang="en-US" dirty="0"/>
              <a:t>  public static Logger </a:t>
            </a:r>
            <a:r>
              <a:rPr lang="en-US" dirty="0" err="1"/>
              <a:t>GetInstance</a:t>
            </a:r>
            <a:r>
              <a:rPr lang="en-US" dirty="0"/>
              <a:t>() {</a:t>
            </a:r>
          </a:p>
          <a:p>
            <a:r>
              <a:rPr lang="en-US" dirty="0"/>
              <a:t>    </a:t>
            </a:r>
            <a:r>
              <a:rPr lang="en-US" dirty="0" smtClean="0"/>
              <a:t>if (instance == null) {</a:t>
            </a:r>
          </a:p>
          <a:p>
            <a:r>
              <a:rPr lang="en-US" dirty="0"/>
              <a:t> </a:t>
            </a:r>
            <a:r>
              <a:rPr lang="en-US" dirty="0" smtClean="0"/>
              <a:t>     instance = new Logger(); }</a:t>
            </a:r>
          </a:p>
          <a:p>
            <a:r>
              <a:rPr lang="en-US" dirty="0"/>
              <a:t> </a:t>
            </a:r>
            <a:r>
              <a:rPr lang="en-US" dirty="0" smtClean="0"/>
              <a:t>   return instance;</a:t>
            </a:r>
            <a:endParaRPr lang="en-US" dirty="0"/>
          </a:p>
          <a:p>
            <a:r>
              <a:rPr lang="en-US" dirty="0"/>
              <a:t>  </a:t>
            </a:r>
            <a:r>
              <a:rPr lang="en-US" dirty="0" smtClean="0"/>
              <a:t>}</a:t>
            </a:r>
          </a:p>
          <a:p>
            <a:r>
              <a:rPr lang="en-US" dirty="0"/>
              <a:t>  </a:t>
            </a:r>
            <a:r>
              <a:rPr lang="en-US" dirty="0" smtClean="0"/>
              <a:t>public Log(string) </a:t>
            </a:r>
            <a:r>
              <a:rPr lang="mr-IN" dirty="0" smtClean="0"/>
              <a:t>…</a:t>
            </a:r>
            <a:endParaRPr lang="en-US" dirty="0"/>
          </a:p>
          <a:p>
            <a:r>
              <a:rPr lang="en-US" dirty="0"/>
              <a:t>}</a:t>
            </a:r>
          </a:p>
          <a:p>
            <a:endParaRPr lang="en-US" dirty="0"/>
          </a:p>
          <a:p>
            <a:r>
              <a:rPr lang="en-US" dirty="0"/>
              <a:t>Notice: </a:t>
            </a:r>
            <a:r>
              <a:rPr lang="en-US" dirty="0" smtClean="0"/>
              <a:t>instance is null until actually needed. Why do it this way?</a:t>
            </a:r>
            <a:endParaRPr lang="en-US" dirty="0"/>
          </a:p>
          <a:p>
            <a:endParaRPr lang="en-US" dirty="0"/>
          </a:p>
        </p:txBody>
      </p:sp>
    </p:spTree>
    <p:extLst>
      <p:ext uri="{BB962C8B-B14F-4D97-AF65-F5344CB8AC3E}">
        <p14:creationId xmlns:p14="http://schemas.microsoft.com/office/powerpoint/2010/main" val="1526761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for Design Patterns</a:t>
            </a:r>
            <a:endParaRPr lang="en-US" dirty="0"/>
          </a:p>
        </p:txBody>
      </p:sp>
      <p:sp>
        <p:nvSpPr>
          <p:cNvPr id="3" name="Content Placeholder 2"/>
          <p:cNvSpPr>
            <a:spLocks noGrp="1"/>
          </p:cNvSpPr>
          <p:nvPr>
            <p:ph idx="1"/>
          </p:nvPr>
        </p:nvSpPr>
        <p:spPr/>
        <p:txBody>
          <a:bodyPr/>
          <a:lstStyle/>
          <a:p>
            <a:r>
              <a:rPr lang="en-US" dirty="0" smtClean="0"/>
              <a:t>Structural patterns: façade, adapter</a:t>
            </a:r>
          </a:p>
          <a:p>
            <a:pPr lvl="1"/>
            <a:r>
              <a:rPr lang="en-US" dirty="0" smtClean="0"/>
              <a:t>» focused on how classes and objects are composed to form larger structures</a:t>
            </a:r>
          </a:p>
          <a:p>
            <a:r>
              <a:rPr lang="en-US" dirty="0" err="1" smtClean="0"/>
              <a:t>Behavioural</a:t>
            </a:r>
            <a:r>
              <a:rPr lang="en-US" dirty="0" smtClean="0"/>
              <a:t> patterns: observer</a:t>
            </a:r>
          </a:p>
          <a:p>
            <a:pPr lvl="1"/>
            <a:r>
              <a:rPr lang="en-US" dirty="0" smtClean="0"/>
              <a:t>» focused on simplifying interactions and communications between objects</a:t>
            </a:r>
          </a:p>
          <a:p>
            <a:r>
              <a:rPr lang="en-US" dirty="0" smtClean="0"/>
              <a:t>Creational patterns: factory, singleton</a:t>
            </a:r>
          </a:p>
          <a:p>
            <a:pPr lvl="1"/>
            <a:r>
              <a:rPr lang="en-US" dirty="0" smtClean="0"/>
              <a:t>» focused on how objects are instantiated</a:t>
            </a:r>
          </a:p>
        </p:txBody>
      </p:sp>
    </p:spTree>
    <p:extLst>
      <p:ext uri="{BB962C8B-B14F-4D97-AF65-F5344CB8AC3E}">
        <p14:creationId xmlns:p14="http://schemas.microsoft.com/office/powerpoint/2010/main" val="236796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raising a child, you often say something like, “You’ll understand when you’re older.” My take on design patterns is something similar—while understanding the basic ideas for these patterns is not hard, it is not until one day, one, two, maybe five years from now, after you’ve written some substantial amount of code, that you’ll suddenly say, “AAAH! THAT’S what Tony was talking about.” The so-called “genius” of this only shows a bit later.</a:t>
            </a:r>
          </a:p>
          <a:p>
            <a:r>
              <a:rPr lang="en-US" dirty="0" smtClean="0"/>
              <a:t>For now, I have two main goals here: (1) provide you with terminology so that when someone says these words, you have some understanding what they’re getting at, and (2) provide you with some basic tools to understand what you’re seeing when you look at code/APIs that have already been written.</a:t>
            </a:r>
            <a:endParaRPr lang="en-US" dirty="0"/>
          </a:p>
        </p:txBody>
      </p:sp>
    </p:spTree>
    <p:extLst>
      <p:ext uri="{BB962C8B-B14F-4D97-AF65-F5344CB8AC3E}">
        <p14:creationId xmlns:p14="http://schemas.microsoft.com/office/powerpoint/2010/main" val="548031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smtClean="0"/>
              <a:t>You can now:</a:t>
            </a:r>
            <a:endParaRPr lang="en-US" dirty="0" smtClean="0"/>
          </a:p>
          <a:p>
            <a:pPr marL="457200" indent="-457200">
              <a:buFont typeface="Arial" charset="0"/>
              <a:buChar char="•"/>
            </a:pPr>
            <a:r>
              <a:rPr lang="en-US" sz="2400" dirty="0" smtClean="0"/>
              <a:t>Describe the rationale for the use of design patterns in software engineering</a:t>
            </a:r>
          </a:p>
          <a:p>
            <a:pPr marL="457200" indent="-457200">
              <a:buFont typeface="Arial" charset="0"/>
              <a:buChar char="•"/>
            </a:pPr>
            <a:r>
              <a:rPr lang="en-US" sz="2400" dirty="0" smtClean="0"/>
              <a:t>Identify some common design patterns (all the ones we discuss today), both from a description or when instantiated in code</a:t>
            </a:r>
          </a:p>
          <a:p>
            <a:pPr marL="457200" indent="-457200">
              <a:buFont typeface="Arial" charset="0"/>
              <a:buChar char="•"/>
            </a:pPr>
            <a:r>
              <a:rPr lang="en-US" sz="2400" dirty="0" smtClean="0"/>
              <a:t>Articulate a rationale for the use of each of the design patterns, understanding the purpose and the circumstance under which they are applicable</a:t>
            </a:r>
          </a:p>
        </p:txBody>
      </p:sp>
    </p:spTree>
    <p:extLst>
      <p:ext uri="{BB962C8B-B14F-4D97-AF65-F5344CB8AC3E}">
        <p14:creationId xmlns:p14="http://schemas.microsoft.com/office/powerpoint/2010/main" val="1401439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9032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3440624" y="1825625"/>
            <a:ext cx="7913176" cy="4351338"/>
          </a:xfrm>
        </p:spPr>
        <p:txBody>
          <a:bodyPr/>
          <a:lstStyle/>
          <a:p>
            <a:r>
              <a:rPr lang="en-US" dirty="0" smtClean="0"/>
              <a:t>“Pattern language” </a:t>
            </a:r>
            <a:r>
              <a:rPr lang="mr-IN" dirty="0" smtClean="0"/>
              <a:t>–</a:t>
            </a:r>
            <a:r>
              <a:rPr lang="en-US" dirty="0" smtClean="0"/>
              <a:t> </a:t>
            </a:r>
            <a:r>
              <a:rPr lang="en-US" dirty="0" err="1" smtClean="0"/>
              <a:t>Christpher</a:t>
            </a:r>
            <a:r>
              <a:rPr lang="en-US" dirty="0" smtClean="0"/>
              <a:t> Alexander (architect)</a:t>
            </a:r>
          </a:p>
          <a:p>
            <a:pPr lvl="1"/>
            <a:r>
              <a:rPr lang="en-US" sz="2000" dirty="0" smtClean="0"/>
              <a:t>70’s: Describing general problems/solutions in architecture and environmental planning</a:t>
            </a:r>
            <a:endParaRPr lang="en-US" sz="2000" dirty="0"/>
          </a:p>
          <a:p>
            <a:endParaRPr lang="en-US" dirty="0" smtClean="0"/>
          </a:p>
          <a:p>
            <a:r>
              <a:rPr lang="en-US" dirty="0" smtClean="0"/>
              <a:t>“Gang </a:t>
            </a:r>
            <a:r>
              <a:rPr lang="en-US" dirty="0"/>
              <a:t>of Four”: Design </a:t>
            </a:r>
            <a:r>
              <a:rPr lang="en-US" dirty="0" smtClean="0"/>
              <a:t>Patterns: Elements </a:t>
            </a:r>
            <a:r>
              <a:rPr lang="en-US" dirty="0"/>
              <a:t>of Reusable Object-Oriented </a:t>
            </a:r>
            <a:r>
              <a:rPr lang="en-US" dirty="0" smtClean="0"/>
              <a:t>Software</a:t>
            </a:r>
          </a:p>
          <a:p>
            <a:pPr lvl="1"/>
            <a:r>
              <a:rPr lang="en-US" sz="2000" dirty="0" smtClean="0"/>
              <a:t>90s: Four researchers describing 23 of the most common design solutions to common software architecting problems</a:t>
            </a:r>
            <a:endParaRPr lang="en-US" sz="2000" dirty="0"/>
          </a:p>
        </p:txBody>
      </p:sp>
      <p:pic>
        <p:nvPicPr>
          <p:cNvPr id="4" name="Picture 3"/>
          <p:cNvPicPr>
            <a:picLocks noChangeAspect="1"/>
          </p:cNvPicPr>
          <p:nvPr/>
        </p:nvPicPr>
        <p:blipFill>
          <a:blip r:embed="rId2"/>
          <a:stretch>
            <a:fillRect/>
          </a:stretch>
        </p:blipFill>
        <p:spPr>
          <a:xfrm>
            <a:off x="975964" y="3954463"/>
            <a:ext cx="1778000" cy="2222500"/>
          </a:xfrm>
          <a:prstGeom prst="rect">
            <a:avLst/>
          </a:prstGeom>
        </p:spPr>
      </p:pic>
      <p:pic>
        <p:nvPicPr>
          <p:cNvPr id="5" name="Picture 4"/>
          <p:cNvPicPr>
            <a:picLocks noChangeAspect="1"/>
          </p:cNvPicPr>
          <p:nvPr/>
        </p:nvPicPr>
        <p:blipFill>
          <a:blip r:embed="rId3"/>
          <a:stretch>
            <a:fillRect/>
          </a:stretch>
        </p:blipFill>
        <p:spPr>
          <a:xfrm>
            <a:off x="1433164" y="1690688"/>
            <a:ext cx="1320800" cy="2032000"/>
          </a:xfrm>
          <a:prstGeom prst="rect">
            <a:avLst/>
          </a:prstGeom>
        </p:spPr>
      </p:pic>
    </p:spTree>
    <p:extLst>
      <p:ext uri="{BB962C8B-B14F-4D97-AF65-F5344CB8AC3E}">
        <p14:creationId xmlns:p14="http://schemas.microsoft.com/office/powerpoint/2010/main" val="207273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design pattern describes </a:t>
            </a:r>
            <a:r>
              <a:rPr lang="en-US" dirty="0"/>
              <a:t>a problem which occurs over and over again in our environment, </a:t>
            </a:r>
            <a:r>
              <a:rPr lang="en-US" dirty="0" smtClean="0"/>
              <a:t>describes </a:t>
            </a:r>
            <a:r>
              <a:rPr lang="en-US" dirty="0"/>
              <a:t>the core of the solution to that problem, </a:t>
            </a:r>
            <a:r>
              <a:rPr lang="en-US" dirty="0" smtClean="0"/>
              <a:t>in </a:t>
            </a:r>
            <a:r>
              <a:rPr lang="en-US" dirty="0"/>
              <a:t>such a way that you can use this solution a million times over, without ever doing it the same way </a:t>
            </a:r>
            <a:r>
              <a:rPr lang="en-US" dirty="0" smtClean="0"/>
              <a:t>twice.”</a:t>
            </a:r>
          </a:p>
          <a:p>
            <a:endParaRPr lang="en-US" dirty="0" smtClean="0"/>
          </a:p>
          <a:p>
            <a:r>
              <a:rPr lang="en-US" dirty="0" smtClean="0"/>
              <a:t>Design patterns represent decades of software engineering experiences distilled into “templates” that you can use in architecting your systems.</a:t>
            </a:r>
          </a:p>
          <a:p>
            <a:endParaRPr lang="en-US" dirty="0"/>
          </a:p>
          <a:p>
            <a:r>
              <a:rPr lang="en-US" dirty="0" smtClean="0"/>
              <a:t>Note: Just because a piece of code follows a design pattern doesn’t </a:t>
            </a:r>
            <a:r>
              <a:rPr lang="en-US" u="sng" dirty="0" smtClean="0"/>
              <a:t>necessarily</a:t>
            </a:r>
            <a:r>
              <a:rPr lang="en-US" dirty="0" smtClean="0"/>
              <a:t> mean that it is designed well; rather, this depends a lot on the particular circumstance</a:t>
            </a:r>
            <a:endParaRPr lang="en-US" dirty="0"/>
          </a:p>
        </p:txBody>
      </p:sp>
    </p:spTree>
    <p:extLst>
      <p:ext uri="{BB962C8B-B14F-4D97-AF65-F5344CB8AC3E}">
        <p14:creationId xmlns:p14="http://schemas.microsoft.com/office/powerpoint/2010/main" val="117021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Patterns</a:t>
            </a:r>
            <a:endParaRPr lang="en-US" dirty="0"/>
          </a:p>
        </p:txBody>
      </p:sp>
      <p:sp>
        <p:nvSpPr>
          <p:cNvPr id="3" name="Content Placeholder 2"/>
          <p:cNvSpPr>
            <a:spLocks noGrp="1"/>
          </p:cNvSpPr>
          <p:nvPr>
            <p:ph idx="1"/>
          </p:nvPr>
        </p:nvSpPr>
        <p:spPr>
          <a:xfrm>
            <a:off x="838200" y="1825625"/>
            <a:ext cx="10515600" cy="4823148"/>
          </a:xfrm>
        </p:spPr>
        <p:txBody>
          <a:bodyPr/>
          <a:lstStyle/>
          <a:p>
            <a:r>
              <a:rPr lang="en-US" dirty="0" smtClean="0"/>
              <a:t>Façade*</a:t>
            </a:r>
          </a:p>
          <a:p>
            <a:r>
              <a:rPr lang="en-US" dirty="0" smtClean="0"/>
              <a:t>Adapter</a:t>
            </a:r>
          </a:p>
          <a:p>
            <a:r>
              <a:rPr lang="en-US" dirty="0" smtClean="0"/>
              <a:t>Observer*</a:t>
            </a:r>
          </a:p>
          <a:p>
            <a:r>
              <a:rPr lang="en-US" dirty="0" smtClean="0"/>
              <a:t>Factory*</a:t>
            </a:r>
          </a:p>
          <a:p>
            <a:r>
              <a:rPr lang="en-US" dirty="0" smtClean="0"/>
              <a:t>Singleton</a:t>
            </a:r>
          </a:p>
          <a:p>
            <a:endParaRPr lang="en-US" dirty="0"/>
          </a:p>
          <a:p>
            <a:r>
              <a:rPr lang="en-US" dirty="0" smtClean="0"/>
              <a:t>This is a (really) short subset of the original 23 identified by </a:t>
            </a:r>
            <a:r>
              <a:rPr lang="en-US" dirty="0" err="1" smtClean="0"/>
              <a:t>GoF</a:t>
            </a:r>
            <a:r>
              <a:rPr lang="en-US" dirty="0" smtClean="0"/>
              <a:t>. More are getting discovered/invented over time (as languages evolve). Note that these patterns are </a:t>
            </a:r>
            <a:r>
              <a:rPr lang="en-US" u="sng" dirty="0" smtClean="0"/>
              <a:t>descriptive</a:t>
            </a:r>
            <a:r>
              <a:rPr lang="en-US" dirty="0" smtClean="0"/>
              <a:t> of what is out there rather than prescriptive of what ought to be used.</a:t>
            </a:r>
            <a:endParaRPr lang="en-US" u="sng" dirty="0"/>
          </a:p>
        </p:txBody>
      </p:sp>
    </p:spTree>
    <p:extLst>
      <p:ext uri="{BB962C8B-B14F-4D97-AF65-F5344CB8AC3E}">
        <p14:creationId xmlns:p14="http://schemas.microsoft.com/office/powerpoint/2010/main" val="91426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Façade: Make it easier for a client to use a mess</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Intent</a:t>
            </a:r>
            <a:r>
              <a:rPr lang="en-US" dirty="0" smtClean="0"/>
              <a:t>: Simplify interaction with several related classes</a:t>
            </a:r>
          </a:p>
          <a:p>
            <a:r>
              <a:rPr lang="en-US" u="sng" dirty="0" smtClean="0"/>
              <a:t>Motivation</a:t>
            </a:r>
            <a:r>
              <a:rPr lang="en-US" dirty="0" smtClean="0"/>
              <a:t>: Sub-systems are comprised of a large number of classes, is highly complex, or challenging to use in ways that are unnecessary.</a:t>
            </a:r>
          </a:p>
          <a:p>
            <a:r>
              <a:rPr lang="en-US" u="sng" dirty="0" smtClean="0"/>
              <a:t>Structure</a:t>
            </a:r>
            <a:r>
              <a:rPr lang="en-US" dirty="0" smtClean="0"/>
              <a:t>: Create a new class that wraps the interaction with sub-systems with a simplified set of calls</a:t>
            </a:r>
          </a:p>
          <a:p>
            <a:r>
              <a:rPr lang="en-US" u="sng" dirty="0" smtClean="0"/>
              <a:t>Consequences</a:t>
            </a:r>
            <a:r>
              <a:rPr lang="en-US" dirty="0" smtClean="0"/>
              <a:t>: Shields clients from internal classes; promotes weak coupling; doesn’t hide internal classes (both good and bad)</a:t>
            </a:r>
          </a:p>
          <a:p>
            <a:r>
              <a:rPr lang="en-US" u="sng" dirty="0" smtClean="0"/>
              <a:t>Commentary</a:t>
            </a:r>
            <a:r>
              <a:rPr lang="en-US" dirty="0" smtClean="0"/>
              <a:t>: I like this one because it speaks to thinking carefully about the usage of an API from the perspective of a programmer. Designing a good façade means carefully thinking about how a programmer is likely to use an API.</a:t>
            </a:r>
            <a:endParaRPr lang="en-US" u="sng" dirty="0"/>
          </a:p>
        </p:txBody>
      </p:sp>
    </p:spTree>
    <p:extLst>
      <p:ext uri="{BB962C8B-B14F-4D97-AF65-F5344CB8AC3E}">
        <p14:creationId xmlns:p14="http://schemas.microsoft.com/office/powerpoint/2010/main" val="103340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Façade Illustrated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432050" y="1825625"/>
            <a:ext cx="7327900" cy="4876800"/>
          </a:xfrm>
          <a:prstGeom prst="rect">
            <a:avLst/>
          </a:prstGeom>
        </p:spPr>
      </p:pic>
    </p:spTree>
    <p:extLst>
      <p:ext uri="{BB962C8B-B14F-4D97-AF65-F5344CB8AC3E}">
        <p14:creationId xmlns:p14="http://schemas.microsoft.com/office/powerpoint/2010/main" val="54216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HardwareFaçade</a:t>
            </a:r>
            <a:r>
              <a:rPr lang="en-US" dirty="0" smtClean="0"/>
              <a:t> for </a:t>
            </a:r>
            <a:r>
              <a:rPr lang="en-US" dirty="0" err="1" smtClean="0"/>
              <a:t>VendingMachine</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Consider the main interactions with the </a:t>
            </a:r>
            <a:r>
              <a:rPr lang="en-US" dirty="0" err="1" smtClean="0"/>
              <a:t>VendingMachine</a:t>
            </a:r>
            <a:r>
              <a:rPr lang="en-US" dirty="0" smtClean="0"/>
              <a:t> from the perspective of a user:</a:t>
            </a:r>
          </a:p>
          <a:p>
            <a:pPr lvl="1"/>
            <a:r>
              <a:rPr lang="en-US" dirty="0" smtClean="0"/>
              <a:t>Customer </a:t>
            </a:r>
            <a:r>
              <a:rPr lang="mr-IN" dirty="0" smtClean="0"/>
              <a:t>–</a:t>
            </a:r>
            <a:r>
              <a:rPr lang="en-US" dirty="0" smtClean="0"/>
              <a:t> Insert Coin</a:t>
            </a:r>
          </a:p>
          <a:p>
            <a:pPr lvl="1"/>
            <a:r>
              <a:rPr lang="en-US" dirty="0" smtClean="0"/>
              <a:t>Customer </a:t>
            </a:r>
            <a:r>
              <a:rPr lang="mr-IN" dirty="0" smtClean="0"/>
              <a:t>–</a:t>
            </a:r>
            <a:r>
              <a:rPr lang="en-US" dirty="0" smtClean="0"/>
              <a:t> Press Button</a:t>
            </a:r>
          </a:p>
          <a:p>
            <a:pPr lvl="1"/>
            <a:r>
              <a:rPr lang="en-US" dirty="0" smtClean="0"/>
              <a:t>Customer </a:t>
            </a:r>
            <a:r>
              <a:rPr lang="mr-IN" dirty="0" smtClean="0"/>
              <a:t>–</a:t>
            </a:r>
            <a:r>
              <a:rPr lang="en-US" dirty="0" smtClean="0"/>
              <a:t> Extract Delivery</a:t>
            </a:r>
          </a:p>
          <a:p>
            <a:pPr lvl="1"/>
            <a:r>
              <a:rPr lang="en-US" dirty="0" smtClean="0"/>
              <a:t>Technician </a:t>
            </a:r>
            <a:r>
              <a:rPr lang="mr-IN" dirty="0" smtClean="0"/>
              <a:t>–</a:t>
            </a:r>
            <a:r>
              <a:rPr lang="en-US" dirty="0" smtClean="0"/>
              <a:t> Reconfigure VM</a:t>
            </a:r>
          </a:p>
          <a:p>
            <a:pPr lvl="1"/>
            <a:r>
              <a:rPr lang="en-US" dirty="0" smtClean="0"/>
              <a:t>Technician </a:t>
            </a:r>
            <a:r>
              <a:rPr lang="mr-IN" dirty="0" smtClean="0"/>
              <a:t>–</a:t>
            </a:r>
            <a:r>
              <a:rPr lang="en-US" dirty="0" smtClean="0"/>
              <a:t> Load Pop</a:t>
            </a:r>
          </a:p>
          <a:p>
            <a:pPr lvl="1"/>
            <a:r>
              <a:rPr lang="en-US" dirty="0" smtClean="0"/>
              <a:t>Technician </a:t>
            </a:r>
            <a:r>
              <a:rPr lang="mr-IN" dirty="0" smtClean="0"/>
              <a:t>–</a:t>
            </a:r>
            <a:r>
              <a:rPr lang="en-US" dirty="0" smtClean="0"/>
              <a:t> Load Coins</a:t>
            </a:r>
          </a:p>
          <a:p>
            <a:pPr lvl="1"/>
            <a:r>
              <a:rPr lang="en-US" dirty="0" smtClean="0"/>
              <a:t>Technician </a:t>
            </a:r>
            <a:r>
              <a:rPr lang="mr-IN" dirty="0" smtClean="0"/>
              <a:t>–</a:t>
            </a:r>
            <a:r>
              <a:rPr lang="en-US" dirty="0" smtClean="0"/>
              <a:t> Unload Vending Machine</a:t>
            </a:r>
          </a:p>
        </p:txBody>
      </p:sp>
    </p:spTree>
    <p:extLst>
      <p:ext uri="{BB962C8B-B14F-4D97-AF65-F5344CB8AC3E}">
        <p14:creationId xmlns:p14="http://schemas.microsoft.com/office/powerpoint/2010/main" val="1123938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6E26E3-97AB-3841-9323-9EFF9FCD4095}" vid="{31111873-FD7B-DB4D-9076-9301D56226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tony-template</Template>
  <TotalTime>681</TotalTime>
  <Words>2005</Words>
  <Application>Microsoft Macintosh PowerPoint</Application>
  <PresentationFormat>Widescreen</PresentationFormat>
  <Paragraphs>242</Paragraphs>
  <Slides>36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Helvetica</vt:lpstr>
      <vt:lpstr>Helvetica Neue</vt:lpstr>
      <vt:lpstr>Arial</vt:lpstr>
      <vt:lpstr>Office Theme</vt:lpstr>
      <vt:lpstr>Intro to Design Patterns</vt:lpstr>
      <vt:lpstr>Learning Objectives</vt:lpstr>
      <vt:lpstr>Design Patterns in a Nutshell</vt:lpstr>
      <vt:lpstr>History</vt:lpstr>
      <vt:lpstr>Design Patterns</vt:lpstr>
      <vt:lpstr>Some Patterns</vt:lpstr>
      <vt:lpstr>Façade: Make it easier for a client to use a mess</vt:lpstr>
      <vt:lpstr>Façade Illustrated</vt:lpstr>
      <vt:lpstr>HardwareFaçade for VendingMachine?</vt:lpstr>
      <vt:lpstr>HardwareFaçade for VendingMachine?</vt:lpstr>
      <vt:lpstr>HardwareFaçade for VendingMachine</vt:lpstr>
      <vt:lpstr>Façade: Real World Analogy</vt:lpstr>
      <vt:lpstr>Adapter: Glue-gunning semi-compatible interfaces</vt:lpstr>
      <vt:lpstr>Adapter: Visually…</vt:lpstr>
      <vt:lpstr>Adapter: By analogy</vt:lpstr>
      <vt:lpstr>Adapter: Example</vt:lpstr>
      <vt:lpstr>Adapter: Example</vt:lpstr>
      <vt:lpstr>Categories for Design Patterns</vt:lpstr>
      <vt:lpstr>Observer: If you want to know, subscribe</vt:lpstr>
      <vt:lpstr>Observer: Structure</vt:lpstr>
      <vt:lpstr>PowerPoint Presentation</vt:lpstr>
      <vt:lpstr>Observer Pattern in C#</vt:lpstr>
      <vt:lpstr>Observer: Real World Analogy</vt:lpstr>
      <vt:lpstr>Factory: Ask me to make the widget: I know who to delegate it to</vt:lpstr>
      <vt:lpstr>Factory Pattern</vt:lpstr>
      <vt:lpstr>VendingMachineFactory: Factory?</vt:lpstr>
      <vt:lpstr>Factory Pattern in .NET</vt:lpstr>
      <vt:lpstr>Factory Pattern in Real Life</vt:lpstr>
      <vt:lpstr>Singleton: There can only be one</vt:lpstr>
      <vt:lpstr>Singleton</vt:lpstr>
      <vt:lpstr>Singleton Example: Logger</vt:lpstr>
      <vt:lpstr>Singleton Example: Lazy Instantiation</vt:lpstr>
      <vt:lpstr>Categories for Design Patterns</vt:lpstr>
      <vt:lpstr>Commentary</vt:lpstr>
      <vt:lpstr>Learning Objectives</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Design Patterns</dc:title>
  <dc:creator>Anthony Tang</dc:creator>
  <cp:lastModifiedBy>Anthony Tang</cp:lastModifiedBy>
  <cp:revision>20</cp:revision>
  <dcterms:created xsi:type="dcterms:W3CDTF">2017-03-17T20:20:42Z</dcterms:created>
  <dcterms:modified xsi:type="dcterms:W3CDTF">2017-03-18T07:51:56Z</dcterms:modified>
</cp:coreProperties>
</file>