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0" r:id="rId2"/>
    <p:sldId id="256" r:id="rId3"/>
    <p:sldId id="257" r:id="rId4"/>
    <p:sldId id="259" r:id="rId5"/>
    <p:sldId id="261" r:id="rId6"/>
    <p:sldId id="258"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80" r:id="rId23"/>
    <p:sldId id="281" r:id="rId24"/>
    <p:sldId id="279" r:id="rId25"/>
    <p:sldId id="277" r:id="rId26"/>
    <p:sldId id="282" r:id="rId27"/>
    <p:sldId id="287" r:id="rId28"/>
    <p:sldId id="283" r:id="rId29"/>
    <p:sldId id="284" r:id="rId30"/>
    <p:sldId id="285" r:id="rId31"/>
    <p:sldId id="286" r:id="rId32"/>
    <p:sldId id="288" r:id="rId33"/>
    <p:sldId id="289" r:id="rId34"/>
    <p:sldId id="290"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4"/>
    <p:restoredTop sz="82866"/>
  </p:normalViewPr>
  <p:slideViewPr>
    <p:cSldViewPr snapToGrid="0" snapToObjects="1">
      <p:cViewPr>
        <p:scale>
          <a:sx n="63" d="100"/>
          <a:sy n="63" d="100"/>
        </p:scale>
        <p:origin x="1152"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DECC1-1277-884E-82FA-C1443385D0AA}" type="datetimeFigureOut">
              <a:rPr lang="en-US" smtClean="0"/>
              <a:t>3/8/17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D11BA-3DB9-434A-ADC5-5375620B89E1}" type="slidenum">
              <a:rPr lang="en-US" smtClean="0"/>
              <a:t>‹#›</a:t>
            </a:fld>
            <a:endParaRPr lang="en-US"/>
          </a:p>
        </p:txBody>
      </p:sp>
    </p:spTree>
    <p:extLst>
      <p:ext uri="{BB962C8B-B14F-4D97-AF65-F5344CB8AC3E}">
        <p14:creationId xmlns:p14="http://schemas.microsoft.com/office/powerpoint/2010/main" val="131590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11</a:t>
            </a:fld>
            <a:endParaRPr lang="en-US"/>
          </a:p>
        </p:txBody>
      </p:sp>
    </p:spTree>
    <p:extLst>
      <p:ext uri="{BB962C8B-B14F-4D97-AF65-F5344CB8AC3E}">
        <p14:creationId xmlns:p14="http://schemas.microsoft.com/office/powerpoint/2010/main" val="562345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29</a:t>
            </a:fld>
            <a:endParaRPr lang="en-US"/>
          </a:p>
        </p:txBody>
      </p:sp>
    </p:spTree>
    <p:extLst>
      <p:ext uri="{BB962C8B-B14F-4D97-AF65-F5344CB8AC3E}">
        <p14:creationId xmlns:p14="http://schemas.microsoft.com/office/powerpoint/2010/main" val="125566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few rules of thumb</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31</a:t>
            </a:fld>
            <a:endParaRPr lang="en-US"/>
          </a:p>
        </p:txBody>
      </p:sp>
    </p:spTree>
    <p:extLst>
      <p:ext uri="{BB962C8B-B14F-4D97-AF65-F5344CB8AC3E}">
        <p14:creationId xmlns:p14="http://schemas.microsoft.com/office/powerpoint/2010/main" val="5228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Achieving Extensibility/Maintainability through Good Design</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17</a:t>
            </a:fld>
            <a:endParaRPr lang="en-US"/>
          </a:p>
        </p:txBody>
      </p:sp>
    </p:spTree>
    <p:extLst>
      <p:ext uri="{BB962C8B-B14F-4D97-AF65-F5344CB8AC3E}">
        <p14:creationId xmlns:p14="http://schemas.microsoft.com/office/powerpoint/2010/main" val="56852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return to the notion</a:t>
            </a:r>
            <a:r>
              <a:rPr lang="en-US" baseline="0" dirty="0" smtClean="0"/>
              <a:t> of modifiability and extensibility next time</a:t>
            </a:r>
            <a:endParaRPr lang="en-US" dirty="0"/>
          </a:p>
        </p:txBody>
      </p:sp>
      <p:sp>
        <p:nvSpPr>
          <p:cNvPr id="4" name="Slide Number Placeholder 3"/>
          <p:cNvSpPr>
            <a:spLocks noGrp="1"/>
          </p:cNvSpPr>
          <p:nvPr>
            <p:ph type="sldNum" sz="quarter" idx="10"/>
          </p:nvPr>
        </p:nvSpPr>
        <p:spPr/>
        <p:txBody>
          <a:bodyPr/>
          <a:lstStyle/>
          <a:p>
            <a:fld id="{40599B93-530C-2746-8646-25A89E9FE99E}" type="slidenum">
              <a:rPr lang="en-US" smtClean="0"/>
              <a:t>18</a:t>
            </a:fld>
            <a:endParaRPr lang="en-US"/>
          </a:p>
        </p:txBody>
      </p:sp>
    </p:spTree>
    <p:extLst>
      <p:ext uri="{BB962C8B-B14F-4D97-AF65-F5344CB8AC3E}">
        <p14:creationId xmlns:p14="http://schemas.microsoft.com/office/powerpoint/2010/main" val="190200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what these units are may not always be intuitive </a:t>
            </a:r>
            <a:r>
              <a:rPr lang="mr-IN" dirty="0" smtClean="0"/>
              <a:t>–</a:t>
            </a:r>
            <a:r>
              <a:rPr lang="en-US" dirty="0" smtClean="0"/>
              <a:t> for example, dividing out the test cases as “good” and “bad” would not have given you good spread on</a:t>
            </a:r>
            <a:r>
              <a:rPr lang="en-US" baseline="0" dirty="0" smtClean="0"/>
              <a:t> difficulty of different tests</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20</a:t>
            </a:fld>
            <a:endParaRPr lang="en-US"/>
          </a:p>
        </p:txBody>
      </p:sp>
    </p:spTree>
    <p:extLst>
      <p:ext uri="{BB962C8B-B14F-4D97-AF65-F5344CB8AC3E}">
        <p14:creationId xmlns:p14="http://schemas.microsoft.com/office/powerpoint/2010/main" val="214592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docs.oracle.com</a:t>
            </a:r>
            <a:r>
              <a:rPr lang="en-US" dirty="0" smtClean="0"/>
              <a:t>/</a:t>
            </a:r>
            <a:r>
              <a:rPr lang="en-US" dirty="0" err="1" smtClean="0"/>
              <a:t>javase</a:t>
            </a:r>
            <a:r>
              <a:rPr lang="en-US" dirty="0" smtClean="0"/>
              <a:t>/7/docs/</a:t>
            </a:r>
            <a:r>
              <a:rPr lang="en-US" dirty="0" err="1" smtClean="0"/>
              <a:t>api</a:t>
            </a:r>
            <a:r>
              <a:rPr lang="en-US" dirty="0" smtClean="0"/>
              <a:t>/java/</a:t>
            </a:r>
            <a:r>
              <a:rPr lang="en-US" dirty="0" err="1" smtClean="0"/>
              <a:t>util</a:t>
            </a:r>
            <a:r>
              <a:rPr lang="en-US" dirty="0" smtClean="0"/>
              <a:t>/package-</a:t>
            </a:r>
            <a:r>
              <a:rPr lang="en-US" dirty="0" err="1" smtClean="0"/>
              <a:t>summary.html</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21</a:t>
            </a:fld>
            <a:endParaRPr lang="en-US"/>
          </a:p>
        </p:txBody>
      </p:sp>
    </p:spTree>
    <p:extLst>
      <p:ext uri="{BB962C8B-B14F-4D97-AF65-F5344CB8AC3E}">
        <p14:creationId xmlns:p14="http://schemas.microsoft.com/office/powerpoint/2010/main" val="85218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 conceptual bubbles</a:t>
            </a:r>
            <a:r>
              <a:rPr lang="en-US" baseline="0" dirty="0" smtClean="0"/>
              <a:t> or functional bubbles</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23</a:t>
            </a:fld>
            <a:endParaRPr lang="en-US"/>
          </a:p>
        </p:txBody>
      </p:sp>
    </p:spTree>
    <p:extLst>
      <p:ext uri="{BB962C8B-B14F-4D97-AF65-F5344CB8AC3E}">
        <p14:creationId xmlns:p14="http://schemas.microsoft.com/office/powerpoint/2010/main" val="155880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https://tapeza555.files.wordpress.com/2013/06/</a:t>
            </a:r>
            <a:r>
              <a:rPr lang="en-US" dirty="0" err="1" smtClean="0"/>
              <a:t>coupling.jpg</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26</a:t>
            </a:fld>
            <a:endParaRPr lang="en-US"/>
          </a:p>
        </p:txBody>
      </p:sp>
    </p:spTree>
    <p:extLst>
      <p:ext uri="{BB962C8B-B14F-4D97-AF65-F5344CB8AC3E}">
        <p14:creationId xmlns:p14="http://schemas.microsoft.com/office/powerpoint/2010/main" val="106628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http://sce2.umkc.edu/BIT/</a:t>
            </a:r>
            <a:r>
              <a:rPr lang="en-US" dirty="0" err="1" smtClean="0"/>
              <a:t>burrise</a:t>
            </a:r>
            <a:r>
              <a:rPr lang="en-US" dirty="0" smtClean="0"/>
              <a:t>/</a:t>
            </a:r>
            <a:r>
              <a:rPr lang="en-US" dirty="0" err="1" smtClean="0"/>
              <a:t>pl</a:t>
            </a:r>
            <a:r>
              <a:rPr lang="en-US" dirty="0" smtClean="0"/>
              <a:t>/design/cohesion-coupling-</a:t>
            </a:r>
            <a:r>
              <a:rPr lang="en-US" dirty="0" err="1" smtClean="0"/>
              <a:t>abstract.gif</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27</a:t>
            </a:fld>
            <a:endParaRPr lang="en-US"/>
          </a:p>
        </p:txBody>
      </p:sp>
    </p:spTree>
    <p:extLst>
      <p:ext uri="{BB962C8B-B14F-4D97-AF65-F5344CB8AC3E}">
        <p14:creationId xmlns:p14="http://schemas.microsoft.com/office/powerpoint/2010/main" val="134595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think about</a:t>
            </a:r>
            <a:r>
              <a:rPr lang="en-US" baseline="0" dirty="0" smtClean="0"/>
              <a:t> when you’ve changed the name of a variables, or decided to use it differently—how many parts of the code get affected by this? When it was a global variable, probably more places than you anticipated. Same thing for a function signature or a return value, etc.</a:t>
            </a:r>
          </a:p>
          <a:p>
            <a:endParaRPr lang="en-US" baseline="0" dirty="0" smtClean="0"/>
          </a:p>
          <a:p>
            <a:r>
              <a:rPr lang="en-US" baseline="0" dirty="0" smtClean="0"/>
              <a:t>This is related to the use of interfaces, where you can hide the implementation, and rely strictly on a well-known interface—this specifies a contract through which different classes communicate, rather than relying strictly on the functions of the object/class itself</a:t>
            </a:r>
          </a:p>
          <a:p>
            <a:endParaRPr lang="en-US" baseline="0" dirty="0" smtClean="0"/>
          </a:p>
          <a:p>
            <a:r>
              <a:rPr lang="en-US" dirty="0" smtClean="0"/>
              <a:t>Interfaces</a:t>
            </a:r>
            <a:r>
              <a:rPr lang="en-US" baseline="0" dirty="0" smtClean="0"/>
              <a:t> are “cleaner” in this sense than the use of inheritance, which demands that you understand the functionality that you’re building on. Using interfaces instead mean that you have a cleaner “black box” understanding of the function of an object—mainly through its well-defined interface</a:t>
            </a:r>
            <a:endParaRPr lang="en-US" dirty="0"/>
          </a:p>
        </p:txBody>
      </p:sp>
      <p:sp>
        <p:nvSpPr>
          <p:cNvPr id="4" name="Slide Number Placeholder 3"/>
          <p:cNvSpPr>
            <a:spLocks noGrp="1"/>
          </p:cNvSpPr>
          <p:nvPr>
            <p:ph type="sldNum" sz="quarter" idx="10"/>
          </p:nvPr>
        </p:nvSpPr>
        <p:spPr/>
        <p:txBody>
          <a:bodyPr/>
          <a:lstStyle/>
          <a:p>
            <a:fld id="{3EAD11BA-3DB9-434A-ADC5-5375620B89E1}" type="slidenum">
              <a:rPr lang="en-US" smtClean="0"/>
              <a:t>28</a:t>
            </a:fld>
            <a:endParaRPr lang="en-US"/>
          </a:p>
        </p:txBody>
      </p:sp>
    </p:spTree>
    <p:extLst>
      <p:ext uri="{BB962C8B-B14F-4D97-AF65-F5344CB8AC3E}">
        <p14:creationId xmlns:p14="http://schemas.microsoft.com/office/powerpoint/2010/main" val="166801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3/6/17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3/6/17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3/6/17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3/6/17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3/6/17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3/6/17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3/6/17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#in-class</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Two students are at the front taking turns playing one of the original FPS games, Quake.</a:t>
            </a:r>
          </a:p>
          <a:p>
            <a:pPr marL="457200" indent="-457200">
              <a:buFont typeface="Arial" charset="0"/>
              <a:buChar char="•"/>
            </a:pPr>
            <a:r>
              <a:rPr lang="en-US" dirty="0" smtClean="0"/>
              <a:t>If you were designing Quake, how would you make this extensible?</a:t>
            </a:r>
          </a:p>
          <a:p>
            <a:pPr marL="457200" indent="-457200">
              <a:buFont typeface="Arial" charset="0"/>
              <a:buChar char="•"/>
            </a:pPr>
            <a:r>
              <a:rPr lang="en-US" dirty="0" smtClean="0"/>
              <a:t>How would you partition code? How would you partition resources?</a:t>
            </a:r>
          </a:p>
          <a:p>
            <a:pPr marL="457200" indent="-457200">
              <a:buFont typeface="Arial" charset="0"/>
              <a:buChar char="•"/>
            </a:pPr>
            <a:r>
              <a:rPr lang="en-US" dirty="0" smtClean="0"/>
              <a:t>How do you design for additional input devices? (e.g. joysticks)</a:t>
            </a:r>
          </a:p>
          <a:p>
            <a:pPr marL="457200" indent="-457200">
              <a:buFont typeface="Arial" charset="0"/>
              <a:buChar char="•"/>
            </a:pPr>
            <a:r>
              <a:rPr lang="en-US" dirty="0" smtClean="0"/>
              <a:t>How do you design for additional output devices? (e.g. HMD)</a:t>
            </a:r>
          </a:p>
          <a:p>
            <a:pPr marL="457200" indent="-457200">
              <a:buFont typeface="Arial" charset="0"/>
              <a:buChar char="•"/>
            </a:pPr>
            <a:endParaRPr lang="en-US" dirty="0"/>
          </a:p>
          <a:p>
            <a:r>
              <a:rPr lang="en-US" dirty="0" smtClean="0"/>
              <a:t>Post at least one idea to #in-class. </a:t>
            </a:r>
            <a:endParaRPr lang="en-US" dirty="0"/>
          </a:p>
        </p:txBody>
      </p:sp>
    </p:spTree>
    <p:extLst>
      <p:ext uri="{BB962C8B-B14F-4D97-AF65-F5344CB8AC3E}">
        <p14:creationId xmlns:p14="http://schemas.microsoft.com/office/powerpoint/2010/main" val="192738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End-User Extensibility</a:t>
            </a:r>
            <a:endParaRPr lang="en-US" dirty="0"/>
          </a:p>
        </p:txBody>
      </p:sp>
      <p:sp>
        <p:nvSpPr>
          <p:cNvPr id="3" name="Content Placeholder 2"/>
          <p:cNvSpPr>
            <a:spLocks noGrp="1"/>
          </p:cNvSpPr>
          <p:nvPr>
            <p:ph idx="1"/>
          </p:nvPr>
        </p:nvSpPr>
        <p:spPr>
          <a:xfrm>
            <a:off x="838200" y="1857156"/>
            <a:ext cx="10515600" cy="4351338"/>
          </a:xfrm>
        </p:spPr>
        <p:txBody>
          <a:bodyPr>
            <a:normAutofit/>
          </a:bodyPr>
          <a:lstStyle/>
          <a:p>
            <a:r>
              <a:rPr lang="en-US" dirty="0" smtClean="0"/>
              <a:t>Key rebinding (where did WASD come from?)</a:t>
            </a:r>
          </a:p>
          <a:p>
            <a:r>
              <a:rPr lang="en-US" dirty="0" err="1" smtClean="0"/>
              <a:t>Cvars</a:t>
            </a:r>
            <a:r>
              <a:rPr lang="en-US" dirty="0" smtClean="0"/>
              <a:t> (console variables, client variables</a:t>
            </a:r>
            <a:r>
              <a:rPr lang="mr-IN" dirty="0" smtClean="0"/>
              <a:t>…</a:t>
            </a:r>
            <a:r>
              <a:rPr lang="en-US" dirty="0" smtClean="0"/>
              <a:t> who knows)</a:t>
            </a:r>
          </a:p>
          <a:p>
            <a:pPr lvl="1" fontAlgn="base"/>
            <a:r>
              <a:rPr lang="en-US" sz="1400" dirty="0"/>
              <a:t>+attack and -attack - When attack is active the player is firing their current weapon.</a:t>
            </a:r>
          </a:p>
          <a:p>
            <a:pPr lvl="1" fontAlgn="base"/>
            <a:r>
              <a:rPr lang="en-US" sz="1400" dirty="0"/>
              <a:t>+back and -back - When back is active the player is moving backwards.</a:t>
            </a:r>
          </a:p>
          <a:p>
            <a:pPr lvl="1" fontAlgn="base"/>
            <a:r>
              <a:rPr lang="en-US" sz="1400" dirty="0"/>
              <a:t>+forward and -forward - When forward is active the player is moving forward</a:t>
            </a:r>
            <a:r>
              <a:rPr lang="en-US" sz="1400" dirty="0" smtClean="0"/>
              <a:t>. </a:t>
            </a:r>
            <a:r>
              <a:rPr lang="en-US" sz="1400" dirty="0" err="1" smtClean="0"/>
              <a:t>fov</a:t>
            </a:r>
            <a:r>
              <a:rPr lang="en-US" sz="1400" dirty="0" smtClean="0"/>
              <a:t> </a:t>
            </a:r>
            <a:r>
              <a:rPr lang="en-US" sz="1400" dirty="0"/>
              <a:t># - changes the field of view, or how much the player can see to their sides</a:t>
            </a:r>
          </a:p>
          <a:p>
            <a:pPr lvl="1" fontAlgn="base"/>
            <a:r>
              <a:rPr lang="en-US" sz="1400" dirty="0" err="1"/>
              <a:t>m_forward</a:t>
            </a:r>
            <a:r>
              <a:rPr lang="en-US" sz="1400" dirty="0"/>
              <a:t> - default is 1, lowering this makes the player move slower when moving forwards and backwards with the mouse (</a:t>
            </a:r>
            <a:r>
              <a:rPr lang="en-US" sz="1400" dirty="0" err="1"/>
              <a:t>Lookspring</a:t>
            </a:r>
            <a:r>
              <a:rPr lang="en-US" sz="1400" dirty="0"/>
              <a:t>). </a:t>
            </a:r>
          </a:p>
          <a:p>
            <a:pPr lvl="1" fontAlgn="base"/>
            <a:r>
              <a:rPr lang="en-US" sz="1400" dirty="0" err="1"/>
              <a:t>m_pitch</a:t>
            </a:r>
            <a:r>
              <a:rPr lang="en-US" sz="1400" dirty="0"/>
              <a:t> - default is 0.022. Raising this value makes the player look up and down faster, while lowering this value makes the player look up and down slower (</a:t>
            </a:r>
            <a:r>
              <a:rPr lang="en-US" sz="1400" dirty="0" err="1"/>
              <a:t>Mouselook</a:t>
            </a:r>
            <a:r>
              <a:rPr lang="en-US" sz="1400" dirty="0"/>
              <a:t>). A negative value is used to invert </a:t>
            </a:r>
            <a:r>
              <a:rPr lang="en-US" sz="1400" dirty="0" err="1"/>
              <a:t>mouselook</a:t>
            </a:r>
            <a:r>
              <a:rPr lang="en-US" sz="1400" dirty="0" smtClean="0"/>
              <a:t>.</a:t>
            </a:r>
          </a:p>
          <a:p>
            <a:r>
              <a:rPr lang="en-US" dirty="0" smtClean="0"/>
              <a:t>Scripting (alias)</a:t>
            </a:r>
            <a:endParaRPr lang="en-US" dirty="0"/>
          </a:p>
          <a:p>
            <a:pPr lvl="1"/>
            <a:r>
              <a:rPr lang="en-US" sz="1800" dirty="0" smtClean="0"/>
              <a:t>alias </a:t>
            </a:r>
            <a:r>
              <a:rPr lang="en-US" sz="1800" dirty="0" err="1"/>
              <a:t>cool_zoom</a:t>
            </a:r>
            <a:r>
              <a:rPr lang="en-US" sz="1800" dirty="0"/>
              <a:t> "</a:t>
            </a:r>
            <a:r>
              <a:rPr lang="en-US" sz="1800" dirty="0" err="1"/>
              <a:t>fov</a:t>
            </a:r>
            <a:r>
              <a:rPr lang="en-US" sz="1800" dirty="0"/>
              <a:t> %1;sensitivity %2;v_viewheight %3;crosshaircolor %5"; </a:t>
            </a:r>
            <a:r>
              <a:rPr lang="en-US" sz="1800" dirty="0" err="1"/>
              <a:t>cool_zoom</a:t>
            </a:r>
            <a:r>
              <a:rPr lang="en-US" sz="1800" dirty="0"/>
              <a:t> 30 3.2 -6 </a:t>
            </a:r>
            <a:r>
              <a:rPr lang="en-US" sz="1800" dirty="0" smtClean="0"/>
              <a:t>79</a:t>
            </a:r>
          </a:p>
        </p:txBody>
      </p:sp>
    </p:spTree>
    <p:extLst>
      <p:ext uri="{BB962C8B-B14F-4D97-AF65-F5344CB8AC3E}">
        <p14:creationId xmlns:p14="http://schemas.microsoft.com/office/powerpoint/2010/main" val="174353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End-User Extensibility: skins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70641" y="1461294"/>
            <a:ext cx="4064000" cy="2540000"/>
          </a:xfrm>
          <a:prstGeom prst="rect">
            <a:avLst/>
          </a:prstGeom>
        </p:spPr>
      </p:pic>
      <p:pic>
        <p:nvPicPr>
          <p:cNvPr id="5" name="Picture 4"/>
          <p:cNvPicPr>
            <a:picLocks noChangeAspect="1"/>
          </p:cNvPicPr>
          <p:nvPr/>
        </p:nvPicPr>
        <p:blipFill>
          <a:blip r:embed="rId4"/>
          <a:stretch>
            <a:fillRect/>
          </a:stretch>
        </p:blipFill>
        <p:spPr>
          <a:xfrm>
            <a:off x="4555359" y="1461294"/>
            <a:ext cx="7366000" cy="4826000"/>
          </a:xfrm>
          <a:prstGeom prst="rect">
            <a:avLst/>
          </a:prstGeom>
        </p:spPr>
      </p:pic>
      <p:pic>
        <p:nvPicPr>
          <p:cNvPr id="6" name="Picture 5"/>
          <p:cNvPicPr>
            <a:picLocks noChangeAspect="1"/>
          </p:cNvPicPr>
          <p:nvPr/>
        </p:nvPicPr>
        <p:blipFill>
          <a:blip r:embed="rId5"/>
          <a:stretch>
            <a:fillRect/>
          </a:stretch>
        </p:blipFill>
        <p:spPr>
          <a:xfrm>
            <a:off x="270641" y="4172963"/>
            <a:ext cx="4064000" cy="2655093"/>
          </a:xfrm>
          <a:prstGeom prst="rect">
            <a:avLst/>
          </a:prstGeom>
        </p:spPr>
      </p:pic>
    </p:spTree>
    <p:extLst>
      <p:ext uri="{BB962C8B-B14F-4D97-AF65-F5344CB8AC3E}">
        <p14:creationId xmlns:p14="http://schemas.microsoft.com/office/powerpoint/2010/main" val="3819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Modelers and Resources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38200" y="1540042"/>
            <a:ext cx="6642869" cy="5317958"/>
          </a:xfrm>
          <a:prstGeom prst="rect">
            <a:avLst/>
          </a:prstGeom>
        </p:spPr>
      </p:pic>
      <p:pic>
        <p:nvPicPr>
          <p:cNvPr id="5" name="Picture 4"/>
          <p:cNvPicPr>
            <a:picLocks noChangeAspect="1"/>
          </p:cNvPicPr>
          <p:nvPr/>
        </p:nvPicPr>
        <p:blipFill>
          <a:blip r:embed="rId3"/>
          <a:stretch>
            <a:fillRect/>
          </a:stretch>
        </p:blipFill>
        <p:spPr>
          <a:xfrm>
            <a:off x="7705834" y="1540042"/>
            <a:ext cx="4064000" cy="3048000"/>
          </a:xfrm>
          <a:prstGeom prst="rect">
            <a:avLst/>
          </a:prstGeom>
        </p:spPr>
      </p:pic>
    </p:spTree>
    <p:extLst>
      <p:ext uri="{BB962C8B-B14F-4D97-AF65-F5344CB8AC3E}">
        <p14:creationId xmlns:p14="http://schemas.microsoft.com/office/powerpoint/2010/main" val="270649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Designers: Separating Game Logic Altogether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32523"/>
            <a:ext cx="5972503" cy="4479377"/>
          </a:xfrm>
          <a:prstGeom prst="rect">
            <a:avLst/>
          </a:prstGeom>
        </p:spPr>
      </p:pic>
      <p:pic>
        <p:nvPicPr>
          <p:cNvPr id="5" name="Picture 4"/>
          <p:cNvPicPr>
            <a:picLocks noChangeAspect="1"/>
          </p:cNvPicPr>
          <p:nvPr/>
        </p:nvPicPr>
        <p:blipFill>
          <a:blip r:embed="rId3"/>
          <a:stretch>
            <a:fillRect/>
          </a:stretch>
        </p:blipFill>
        <p:spPr>
          <a:xfrm>
            <a:off x="6096000" y="2130508"/>
            <a:ext cx="6213450" cy="3883406"/>
          </a:xfrm>
          <a:prstGeom prst="rect">
            <a:avLst/>
          </a:prstGeom>
        </p:spPr>
      </p:pic>
    </p:spTree>
    <p:extLst>
      <p:ext uri="{BB962C8B-B14F-4D97-AF65-F5344CB8AC3E}">
        <p14:creationId xmlns:p14="http://schemas.microsoft.com/office/powerpoint/2010/main" val="1407044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Quake: Total Conversions</a:t>
            </a:r>
            <a:endParaRPr lang="en-US" dirty="0"/>
          </a:p>
        </p:txBody>
      </p:sp>
      <p:sp>
        <p:nvSpPr>
          <p:cNvPr id="3" name="Content Placeholder 2"/>
          <p:cNvSpPr>
            <a:spLocks noGrp="1"/>
          </p:cNvSpPr>
          <p:nvPr>
            <p:ph idx="1"/>
          </p:nvPr>
        </p:nvSpPr>
        <p:spPr/>
        <p:txBody>
          <a:bodyPr/>
          <a:lstStyle/>
          <a:p>
            <a:r>
              <a:rPr lang="en-US" dirty="0" smtClean="0"/>
              <a:t>Aliens Quake</a:t>
            </a:r>
          </a:p>
          <a:p>
            <a:r>
              <a:rPr lang="en-US" dirty="0" smtClean="0"/>
              <a:t>Predator Quake</a:t>
            </a:r>
          </a:p>
          <a:p>
            <a:r>
              <a:rPr lang="en-US" dirty="0" smtClean="0"/>
              <a:t>Mortal Combat TC</a:t>
            </a:r>
          </a:p>
          <a:p>
            <a:r>
              <a:rPr lang="en-US" dirty="0" smtClean="0"/>
              <a:t>Mario TC</a:t>
            </a:r>
          </a:p>
          <a:p>
            <a:r>
              <a:rPr lang="en-US" dirty="0" smtClean="0"/>
              <a:t>Wheel of Time TC</a:t>
            </a:r>
          </a:p>
          <a:p>
            <a:endParaRPr lang="en-US" dirty="0"/>
          </a:p>
          <a:p>
            <a:r>
              <a:rPr lang="en-US" dirty="0" smtClean="0"/>
              <a:t>“Foxed”</a:t>
            </a:r>
            <a:endParaRPr lang="en-US" dirty="0"/>
          </a:p>
        </p:txBody>
      </p:sp>
    </p:spTree>
    <p:extLst>
      <p:ext uri="{BB962C8B-B14F-4D97-AF65-F5344CB8AC3E}">
        <p14:creationId xmlns:p14="http://schemas.microsoft.com/office/powerpoint/2010/main" val="1479904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Licensing</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1296" y="1677851"/>
            <a:ext cx="6195848" cy="4646886"/>
          </a:xfrm>
          <a:prstGeom prst="rect">
            <a:avLst/>
          </a:prstGeom>
        </p:spPr>
      </p:pic>
      <p:pic>
        <p:nvPicPr>
          <p:cNvPr id="5" name="Picture 4"/>
          <p:cNvPicPr>
            <a:picLocks noChangeAspect="1"/>
          </p:cNvPicPr>
          <p:nvPr/>
        </p:nvPicPr>
        <p:blipFill>
          <a:blip r:embed="rId3"/>
          <a:stretch>
            <a:fillRect/>
          </a:stretch>
        </p:blipFill>
        <p:spPr>
          <a:xfrm>
            <a:off x="6088117" y="1639751"/>
            <a:ext cx="6297448" cy="4723086"/>
          </a:xfrm>
          <a:prstGeom prst="rect">
            <a:avLst/>
          </a:prstGeom>
        </p:spPr>
      </p:pic>
    </p:spTree>
    <p:extLst>
      <p:ext uri="{BB962C8B-B14F-4D97-AF65-F5344CB8AC3E}">
        <p14:creationId xmlns:p14="http://schemas.microsoft.com/office/powerpoint/2010/main" val="6451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Quake: How did they do it?</a:t>
            </a:r>
            <a:endParaRPr lang="en-US" dirty="0"/>
          </a:p>
        </p:txBody>
      </p:sp>
      <p:sp>
        <p:nvSpPr>
          <p:cNvPr id="3" name="Content Placeholder 2"/>
          <p:cNvSpPr>
            <a:spLocks noGrp="1"/>
          </p:cNvSpPr>
          <p:nvPr>
            <p:ph idx="1"/>
          </p:nvPr>
        </p:nvSpPr>
        <p:spPr/>
        <p:txBody>
          <a:bodyPr/>
          <a:lstStyle/>
          <a:p>
            <a:r>
              <a:rPr lang="en-US" dirty="0" smtClean="0"/>
              <a:t>Separating 3D game engine from assets and game logic</a:t>
            </a:r>
          </a:p>
          <a:p>
            <a:r>
              <a:rPr lang="en-US" dirty="0" smtClean="0"/>
              <a:t>Releasing tools to whet people’s appetite for </a:t>
            </a:r>
            <a:r>
              <a:rPr lang="en-US" dirty="0" err="1" smtClean="0"/>
              <a:t>modding</a:t>
            </a:r>
            <a:endParaRPr lang="en-US" dirty="0" smtClean="0"/>
          </a:p>
          <a:p>
            <a:endParaRPr lang="en-US" dirty="0"/>
          </a:p>
          <a:p>
            <a:r>
              <a:rPr lang="en-US" dirty="0" err="1" smtClean="0"/>
              <a:t>progs.dat</a:t>
            </a:r>
            <a:r>
              <a:rPr lang="en-US" dirty="0" smtClean="0"/>
              <a:t>: a compiled game logic file</a:t>
            </a:r>
          </a:p>
          <a:p>
            <a:r>
              <a:rPr lang="en-US" dirty="0" smtClean="0"/>
              <a:t>ID1\pak0.pak\mdl\ - models</a:t>
            </a:r>
          </a:p>
          <a:p>
            <a:r>
              <a:rPr lang="en-US" dirty="0" smtClean="0"/>
              <a:t>ID1\pak0.pak\</a:t>
            </a:r>
            <a:r>
              <a:rPr lang="en-US" dirty="0" err="1" smtClean="0"/>
              <a:t>bsp</a:t>
            </a:r>
            <a:r>
              <a:rPr lang="en-US" dirty="0" smtClean="0"/>
              <a:t>\ - maps</a:t>
            </a:r>
          </a:p>
          <a:p>
            <a:r>
              <a:rPr lang="en-US" dirty="0" smtClean="0"/>
              <a:t>ID1\pak0.pak\sounds\ - sounds</a:t>
            </a:r>
          </a:p>
          <a:p>
            <a:r>
              <a:rPr lang="mr-IN" dirty="0" smtClean="0"/>
              <a:t>…</a:t>
            </a:r>
            <a:endParaRPr lang="en-US" dirty="0"/>
          </a:p>
        </p:txBody>
      </p:sp>
    </p:spTree>
    <p:extLst>
      <p:ext uri="{BB962C8B-B14F-4D97-AF65-F5344CB8AC3E}">
        <p14:creationId xmlns:p14="http://schemas.microsoft.com/office/powerpoint/2010/main" val="117876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the Quake Case Study</a:t>
            </a:r>
            <a:endParaRPr lang="en-US" dirty="0"/>
          </a:p>
        </p:txBody>
      </p:sp>
      <p:sp>
        <p:nvSpPr>
          <p:cNvPr id="3" name="Content Placeholder 2"/>
          <p:cNvSpPr>
            <a:spLocks noGrp="1"/>
          </p:cNvSpPr>
          <p:nvPr>
            <p:ph idx="1"/>
          </p:nvPr>
        </p:nvSpPr>
        <p:spPr/>
        <p:txBody>
          <a:bodyPr/>
          <a:lstStyle/>
          <a:p>
            <a:r>
              <a:rPr lang="en-US" dirty="0" smtClean="0"/>
              <a:t>Quake was one of the first pieces of commonly used software that made its extensibility available to a huge population</a:t>
            </a:r>
          </a:p>
          <a:p>
            <a:r>
              <a:rPr lang="en-US" dirty="0" smtClean="0"/>
              <a:t>This is what kept it “alive”, and made it win the FPS wars of the mid-90s (by a long shot)</a:t>
            </a:r>
          </a:p>
          <a:p>
            <a:endParaRPr lang="en-US" dirty="0"/>
          </a:p>
          <a:p>
            <a:r>
              <a:rPr lang="en-US" dirty="0" smtClean="0"/>
              <a:t>Software that works, is used, and going to be continued to used is written with this kind of flexibility and extensibility in mind</a:t>
            </a:r>
          </a:p>
        </p:txBody>
      </p:sp>
    </p:spTree>
    <p:extLst>
      <p:ext uri="{BB962C8B-B14F-4D97-AF65-F5344CB8AC3E}">
        <p14:creationId xmlns:p14="http://schemas.microsoft.com/office/powerpoint/2010/main" val="123331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Maintainability/Extensibility is the KEY to code longevity </a:t>
            </a:r>
            <a:r>
              <a:rPr lang="en-US" dirty="0" smtClean="0">
                <a:sym typeface="Wingdings"/>
              </a:rPr>
              <a:t> productivity</a:t>
            </a:r>
            <a:endParaRPr lang="en-US" dirty="0"/>
          </a:p>
        </p:txBody>
      </p:sp>
      <p:sp>
        <p:nvSpPr>
          <p:cNvPr id="3" name="Content Placeholder 2"/>
          <p:cNvSpPr>
            <a:spLocks noGrp="1"/>
          </p:cNvSpPr>
          <p:nvPr>
            <p:ph idx="1"/>
          </p:nvPr>
        </p:nvSpPr>
        <p:spPr/>
        <p:txBody>
          <a:bodyPr>
            <a:normAutofit/>
          </a:bodyPr>
          <a:lstStyle/>
          <a:p>
            <a:pPr marL="457200" indent="-457200">
              <a:buFont typeface="Arial" charset="0"/>
              <a:buChar char="•"/>
            </a:pPr>
            <a:r>
              <a:rPr lang="en-US" dirty="0" smtClean="0"/>
              <a:t>PeopleSoft </a:t>
            </a:r>
            <a:r>
              <a:rPr lang="en-US" dirty="0" smtClean="0"/>
              <a:t>at </a:t>
            </a:r>
            <a:r>
              <a:rPr lang="en-US" dirty="0" err="1" smtClean="0"/>
              <a:t>UCalgary</a:t>
            </a:r>
            <a:endParaRPr lang="en-US" dirty="0" smtClean="0"/>
          </a:p>
          <a:p>
            <a:pPr marL="457200" indent="-457200">
              <a:buFont typeface="Arial" charset="0"/>
              <a:buChar char="•"/>
            </a:pPr>
            <a:r>
              <a:rPr lang="en-US" dirty="0" smtClean="0"/>
              <a:t>Photoshop/GIMP scripts/plugins</a:t>
            </a:r>
            <a:endParaRPr lang="en-US" dirty="0" smtClean="0"/>
          </a:p>
          <a:p>
            <a:pPr marL="457200" indent="-457200">
              <a:buFont typeface="Arial" charset="0"/>
              <a:buChar char="•"/>
            </a:pPr>
            <a:r>
              <a:rPr lang="en-US" dirty="0" smtClean="0"/>
              <a:t>plug-ins for </a:t>
            </a:r>
            <a:r>
              <a:rPr lang="en-US" dirty="0" smtClean="0"/>
              <a:t>Chrome/Firefox</a:t>
            </a:r>
          </a:p>
          <a:p>
            <a:pPr marL="457200" indent="-457200">
              <a:buFont typeface="Arial" charset="0"/>
              <a:buChar char="•"/>
            </a:pPr>
            <a:r>
              <a:rPr lang="en-US" dirty="0" smtClean="0"/>
              <a:t>Fonts! Themes</a:t>
            </a:r>
            <a:endParaRPr lang="en-US" dirty="0" smtClean="0"/>
          </a:p>
          <a:p>
            <a:pPr marL="457200" indent="-457200">
              <a:buFont typeface="Arial" charset="0"/>
              <a:buChar char="•"/>
            </a:pPr>
            <a:r>
              <a:rPr lang="en-US" dirty="0" smtClean="0"/>
              <a:t>New requirements! (e.g. McDonalds’ kitchen system now needs to account for customer-facing POS systems)</a:t>
            </a:r>
            <a:endParaRPr lang="en-US" dirty="0"/>
          </a:p>
        </p:txBody>
      </p:sp>
    </p:spTree>
    <p:extLst>
      <p:ext uri="{BB962C8B-B14F-4D97-AF65-F5344CB8AC3E}">
        <p14:creationId xmlns:p14="http://schemas.microsoft.com/office/powerpoint/2010/main" val="1861768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Principles for Maintainability/Extensibility</a:t>
            </a:r>
            <a:endParaRPr lang="en-US" dirty="0"/>
          </a:p>
        </p:txBody>
      </p:sp>
      <p:sp>
        <p:nvSpPr>
          <p:cNvPr id="3" name="Content Placeholder 2"/>
          <p:cNvSpPr>
            <a:spLocks noGrp="1"/>
          </p:cNvSpPr>
          <p:nvPr>
            <p:ph idx="1"/>
          </p:nvPr>
        </p:nvSpPr>
        <p:spPr/>
        <p:txBody>
          <a:bodyPr>
            <a:normAutofit fontScale="85000" lnSpcReduction="10000"/>
          </a:bodyPr>
          <a:lstStyle/>
          <a:p>
            <a:r>
              <a:rPr lang="en-US" u="sng" dirty="0" smtClean="0"/>
              <a:t>Goal</a:t>
            </a:r>
            <a:r>
              <a:rPr lang="en-US" dirty="0" smtClean="0"/>
              <a:t>: Design and build code that others can build on, maintain, extend, etc.</a:t>
            </a:r>
          </a:p>
          <a:p>
            <a:r>
              <a:rPr lang="en-US" u="sng" dirty="0" smtClean="0"/>
              <a:t>One more reason</a:t>
            </a:r>
            <a:r>
              <a:rPr lang="en-US" dirty="0" smtClean="0"/>
              <a:t>: Code re-use means that you aren’t introducing new bugs into code that is expected to work well (i.e. it has already been tested well)</a:t>
            </a:r>
          </a:p>
          <a:p>
            <a:endParaRPr lang="en-US" dirty="0" smtClean="0"/>
          </a:p>
          <a:p>
            <a:pPr marL="514350" indent="-514350">
              <a:buFont typeface="+mj-lt"/>
              <a:buAutoNum type="arabicPeriod"/>
            </a:pPr>
            <a:r>
              <a:rPr lang="en-US" dirty="0" smtClean="0"/>
              <a:t>Divide </a:t>
            </a:r>
            <a:r>
              <a:rPr lang="en-US" dirty="0"/>
              <a:t>and conquer </a:t>
            </a:r>
          </a:p>
          <a:p>
            <a:pPr marL="514350" indent="-514350">
              <a:buFont typeface="+mj-lt"/>
              <a:buAutoNum type="arabicPeriod"/>
            </a:pPr>
            <a:r>
              <a:rPr lang="en-US" dirty="0" smtClean="0"/>
              <a:t>Aim </a:t>
            </a:r>
            <a:r>
              <a:rPr lang="en-US" dirty="0"/>
              <a:t>for high </a:t>
            </a:r>
            <a:r>
              <a:rPr lang="en-US" dirty="0" smtClean="0"/>
              <a:t>cohesion</a:t>
            </a:r>
          </a:p>
          <a:p>
            <a:pPr marL="514350" indent="-514350">
              <a:buFont typeface="+mj-lt"/>
              <a:buAutoNum type="arabicPeriod"/>
            </a:pPr>
            <a:r>
              <a:rPr lang="en-US" dirty="0" smtClean="0"/>
              <a:t>Aim </a:t>
            </a:r>
            <a:r>
              <a:rPr lang="en-US" dirty="0"/>
              <a:t>for low coupling </a:t>
            </a:r>
            <a:endParaRPr lang="en-US" dirty="0" smtClean="0"/>
          </a:p>
          <a:p>
            <a:pPr marL="514350" indent="-514350">
              <a:buFont typeface="+mj-lt"/>
              <a:buAutoNum type="arabicPeriod"/>
            </a:pPr>
            <a:r>
              <a:rPr lang="en-US" dirty="0" smtClean="0"/>
              <a:t>Hide information</a:t>
            </a:r>
          </a:p>
          <a:p>
            <a:pPr marL="514350" indent="-514350">
              <a:buFont typeface="+mj-lt"/>
              <a:buAutoNum type="arabicPeriod"/>
            </a:pPr>
            <a:r>
              <a:rPr lang="en-US" dirty="0" smtClean="0"/>
              <a:t>Keep </a:t>
            </a:r>
            <a:r>
              <a:rPr lang="en-US" dirty="0"/>
              <a:t>it simple </a:t>
            </a:r>
          </a:p>
          <a:p>
            <a:pPr marL="514350" indent="-514350">
              <a:buFont typeface="+mj-lt"/>
              <a:buAutoNum type="arabicPeriod"/>
            </a:pPr>
            <a:r>
              <a:rPr lang="en-US" dirty="0" smtClean="0"/>
              <a:t>Anticipate </a:t>
            </a:r>
            <a:r>
              <a:rPr lang="en-US" dirty="0"/>
              <a:t>problems </a:t>
            </a:r>
          </a:p>
          <a:p>
            <a:endParaRPr lang="en-US" dirty="0" smtClean="0"/>
          </a:p>
        </p:txBody>
      </p:sp>
    </p:spTree>
    <p:extLst>
      <p:ext uri="{BB962C8B-B14F-4D97-AF65-F5344CB8AC3E}">
        <p14:creationId xmlns:p14="http://schemas.microsoft.com/office/powerpoint/2010/main" val="23534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Practice and Principles</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1: </a:t>
            </a:r>
            <a:r>
              <a:rPr lang="en-US" dirty="0"/>
              <a:t>Divide and conquer </a:t>
            </a:r>
            <a:endParaRPr lang="en-US" dirty="0"/>
          </a:p>
        </p:txBody>
      </p:sp>
      <p:sp>
        <p:nvSpPr>
          <p:cNvPr id="3" name="Content Placeholder 2"/>
          <p:cNvSpPr>
            <a:spLocks noGrp="1"/>
          </p:cNvSpPr>
          <p:nvPr>
            <p:ph idx="1"/>
          </p:nvPr>
        </p:nvSpPr>
        <p:spPr/>
        <p:txBody>
          <a:bodyPr>
            <a:normAutofit lnSpcReduction="10000"/>
          </a:bodyPr>
          <a:lstStyle/>
          <a:p>
            <a:r>
              <a:rPr lang="en-US" dirty="0"/>
              <a:t>When a “part” is too big or too complex ... </a:t>
            </a:r>
          </a:p>
          <a:p>
            <a:pPr lvl="1"/>
            <a:r>
              <a:rPr lang="en-US" dirty="0"/>
              <a:t>–  For one person to understand it all </a:t>
            </a:r>
            <a:endParaRPr lang="en-US" sz="2800" dirty="0"/>
          </a:p>
          <a:p>
            <a:pPr lvl="1"/>
            <a:r>
              <a:rPr lang="en-US" dirty="0"/>
              <a:t>–  For one person to implement on their own </a:t>
            </a:r>
            <a:endParaRPr lang="en-US" sz="2800" dirty="0"/>
          </a:p>
          <a:p>
            <a:pPr lvl="1"/>
            <a:r>
              <a:rPr lang="en-US" dirty="0"/>
              <a:t>–  To be easily replaced </a:t>
            </a:r>
            <a:endParaRPr lang="en-US" sz="2800" dirty="0"/>
          </a:p>
          <a:p>
            <a:r>
              <a:rPr lang="en-US" dirty="0"/>
              <a:t>... break it down into smaller pieces </a:t>
            </a:r>
          </a:p>
          <a:p>
            <a:endParaRPr lang="en-US" dirty="0" smtClean="0"/>
          </a:p>
          <a:p>
            <a:r>
              <a:rPr lang="en-US" dirty="0" smtClean="0"/>
              <a:t>Smaller units:</a:t>
            </a:r>
          </a:p>
          <a:p>
            <a:pPr lvl="1"/>
            <a:r>
              <a:rPr lang="en-US" dirty="0" smtClean="0"/>
              <a:t>- Easier to understand</a:t>
            </a:r>
          </a:p>
          <a:p>
            <a:pPr lvl="1"/>
            <a:r>
              <a:rPr lang="en-US" dirty="0" smtClean="0"/>
              <a:t>- Less can go wrong</a:t>
            </a:r>
          </a:p>
          <a:p>
            <a:pPr lvl="1"/>
            <a:r>
              <a:rPr lang="en-US" dirty="0" smtClean="0"/>
              <a:t>- Easier to test</a:t>
            </a:r>
            <a:endParaRPr lang="en-US" dirty="0"/>
          </a:p>
        </p:txBody>
      </p:sp>
    </p:spTree>
    <p:extLst>
      <p:ext uri="{BB962C8B-B14F-4D97-AF65-F5344CB8AC3E}">
        <p14:creationId xmlns:p14="http://schemas.microsoft.com/office/powerpoint/2010/main" val="1015627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 High cohesion</a:t>
            </a:r>
            <a:endParaRPr lang="en-US" dirty="0"/>
          </a:p>
        </p:txBody>
      </p:sp>
      <p:sp>
        <p:nvSpPr>
          <p:cNvPr id="3" name="Content Placeholder 2"/>
          <p:cNvSpPr>
            <a:spLocks noGrp="1"/>
          </p:cNvSpPr>
          <p:nvPr>
            <p:ph idx="1"/>
          </p:nvPr>
        </p:nvSpPr>
        <p:spPr>
          <a:xfrm>
            <a:off x="838200" y="1825624"/>
            <a:ext cx="10515600" cy="4899025"/>
          </a:xfrm>
        </p:spPr>
        <p:txBody>
          <a:bodyPr>
            <a:normAutofit fontScale="85000" lnSpcReduction="20000"/>
          </a:bodyPr>
          <a:lstStyle/>
          <a:p>
            <a:r>
              <a:rPr lang="en-US" dirty="0" smtClean="0"/>
              <a:t>Ensure that for a given module/component, each piece of functionality is meaningfully related to the other functionality in that component </a:t>
            </a:r>
            <a:r>
              <a:rPr lang="en-US" dirty="0" smtClean="0">
                <a:sym typeface="Wingdings"/>
              </a:rPr>
              <a:t> “keep it tight”</a:t>
            </a:r>
          </a:p>
          <a:p>
            <a:r>
              <a:rPr lang="en-US" dirty="0" smtClean="0"/>
              <a:t>e.g. </a:t>
            </a:r>
            <a:r>
              <a:rPr lang="en-US" dirty="0"/>
              <a:t>Providing a single computation, providing a related set of services, interacting with specific data, </a:t>
            </a:r>
            <a:r>
              <a:rPr lang="mr-IN" dirty="0" smtClean="0"/>
              <a:t>…</a:t>
            </a:r>
            <a:endParaRPr lang="en-US" dirty="0" smtClean="0"/>
          </a:p>
          <a:p>
            <a:endParaRPr lang="en-US" dirty="0"/>
          </a:p>
          <a:p>
            <a:r>
              <a:rPr lang="en-US" dirty="0" smtClean="0"/>
              <a:t>High cohesion: makes it easier to find functionality, debug code when something goes wrong, etc.</a:t>
            </a:r>
          </a:p>
          <a:p>
            <a:endParaRPr lang="en-US" dirty="0" smtClean="0"/>
          </a:p>
          <a:p>
            <a:r>
              <a:rPr lang="en-US" dirty="0" smtClean="0"/>
              <a:t>Components that have low cohesion tend to be more difficult to debug, and changes can be dramatic (because it is difficult to predict what impact a change will have)</a:t>
            </a:r>
          </a:p>
          <a:p>
            <a:endParaRPr lang="en-US" dirty="0"/>
          </a:p>
          <a:p>
            <a:r>
              <a:rPr lang="en-US" dirty="0" smtClean="0"/>
              <a:t>In Java, </a:t>
            </a:r>
            <a:r>
              <a:rPr lang="en-US" dirty="0" err="1" smtClean="0"/>
              <a:t>java.util</a:t>
            </a:r>
            <a:r>
              <a:rPr lang="en-US" dirty="0" smtClean="0"/>
              <a:t> has very low </a:t>
            </a:r>
            <a:r>
              <a:rPr lang="en-US" dirty="0"/>
              <a:t>cohesion: collection of random utilities, all </a:t>
            </a:r>
            <a:r>
              <a:rPr lang="en-US" dirty="0" smtClean="0"/>
              <a:t>static </a:t>
            </a:r>
            <a:r>
              <a:rPr lang="en-US" dirty="0" smtClean="0">
                <a:sym typeface="Wingdings"/>
              </a:rPr>
              <a:t> not the end of the world; it just has low cohesion</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67959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cohesion</a:t>
            </a:r>
            <a:endParaRPr lang="en-US" dirty="0"/>
          </a:p>
        </p:txBody>
      </p:sp>
      <p:sp>
        <p:nvSpPr>
          <p:cNvPr id="4" name="Oval 3"/>
          <p:cNvSpPr/>
          <p:nvPr/>
        </p:nvSpPr>
        <p:spPr>
          <a:xfrm>
            <a:off x="838200" y="2190750"/>
            <a:ext cx="4019550" cy="40195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2891529" y="2785180"/>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37951" y="339286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07895" y="3633787"/>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14721" y="4520302"/>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83489" y="2308046"/>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74695" y="5633116"/>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449434" y="5293595"/>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41295" y="5333999"/>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93089" y="2917646"/>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50089" y="4167187"/>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27095" y="4852987"/>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50289" y="3374846"/>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85624" y="4352925"/>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37799" y="3209925"/>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07870" y="5105399"/>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88870" y="4319587"/>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91325" y="2228850"/>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742712" y="486497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99799" y="3971925"/>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41295" y="2619375"/>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54819" y="3831814"/>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53472" y="274320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38011" y="2288457"/>
            <a:ext cx="4019550" cy="40195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Oval 27"/>
          <p:cNvSpPr/>
          <p:nvPr/>
        </p:nvSpPr>
        <p:spPr>
          <a:xfrm>
            <a:off x="7891340" y="2882887"/>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137762" y="3490567"/>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707706" y="3731494"/>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014532" y="4618009"/>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083300" y="2405753"/>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774506" y="573082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449245" y="5391302"/>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241106" y="5431706"/>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692900" y="301535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549900" y="4264894"/>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926906" y="4950694"/>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150100" y="347255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185435" y="4450632"/>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37610" y="3307632"/>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507681" y="5203106"/>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6888681" y="4417294"/>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491136" y="2326557"/>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742523" y="4962677"/>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299610" y="4069632"/>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241106" y="2717082"/>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054630" y="3929521"/>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353283" y="2840907"/>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82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cohesion</a:t>
            </a:r>
            <a:endParaRPr lang="en-US" dirty="0"/>
          </a:p>
        </p:txBody>
      </p:sp>
      <p:sp>
        <p:nvSpPr>
          <p:cNvPr id="4" name="Oval 3"/>
          <p:cNvSpPr/>
          <p:nvPr/>
        </p:nvSpPr>
        <p:spPr>
          <a:xfrm>
            <a:off x="838200" y="2190750"/>
            <a:ext cx="4019550" cy="40195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3063657" y="2496457"/>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37951" y="339286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41295" y="5333999"/>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702890" y="4249351"/>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27092" y="4248774"/>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91325" y="2228850"/>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102195" y="4450632"/>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99799" y="3971925"/>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23699" y="3614972"/>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53472" y="274320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38011" y="2288457"/>
            <a:ext cx="4019550" cy="40195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Oval 29"/>
          <p:cNvSpPr/>
          <p:nvPr/>
        </p:nvSpPr>
        <p:spPr>
          <a:xfrm>
            <a:off x="6707706" y="3731494"/>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774506" y="573082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449245" y="5391302"/>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692900" y="301535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150100" y="3472553"/>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185435" y="4450632"/>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37610" y="3307632"/>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507681" y="5203106"/>
            <a:ext cx="533400" cy="51435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rot="9114140">
            <a:off x="1430607" y="2384675"/>
            <a:ext cx="3242341" cy="3604043"/>
            <a:chOff x="662636" y="2429134"/>
            <a:chExt cx="3242341" cy="3604043"/>
          </a:xfrm>
        </p:grpSpPr>
        <p:sp>
          <p:nvSpPr>
            <p:cNvPr id="28" name="Oval 27"/>
            <p:cNvSpPr/>
            <p:nvPr/>
          </p:nvSpPr>
          <p:spPr>
            <a:xfrm rot="6418032">
              <a:off x="2529919" y="2994989"/>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6418032">
              <a:off x="2776341" y="3602669"/>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6418032">
              <a:off x="653111" y="4695605"/>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6418032">
              <a:off x="2721879" y="2517855"/>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6418032">
              <a:off x="1879685" y="5509302"/>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6418032">
              <a:off x="2188479" y="4342490"/>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6418032">
              <a:off x="2565485" y="5028290"/>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6418032">
              <a:off x="1527260" y="4494890"/>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6418032">
              <a:off x="2129715" y="2438659"/>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6418032">
              <a:off x="3381102" y="5040273"/>
              <a:ext cx="533400" cy="5143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6418032">
              <a:off x="2938189" y="4147228"/>
              <a:ext cx="533400" cy="51435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6418032">
              <a:off x="1879685" y="2829184"/>
              <a:ext cx="533400" cy="51435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a:off x="6054630" y="3929521"/>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353283" y="2840907"/>
            <a:ext cx="533400" cy="5143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24946" y="4368286"/>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30149" y="3043883"/>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260773" y="4779005"/>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988883" y="5667333"/>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15167" y="3792946"/>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616700" y="4166708"/>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13650" y="2460500"/>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378052" y="3650035"/>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38015" y="4245844"/>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45280" y="4836310"/>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73287" y="2743200"/>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74406" y="4282804"/>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93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p:cNvSpPr/>
          <p:nvPr/>
        </p:nvSpPr>
        <p:spPr>
          <a:xfrm>
            <a:off x="9688782" y="3925752"/>
            <a:ext cx="2175320" cy="2042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Oval 28"/>
          <p:cNvSpPr/>
          <p:nvPr/>
        </p:nvSpPr>
        <p:spPr>
          <a:xfrm>
            <a:off x="7611747" y="3142997"/>
            <a:ext cx="2175320" cy="2042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Oval 27"/>
          <p:cNvSpPr/>
          <p:nvPr/>
        </p:nvSpPr>
        <p:spPr>
          <a:xfrm>
            <a:off x="5355728" y="3238783"/>
            <a:ext cx="2175320" cy="2042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Oval 26"/>
          <p:cNvSpPr/>
          <p:nvPr/>
        </p:nvSpPr>
        <p:spPr>
          <a:xfrm>
            <a:off x="2302442" y="4639694"/>
            <a:ext cx="2175320" cy="2042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How much is a matter of taste (or other constraints)</a:t>
            </a:r>
            <a:endParaRPr lang="en-US" dirty="0"/>
          </a:p>
        </p:txBody>
      </p:sp>
      <p:sp>
        <p:nvSpPr>
          <p:cNvPr id="3" name="Content Placeholder 2"/>
          <p:cNvSpPr>
            <a:spLocks noGrp="1"/>
          </p:cNvSpPr>
          <p:nvPr>
            <p:ph idx="1"/>
          </p:nvPr>
        </p:nvSpPr>
        <p:spPr/>
        <p:txBody>
          <a:bodyPr/>
          <a:lstStyle/>
          <a:p>
            <a:r>
              <a:rPr lang="en-US" dirty="0" smtClean="0"/>
              <a:t>This is either even better cohesion, or over-engineered</a:t>
            </a:r>
            <a:endParaRPr lang="en-US" dirty="0"/>
          </a:p>
        </p:txBody>
      </p:sp>
      <p:sp>
        <p:nvSpPr>
          <p:cNvPr id="4" name="Oval 3"/>
          <p:cNvSpPr/>
          <p:nvPr/>
        </p:nvSpPr>
        <p:spPr>
          <a:xfrm>
            <a:off x="959253" y="2399567"/>
            <a:ext cx="2175320" cy="204277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Oval 4"/>
          <p:cNvSpPr/>
          <p:nvPr/>
        </p:nvSpPr>
        <p:spPr>
          <a:xfrm>
            <a:off x="2916378" y="5667747"/>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037504" y="2852409"/>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08369" y="4181092"/>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401166" y="4350620"/>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08369" y="3632021"/>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358686" y="3976087"/>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347878" y="5173669"/>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92015" y="5335577"/>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417969" y="4241621"/>
            <a:ext cx="533400" cy="5143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867766" y="4781557"/>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57916" y="5899654"/>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841762" y="3650035"/>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084068" y="4232999"/>
            <a:ext cx="533400" cy="51435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50418" y="3457575"/>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25551" y="4403186"/>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14876" y="329565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24505" y="5316117"/>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39717" y="3524406"/>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426680" y="5640760"/>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692415" y="3887579"/>
            <a:ext cx="533400" cy="51435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664403" y="5295120"/>
            <a:ext cx="533400" cy="514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53472" y="2743200"/>
            <a:ext cx="533400" cy="51435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30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3: Low Coupling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Coupling is a description of how interconnected the “parts” of a system are</a:t>
            </a:r>
          </a:p>
          <a:p>
            <a:pPr marL="457200" indent="-457200">
              <a:buFontTx/>
              <a:buChar char="-"/>
            </a:pPr>
            <a:r>
              <a:rPr lang="en-US" dirty="0" smtClean="0"/>
              <a:t>e.g. naming another part, making a method call, accessing a field, etc.</a:t>
            </a:r>
          </a:p>
          <a:p>
            <a:pPr marL="457200" indent="-457200">
              <a:buFontTx/>
              <a:buChar char="-"/>
            </a:pPr>
            <a:endParaRPr lang="en-US" dirty="0"/>
          </a:p>
          <a:p>
            <a:r>
              <a:rPr lang="en-US" dirty="0" smtClean="0"/>
              <a:t>When parts know too much about each other, the system is </a:t>
            </a:r>
            <a:r>
              <a:rPr lang="en-US" u="sng" dirty="0" smtClean="0"/>
              <a:t>harder to change</a:t>
            </a:r>
            <a:endParaRPr lang="en-US" dirty="0" smtClean="0"/>
          </a:p>
          <a:p>
            <a:endParaRPr lang="en-US" dirty="0" smtClean="0"/>
          </a:p>
          <a:p>
            <a:r>
              <a:rPr lang="en-US" dirty="0"/>
              <a:t>Coupling cannot be eliminated altogether </a:t>
            </a:r>
          </a:p>
          <a:p>
            <a:endParaRPr lang="en-US" dirty="0"/>
          </a:p>
          <a:p>
            <a:r>
              <a:rPr lang="en-US" dirty="0" smtClean="0"/>
              <a:t>Use </a:t>
            </a:r>
            <a:r>
              <a:rPr lang="en-US" dirty="0"/>
              <a:t>a more abstract </a:t>
            </a:r>
            <a:r>
              <a:rPr lang="en-US" dirty="0" smtClean="0"/>
              <a:t>type, or an interface when </a:t>
            </a:r>
            <a:r>
              <a:rPr lang="en-US" dirty="0"/>
              <a:t>it will </a:t>
            </a:r>
            <a:r>
              <a:rPr lang="en-US" dirty="0" smtClean="0"/>
              <a:t>suffice</a:t>
            </a:r>
            <a:endParaRPr lang="en-US" dirty="0"/>
          </a:p>
        </p:txBody>
      </p:sp>
    </p:spTree>
    <p:extLst>
      <p:ext uri="{BB962C8B-B14F-4D97-AF65-F5344CB8AC3E}">
        <p14:creationId xmlns:p14="http://schemas.microsoft.com/office/powerpoint/2010/main" val="74173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475782" y="17340"/>
            <a:ext cx="6909758" cy="6840660"/>
          </a:xfrm>
          <a:prstGeom prst="rect">
            <a:avLst/>
          </a:prstGeom>
        </p:spPr>
      </p:pic>
    </p:spTree>
    <p:extLst>
      <p:ext uri="{BB962C8B-B14F-4D97-AF65-F5344CB8AC3E}">
        <p14:creationId xmlns:p14="http://schemas.microsoft.com/office/powerpoint/2010/main" val="1549440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35530" y="365125"/>
            <a:ext cx="11511029" cy="6122477"/>
          </a:xfrm>
          <a:prstGeom prst="rect">
            <a:avLst/>
          </a:prstGeom>
        </p:spPr>
      </p:pic>
    </p:spTree>
    <p:extLst>
      <p:ext uri="{BB962C8B-B14F-4D97-AF65-F5344CB8AC3E}">
        <p14:creationId xmlns:p14="http://schemas.microsoft.com/office/powerpoint/2010/main" val="46721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4: Hide Information</a:t>
            </a:r>
            <a:endParaRPr lang="en-US" dirty="0"/>
          </a:p>
        </p:txBody>
      </p:sp>
      <p:sp>
        <p:nvSpPr>
          <p:cNvPr id="3" name="Content Placeholder 2"/>
          <p:cNvSpPr>
            <a:spLocks noGrp="1"/>
          </p:cNvSpPr>
          <p:nvPr>
            <p:ph idx="1"/>
          </p:nvPr>
        </p:nvSpPr>
        <p:spPr/>
        <p:txBody>
          <a:bodyPr>
            <a:normAutofit/>
          </a:bodyPr>
          <a:lstStyle/>
          <a:p>
            <a:r>
              <a:rPr lang="en-US" sz="3200" dirty="0" smtClean="0"/>
              <a:t>Isolate </a:t>
            </a:r>
            <a:r>
              <a:rPr lang="en-US" sz="3200" dirty="0"/>
              <a:t>volatile details as much as </a:t>
            </a:r>
            <a:r>
              <a:rPr lang="en-US" sz="3200" dirty="0" smtClean="0"/>
              <a:t>possible</a:t>
            </a:r>
            <a:endParaRPr lang="en-US" sz="3200" dirty="0"/>
          </a:p>
          <a:p>
            <a:pPr lvl="1"/>
            <a:r>
              <a:rPr lang="en-US" dirty="0" smtClean="0"/>
              <a:t>The </a:t>
            </a:r>
            <a:r>
              <a:rPr lang="en-US" dirty="0"/>
              <a:t>fewer parts of a system that know about a fact, the fewer </a:t>
            </a:r>
            <a:r>
              <a:rPr lang="en-US" dirty="0" smtClean="0"/>
              <a:t>parts </a:t>
            </a:r>
            <a:r>
              <a:rPr lang="en-US" dirty="0"/>
              <a:t>that will need to change if that fact changes </a:t>
            </a:r>
            <a:endParaRPr lang="en-US" dirty="0"/>
          </a:p>
          <a:p>
            <a:r>
              <a:rPr lang="en-US" dirty="0"/>
              <a:t>If information changes, system should change in fewer places: errors less likely to occur, effort required likely less </a:t>
            </a:r>
          </a:p>
          <a:p>
            <a:r>
              <a:rPr lang="en-US" dirty="0"/>
              <a:t>Related to low coupling </a:t>
            </a:r>
          </a:p>
          <a:p>
            <a:r>
              <a:rPr lang="en-US" dirty="0"/>
              <a:t>But: </a:t>
            </a:r>
          </a:p>
          <a:p>
            <a:pPr lvl="1"/>
            <a:r>
              <a:rPr lang="en-US" dirty="0" smtClean="0"/>
              <a:t>Not </a:t>
            </a:r>
            <a:r>
              <a:rPr lang="en-US" dirty="0"/>
              <a:t>all information can be hidden </a:t>
            </a:r>
            <a:endParaRPr lang="en-US" dirty="0"/>
          </a:p>
          <a:p>
            <a:pPr lvl="1"/>
            <a:r>
              <a:rPr lang="en-US" dirty="0" smtClean="0"/>
              <a:t>Information </a:t>
            </a:r>
            <a:r>
              <a:rPr lang="en-US" dirty="0"/>
              <a:t>cannot be perfectly hidden (changes to it can still propagate beyond its interface) </a:t>
            </a:r>
          </a:p>
          <a:p>
            <a:endParaRPr lang="en-US" dirty="0"/>
          </a:p>
        </p:txBody>
      </p:sp>
    </p:spTree>
    <p:extLst>
      <p:ext uri="{BB962C8B-B14F-4D97-AF65-F5344CB8AC3E}">
        <p14:creationId xmlns:p14="http://schemas.microsoft.com/office/powerpoint/2010/main" val="123377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5: Keep it simple / use easily-understood patterns</a:t>
            </a:r>
            <a:endParaRPr lang="en-US" dirty="0"/>
          </a:p>
        </p:txBody>
      </p:sp>
      <p:sp>
        <p:nvSpPr>
          <p:cNvPr id="3" name="Content Placeholder 2"/>
          <p:cNvSpPr>
            <a:spLocks noGrp="1"/>
          </p:cNvSpPr>
          <p:nvPr>
            <p:ph idx="1"/>
          </p:nvPr>
        </p:nvSpPr>
        <p:spPr/>
        <p:txBody>
          <a:bodyPr>
            <a:normAutofit/>
          </a:bodyPr>
          <a:lstStyle/>
          <a:p>
            <a:r>
              <a:rPr lang="en-US" dirty="0"/>
              <a:t>When two designs provide what is needed, choose the simpler design </a:t>
            </a:r>
          </a:p>
          <a:p>
            <a:r>
              <a:rPr lang="en-US" dirty="0"/>
              <a:t>A simpler design implies</a:t>
            </a:r>
            <a:r>
              <a:rPr lang="en-US" dirty="0" smtClean="0"/>
              <a:t>:</a:t>
            </a:r>
          </a:p>
          <a:p>
            <a:pPr lvl="1"/>
            <a:r>
              <a:rPr lang="en-US" dirty="0" smtClean="0"/>
              <a:t>Less work for coder, less work for tester</a:t>
            </a:r>
          </a:p>
          <a:p>
            <a:pPr lvl="1"/>
            <a:r>
              <a:rPr lang="en-US" dirty="0" smtClean="0"/>
              <a:t>Fewer bugs</a:t>
            </a:r>
          </a:p>
          <a:p>
            <a:pPr lvl="1"/>
            <a:r>
              <a:rPr lang="en-US" dirty="0" smtClean="0"/>
              <a:t>Easier to understand</a:t>
            </a:r>
          </a:p>
          <a:p>
            <a:r>
              <a:rPr lang="en-US" dirty="0" smtClean="0"/>
              <a:t>Avoid temptation to add features and functionality “just in case” (keep it tight!)</a:t>
            </a:r>
            <a:r>
              <a:rPr lang="en-US" dirty="0"/>
              <a:t/>
            </a:r>
            <a:br>
              <a:rPr lang="en-US" dirty="0"/>
            </a:br>
            <a:endParaRPr lang="en-US" dirty="0"/>
          </a:p>
        </p:txBody>
      </p:sp>
    </p:spTree>
    <p:extLst>
      <p:ext uri="{BB962C8B-B14F-4D97-AF65-F5344CB8AC3E}">
        <p14:creationId xmlns:p14="http://schemas.microsoft.com/office/powerpoint/2010/main" val="102162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 typeface="Arial" charset="0"/>
              <a:buChar char="•"/>
            </a:pPr>
            <a:r>
              <a:rPr lang="en-US" dirty="0" smtClean="0"/>
              <a:t>Think about extensibility as a core motivation for getting a design “right” in a large software engineering project</a:t>
            </a:r>
          </a:p>
          <a:p>
            <a:pPr marL="457200" indent="-457200">
              <a:buFont typeface="Arial" charset="0"/>
              <a:buChar char="•"/>
            </a:pPr>
            <a:r>
              <a:rPr lang="en-US" dirty="0"/>
              <a:t>Distinguish and argue for design principles that underlie most of SE design</a:t>
            </a:r>
          </a:p>
          <a:p>
            <a:pPr marL="457200" indent="-457200">
              <a:buFont typeface="Arial" charset="0"/>
              <a:buChar char="•"/>
            </a:pPr>
            <a:r>
              <a:rPr lang="en-US" dirty="0" smtClean="0"/>
              <a:t>Describe how to go about “doing design” for a software project</a:t>
            </a:r>
          </a:p>
        </p:txBody>
      </p:sp>
    </p:spTree>
    <p:extLst>
      <p:ext uri="{BB962C8B-B14F-4D97-AF65-F5344CB8AC3E}">
        <p14:creationId xmlns:p14="http://schemas.microsoft.com/office/powerpoint/2010/main" val="1243326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Redux</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Notice that all the principles focus on organizing the code for </a:t>
            </a:r>
            <a:r>
              <a:rPr lang="en-US" u="sng" dirty="0" smtClean="0"/>
              <a:t>human</a:t>
            </a:r>
            <a:r>
              <a:rPr lang="en-US" dirty="0" smtClean="0"/>
              <a:t> consumption, anticipating how humans will look at, and try to understand the code</a:t>
            </a:r>
          </a:p>
          <a:p>
            <a:r>
              <a:rPr lang="en-US" dirty="0" smtClean="0"/>
              <a:t>You apply these principles at several different levels of your system—down at the bottom, all the way to the top</a:t>
            </a:r>
            <a:endParaRPr lang="en-US" dirty="0"/>
          </a:p>
          <a:p>
            <a:r>
              <a:rPr lang="en-US" dirty="0" smtClean="0"/>
              <a:t>Note there are times when you need to go against a principle—this is normal and occasionally necessary; however, the following the principles means that others will have an easier time making sense of, and using your code in the future</a:t>
            </a:r>
          </a:p>
          <a:p>
            <a:r>
              <a:rPr lang="en-US" dirty="0" smtClean="0"/>
              <a:t>We will spend a bit of time learning some “design patterns”, which are common strategies to solve certain kinds of design problems. Learning when and where to apply these strategies comes with experience, but it is worth becoming familiar with the language</a:t>
            </a:r>
            <a:endParaRPr lang="en-US" dirty="0"/>
          </a:p>
        </p:txBody>
      </p:sp>
    </p:spTree>
    <p:extLst>
      <p:ext uri="{BB962C8B-B14F-4D97-AF65-F5344CB8AC3E}">
        <p14:creationId xmlns:p14="http://schemas.microsoft.com/office/powerpoint/2010/main" val="620611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 design?</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No magic bullet</a:t>
            </a:r>
            <a:r>
              <a:rPr lang="en-US" dirty="0" smtClean="0"/>
              <a:t>: usually relies a lot on experience (“</a:t>
            </a:r>
            <a:r>
              <a:rPr lang="en-US" dirty="0" err="1" smtClean="0"/>
              <a:t>Ahh</a:t>
            </a:r>
            <a:r>
              <a:rPr lang="en-US" dirty="0" smtClean="0"/>
              <a:t>, I’ve seen this before”)</a:t>
            </a:r>
            <a:endParaRPr lang="en-US" b="1" dirty="0" smtClean="0"/>
          </a:p>
          <a:p>
            <a:r>
              <a:rPr lang="en-US" b="1" dirty="0" smtClean="0"/>
              <a:t>Iterate</a:t>
            </a:r>
            <a:r>
              <a:rPr lang="en-US" dirty="0" smtClean="0"/>
              <a:t>: when it sucks, figure out why and do it better on the second try; avoid being discouraged by this—rather, think about it as a learning experience to move forward</a:t>
            </a:r>
          </a:p>
          <a:p>
            <a:r>
              <a:rPr lang="en-US" b="1" dirty="0" smtClean="0"/>
              <a:t>Divide-and-conquer</a:t>
            </a:r>
            <a:r>
              <a:rPr lang="en-US" dirty="0" smtClean="0"/>
              <a:t>: look for problems when you reconstitute the pieces</a:t>
            </a:r>
          </a:p>
          <a:p>
            <a:r>
              <a:rPr lang="en-US" b="1" dirty="0" smtClean="0"/>
              <a:t>Top-down and bottom-up: </a:t>
            </a:r>
            <a:r>
              <a:rPr lang="en-US" dirty="0" smtClean="0"/>
              <a:t>use both or one or the other depending on the circumstance</a:t>
            </a:r>
          </a:p>
          <a:p>
            <a:pPr lvl="1"/>
            <a:r>
              <a:rPr lang="en-US" dirty="0" smtClean="0"/>
              <a:t>Abstract ideas to concrete details (top-down)</a:t>
            </a:r>
          </a:p>
          <a:p>
            <a:pPr lvl="1"/>
            <a:r>
              <a:rPr lang="en-US" dirty="0" smtClean="0"/>
              <a:t>Concrete details and work to generalize them (bottom-up)</a:t>
            </a:r>
            <a:endParaRPr lang="en-US" dirty="0"/>
          </a:p>
        </p:txBody>
      </p:sp>
    </p:spTree>
    <p:extLst>
      <p:ext uri="{BB962C8B-B14F-4D97-AF65-F5344CB8AC3E}">
        <p14:creationId xmlns:p14="http://schemas.microsoft.com/office/powerpoint/2010/main" val="479304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Top-down design</a:t>
            </a:r>
            <a:endParaRPr lang="en-US" dirty="0"/>
          </a:p>
        </p:txBody>
      </p:sp>
      <p:sp>
        <p:nvSpPr>
          <p:cNvPr id="3" name="Content Placeholder 2"/>
          <p:cNvSpPr>
            <a:spLocks noGrp="1"/>
          </p:cNvSpPr>
          <p:nvPr>
            <p:ph idx="1"/>
          </p:nvPr>
        </p:nvSpPr>
        <p:spPr/>
        <p:txBody>
          <a:bodyPr/>
          <a:lstStyle/>
          <a:p>
            <a:r>
              <a:rPr lang="en-US" dirty="0"/>
              <a:t>– </a:t>
            </a:r>
            <a:r>
              <a:rPr lang="en-US" dirty="0" smtClean="0"/>
              <a:t>Pros:</a:t>
            </a:r>
            <a:endParaRPr lang="en-US" dirty="0"/>
          </a:p>
          <a:p>
            <a:pPr lvl="1"/>
            <a:r>
              <a:rPr lang="en-US" dirty="0" smtClean="0"/>
              <a:t>Conceptually easy</a:t>
            </a:r>
          </a:p>
          <a:p>
            <a:pPr lvl="1"/>
            <a:r>
              <a:rPr lang="en-US" dirty="0" smtClean="0"/>
              <a:t>Can delay making many decisions </a:t>
            </a:r>
            <a:endParaRPr lang="en-US" dirty="0"/>
          </a:p>
          <a:p>
            <a:r>
              <a:rPr lang="en-US" dirty="0"/>
              <a:t>– </a:t>
            </a:r>
            <a:r>
              <a:rPr lang="en-US" dirty="0" smtClean="0"/>
              <a:t>Cons:</a:t>
            </a:r>
          </a:p>
          <a:p>
            <a:pPr lvl="1"/>
            <a:r>
              <a:rPr lang="en-US" dirty="0" smtClean="0"/>
              <a:t>Failure </a:t>
            </a:r>
            <a:r>
              <a:rPr lang="en-US" dirty="0"/>
              <a:t>to identify important complexity (affecting decisions) until </a:t>
            </a:r>
            <a:r>
              <a:rPr lang="en-US" dirty="0" smtClean="0"/>
              <a:t>too late </a:t>
            </a:r>
            <a:endParaRPr lang="en-US" dirty="0"/>
          </a:p>
          <a:p>
            <a:endParaRPr lang="en-US" dirty="0"/>
          </a:p>
        </p:txBody>
      </p:sp>
    </p:spTree>
    <p:extLst>
      <p:ext uri="{BB962C8B-B14F-4D97-AF65-F5344CB8AC3E}">
        <p14:creationId xmlns:p14="http://schemas.microsoft.com/office/powerpoint/2010/main" val="811960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Bottom-up design</a:t>
            </a:r>
            <a:endParaRPr lang="en-US" dirty="0"/>
          </a:p>
        </p:txBody>
      </p:sp>
      <p:sp>
        <p:nvSpPr>
          <p:cNvPr id="3" name="Content Placeholder 2"/>
          <p:cNvSpPr>
            <a:spLocks noGrp="1"/>
          </p:cNvSpPr>
          <p:nvPr>
            <p:ph idx="1"/>
          </p:nvPr>
        </p:nvSpPr>
        <p:spPr/>
        <p:txBody>
          <a:bodyPr/>
          <a:lstStyle/>
          <a:p>
            <a:r>
              <a:rPr lang="en-US" dirty="0"/>
              <a:t>– Pros: </a:t>
            </a:r>
            <a:endParaRPr lang="en-US" dirty="0" smtClean="0"/>
          </a:p>
          <a:p>
            <a:pPr lvl="1"/>
            <a:r>
              <a:rPr lang="en-US" dirty="0" smtClean="0"/>
              <a:t>Early </a:t>
            </a:r>
            <a:r>
              <a:rPr lang="en-US" dirty="0"/>
              <a:t>identification of needed low-level functionality, leading to better factoring </a:t>
            </a:r>
            <a:endParaRPr lang="en-US" dirty="0" smtClean="0"/>
          </a:p>
          <a:p>
            <a:pPr lvl="1"/>
            <a:r>
              <a:rPr lang="en-US" dirty="0" smtClean="0"/>
              <a:t>Ability </a:t>
            </a:r>
            <a:r>
              <a:rPr lang="en-US" dirty="0"/>
              <a:t>to detect pieces that have been previously built </a:t>
            </a:r>
            <a:endParaRPr lang="en-US" dirty="0"/>
          </a:p>
          <a:p>
            <a:r>
              <a:rPr lang="en-US" dirty="0"/>
              <a:t>– Cons: </a:t>
            </a:r>
            <a:endParaRPr lang="en-US" dirty="0" smtClean="0"/>
          </a:p>
          <a:p>
            <a:pPr lvl="1"/>
            <a:r>
              <a:rPr lang="en-US" dirty="0" smtClean="0"/>
              <a:t>Hard </a:t>
            </a:r>
            <a:r>
              <a:rPr lang="en-US" dirty="0"/>
              <a:t>to abstract away details to arrive at useful </a:t>
            </a:r>
            <a:r>
              <a:rPr lang="en-US" dirty="0" smtClean="0"/>
              <a:t>generalizations</a:t>
            </a:r>
          </a:p>
          <a:p>
            <a:pPr lvl="1"/>
            <a:r>
              <a:rPr lang="en-US" dirty="0" smtClean="0"/>
              <a:t>Can </a:t>
            </a:r>
            <a:r>
              <a:rPr lang="en-US" dirty="0"/>
              <a:t>be hard to build a complete system from poorly chosen low- level parts </a:t>
            </a:r>
            <a:endParaRPr lang="en-US" dirty="0"/>
          </a:p>
          <a:p>
            <a:endParaRPr lang="en-US" dirty="0"/>
          </a:p>
        </p:txBody>
      </p:sp>
    </p:spTree>
    <p:extLst>
      <p:ext uri="{BB962C8B-B14F-4D97-AF65-F5344CB8AC3E}">
        <p14:creationId xmlns:p14="http://schemas.microsoft.com/office/powerpoint/2010/main" val="1498222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levels</a:t>
            </a:r>
            <a:endParaRPr lang="en-US" dirty="0"/>
          </a:p>
        </p:txBody>
      </p:sp>
      <p:sp>
        <p:nvSpPr>
          <p:cNvPr id="3" name="Content Placeholder 2"/>
          <p:cNvSpPr>
            <a:spLocks noGrp="1"/>
          </p:cNvSpPr>
          <p:nvPr>
            <p:ph idx="1"/>
          </p:nvPr>
        </p:nvSpPr>
        <p:spPr/>
        <p:txBody>
          <a:bodyPr>
            <a:normAutofit/>
          </a:bodyPr>
          <a:lstStyle/>
          <a:p>
            <a:r>
              <a:rPr lang="en-US" dirty="0" smtClean="0"/>
              <a:t>Low-level</a:t>
            </a:r>
          </a:p>
          <a:p>
            <a:pPr lvl="1"/>
            <a:r>
              <a:rPr lang="en-US" dirty="0" smtClean="0"/>
              <a:t>Individual classes</a:t>
            </a:r>
          </a:p>
          <a:p>
            <a:pPr lvl="1"/>
            <a:r>
              <a:rPr lang="en-US" dirty="0" smtClean="0"/>
              <a:t>Data and functions</a:t>
            </a:r>
          </a:p>
          <a:p>
            <a:r>
              <a:rPr lang="en-US" dirty="0" smtClean="0"/>
              <a:t>High-level</a:t>
            </a:r>
          </a:p>
          <a:p>
            <a:pPr lvl="1"/>
            <a:r>
              <a:rPr lang="en-US" dirty="0" smtClean="0"/>
              <a:t>Major subsystems and packages</a:t>
            </a:r>
          </a:p>
          <a:p>
            <a:pPr lvl="1"/>
            <a:r>
              <a:rPr lang="en-US" dirty="0" smtClean="0"/>
              <a:t>Identifying how these will be deployed in hardware, along with communications protocol</a:t>
            </a:r>
          </a:p>
          <a:p>
            <a:pPr lvl="1"/>
            <a:r>
              <a:rPr lang="en-US" dirty="0" smtClean="0"/>
              <a:t>Being careful helps understandability and modifiability down the road</a:t>
            </a:r>
          </a:p>
          <a:p>
            <a:pPr lvl="1"/>
            <a:r>
              <a:rPr lang="en-US" dirty="0" smtClean="0"/>
              <a:t>Sometimes this is called </a:t>
            </a:r>
            <a:r>
              <a:rPr lang="en-US" u="sng" dirty="0" smtClean="0"/>
              <a:t>partitioning</a:t>
            </a:r>
            <a:endParaRPr lang="en-US" dirty="0" smtClean="0"/>
          </a:p>
          <a:p>
            <a:endParaRPr lang="en-US" dirty="0"/>
          </a:p>
        </p:txBody>
      </p:sp>
    </p:spTree>
    <p:extLst>
      <p:ext uri="{BB962C8B-B14F-4D97-AF65-F5344CB8AC3E}">
        <p14:creationId xmlns:p14="http://schemas.microsoft.com/office/powerpoint/2010/main" val="296359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You should now be able to:</a:t>
            </a:r>
          </a:p>
          <a:p>
            <a:pPr marL="457200" indent="-457200">
              <a:buFont typeface="Arial" charset="0"/>
              <a:buChar char="•"/>
            </a:pPr>
            <a:r>
              <a:rPr lang="en-US" dirty="0" smtClean="0"/>
              <a:t>Think about extensibility as a core motivation for getting a design “right” in a large software engineering project</a:t>
            </a:r>
          </a:p>
          <a:p>
            <a:pPr marL="457200" indent="-457200">
              <a:buFont typeface="Arial" charset="0"/>
              <a:buChar char="•"/>
            </a:pPr>
            <a:r>
              <a:rPr lang="en-US" dirty="0"/>
              <a:t>Distinguish and argue for design principles that underlie most of SE design</a:t>
            </a:r>
          </a:p>
          <a:p>
            <a:pPr marL="457200" indent="-457200">
              <a:buFont typeface="Arial" charset="0"/>
              <a:buChar char="•"/>
            </a:pPr>
            <a:r>
              <a:rPr lang="en-US" dirty="0" smtClean="0"/>
              <a:t>Describe how to go about “doing design” for a software project</a:t>
            </a:r>
          </a:p>
        </p:txBody>
      </p:sp>
    </p:spTree>
    <p:extLst>
      <p:ext uri="{BB962C8B-B14F-4D97-AF65-F5344CB8AC3E}">
        <p14:creationId xmlns:p14="http://schemas.microsoft.com/office/powerpoint/2010/main" val="1302137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58514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27332" y="880532"/>
            <a:ext cx="4326467" cy="5334001"/>
          </a:xfrm>
        </p:spPr>
        <p:txBody>
          <a:bodyPr>
            <a:normAutofit fontScale="77500" lnSpcReduction="20000"/>
          </a:bodyPr>
          <a:lstStyle/>
          <a:p>
            <a:r>
              <a:rPr lang="en-US" b="1" dirty="0" smtClean="0"/>
              <a:t>Quake</a:t>
            </a:r>
            <a:r>
              <a:rPr lang="en-US" dirty="0" smtClean="0"/>
              <a:t>: Case Study in Extensibility</a:t>
            </a:r>
          </a:p>
          <a:p>
            <a:endParaRPr lang="en-US" dirty="0"/>
          </a:p>
          <a:p>
            <a:r>
              <a:rPr lang="en-US" u="sng" dirty="0" smtClean="0"/>
              <a:t>History</a:t>
            </a:r>
            <a:r>
              <a:rPr lang="en-US" dirty="0" smtClean="0"/>
              <a:t>: Quake (~1996) was the first FPS to be realized in full-3D (i.e. graphics, levels, etc.); one of the first FPSs (the first?) to work natively over internet (UDP)</a:t>
            </a:r>
            <a:endParaRPr lang="en-US" dirty="0"/>
          </a:p>
          <a:p>
            <a:endParaRPr lang="en-US" dirty="0"/>
          </a:p>
          <a:p>
            <a:r>
              <a:rPr lang="en-US" dirty="0" smtClean="0"/>
              <a:t>Argument: It beat other FPS of the day because it was </a:t>
            </a:r>
            <a:r>
              <a:rPr lang="en-US" u="sng" dirty="0" smtClean="0"/>
              <a:t>extremely</a:t>
            </a:r>
            <a:r>
              <a:rPr lang="en-US" dirty="0"/>
              <a:t> </a:t>
            </a:r>
            <a:r>
              <a:rPr lang="en-US" dirty="0" smtClean="0"/>
              <a:t>extensible.</a:t>
            </a:r>
          </a:p>
          <a:p>
            <a:endParaRPr lang="en-US" dirty="0"/>
          </a:p>
          <a:p>
            <a:r>
              <a:rPr lang="en-US" dirty="0" smtClean="0"/>
              <a:t>Its model of extensibility (game engine </a:t>
            </a:r>
            <a:r>
              <a:rPr lang="mr-IN" dirty="0" smtClean="0"/>
              <a:t>–</a:t>
            </a:r>
            <a:r>
              <a:rPr lang="en-US" dirty="0" smtClean="0"/>
              <a:t> game logic </a:t>
            </a:r>
            <a:r>
              <a:rPr lang="mr-IN" dirty="0" smtClean="0"/>
              <a:t>–</a:t>
            </a:r>
            <a:r>
              <a:rPr lang="en-US" dirty="0" smtClean="0"/>
              <a:t> game resources) is now a very common one</a:t>
            </a:r>
          </a:p>
        </p:txBody>
      </p:sp>
      <p:pic>
        <p:nvPicPr>
          <p:cNvPr id="4" name="Picture 3"/>
          <p:cNvPicPr>
            <a:picLocks noChangeAspect="1"/>
          </p:cNvPicPr>
          <p:nvPr/>
        </p:nvPicPr>
        <p:blipFill>
          <a:blip r:embed="rId2"/>
          <a:stretch>
            <a:fillRect/>
          </a:stretch>
        </p:blipFill>
        <p:spPr>
          <a:xfrm>
            <a:off x="169333" y="880532"/>
            <a:ext cx="6389511" cy="4792133"/>
          </a:xfrm>
          <a:prstGeom prst="rect">
            <a:avLst/>
          </a:prstGeom>
        </p:spPr>
      </p:pic>
    </p:spTree>
    <p:extLst>
      <p:ext uri="{BB962C8B-B14F-4D97-AF65-F5344CB8AC3E}">
        <p14:creationId xmlns:p14="http://schemas.microsoft.com/office/powerpoint/2010/main" val="50548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0" y="365125"/>
            <a:ext cx="7289800" cy="1325563"/>
          </a:xfrm>
        </p:spPr>
        <p:txBody>
          <a:bodyPr/>
          <a:lstStyle/>
          <a:p>
            <a:r>
              <a:rPr lang="en-US" dirty="0" smtClean="0"/>
              <a:t>Lineage is Impressive</a:t>
            </a:r>
            <a:endParaRPr lang="en-US" dirty="0"/>
          </a:p>
        </p:txBody>
      </p:sp>
      <p:sp>
        <p:nvSpPr>
          <p:cNvPr id="3" name="Content Placeholder 2"/>
          <p:cNvSpPr>
            <a:spLocks noGrp="1"/>
          </p:cNvSpPr>
          <p:nvPr>
            <p:ph idx="1"/>
          </p:nvPr>
        </p:nvSpPr>
        <p:spPr>
          <a:xfrm>
            <a:off x="4064000" y="1825625"/>
            <a:ext cx="7289800" cy="4351338"/>
          </a:xfrm>
        </p:spPr>
        <p:txBody>
          <a:bodyPr/>
          <a:lstStyle/>
          <a:p>
            <a:r>
              <a:rPr lang="en-US" dirty="0" smtClean="0"/>
              <a:t>TONS of games (up to modern games) based on this original code base (which you can grab!) </a:t>
            </a:r>
            <a:endParaRPr lang="en-US" dirty="0"/>
          </a:p>
        </p:txBody>
      </p:sp>
      <p:pic>
        <p:nvPicPr>
          <p:cNvPr id="6" name="Picture 5"/>
          <p:cNvPicPr>
            <a:picLocks noChangeAspect="1"/>
          </p:cNvPicPr>
          <p:nvPr/>
        </p:nvPicPr>
        <p:blipFill>
          <a:blip r:embed="rId2"/>
          <a:stretch>
            <a:fillRect/>
          </a:stretch>
        </p:blipFill>
        <p:spPr>
          <a:xfrm>
            <a:off x="0" y="0"/>
            <a:ext cx="3801095" cy="6858000"/>
          </a:xfrm>
          <a:prstGeom prst="rect">
            <a:avLst/>
          </a:prstGeom>
          <a:solidFill>
            <a:schemeClr val="tx1"/>
          </a:solidFill>
        </p:spPr>
      </p:pic>
    </p:spTree>
    <p:extLst>
      <p:ext uri="{BB962C8B-B14F-4D97-AF65-F5344CB8AC3E}">
        <p14:creationId xmlns:p14="http://schemas.microsoft.com/office/powerpoint/2010/main" val="10349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0" y="365125"/>
            <a:ext cx="7289800" cy="1325563"/>
          </a:xfrm>
        </p:spPr>
        <p:txBody>
          <a:bodyPr/>
          <a:lstStyle/>
          <a:p>
            <a:r>
              <a:rPr lang="en-US" dirty="0" smtClean="0"/>
              <a:t>Lineage is Impressive</a:t>
            </a:r>
            <a:endParaRPr lang="en-US" dirty="0"/>
          </a:p>
        </p:txBody>
      </p:sp>
      <p:pic>
        <p:nvPicPr>
          <p:cNvPr id="6" name="Picture 5"/>
          <p:cNvPicPr>
            <a:picLocks noChangeAspect="1"/>
          </p:cNvPicPr>
          <p:nvPr/>
        </p:nvPicPr>
        <p:blipFill>
          <a:blip r:embed="rId2"/>
          <a:stretch>
            <a:fillRect/>
          </a:stretch>
        </p:blipFill>
        <p:spPr>
          <a:xfrm>
            <a:off x="0" y="0"/>
            <a:ext cx="3801095" cy="6858000"/>
          </a:xfrm>
          <a:prstGeom prst="rect">
            <a:avLst/>
          </a:prstGeom>
          <a:solidFill>
            <a:schemeClr val="tx1"/>
          </a:solidFill>
        </p:spPr>
      </p:pic>
      <p:sp>
        <p:nvSpPr>
          <p:cNvPr id="4" name="Rectangle 3"/>
          <p:cNvSpPr/>
          <p:nvPr/>
        </p:nvSpPr>
        <p:spPr>
          <a:xfrm>
            <a:off x="5463540" y="1825625"/>
            <a:ext cx="5961772" cy="415860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4600" y="1366452"/>
            <a:ext cx="2327947" cy="17200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932547" y="1366451"/>
            <a:ext cx="1530993" cy="45917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04600" y="3086493"/>
            <a:ext cx="3858940" cy="28977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8756" t="20230" b="56092"/>
          <a:stretch/>
        </p:blipFill>
        <p:spPr>
          <a:xfrm>
            <a:off x="5463540" y="1825623"/>
            <a:ext cx="5961772" cy="4158605"/>
          </a:xfrm>
          <a:prstGeom prst="rect">
            <a:avLst/>
          </a:prstGeom>
          <a:solidFill>
            <a:schemeClr val="tx1"/>
          </a:solidFill>
        </p:spPr>
      </p:pic>
    </p:spTree>
    <p:extLst>
      <p:ext uri="{BB962C8B-B14F-4D97-AF65-F5344CB8AC3E}">
        <p14:creationId xmlns:p14="http://schemas.microsoft.com/office/powerpoint/2010/main" val="1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0" y="365125"/>
            <a:ext cx="7289800" cy="1325563"/>
          </a:xfrm>
        </p:spPr>
        <p:txBody>
          <a:bodyPr/>
          <a:lstStyle/>
          <a:p>
            <a:r>
              <a:rPr lang="en-US" dirty="0" smtClean="0"/>
              <a:t>Lineage is Impressive</a:t>
            </a:r>
            <a:endParaRPr lang="en-US" dirty="0"/>
          </a:p>
        </p:txBody>
      </p:sp>
      <p:pic>
        <p:nvPicPr>
          <p:cNvPr id="6" name="Picture 5"/>
          <p:cNvPicPr>
            <a:picLocks noChangeAspect="1"/>
          </p:cNvPicPr>
          <p:nvPr/>
        </p:nvPicPr>
        <p:blipFill>
          <a:blip r:embed="rId2"/>
          <a:stretch>
            <a:fillRect/>
          </a:stretch>
        </p:blipFill>
        <p:spPr>
          <a:xfrm>
            <a:off x="0" y="0"/>
            <a:ext cx="3801095" cy="6858000"/>
          </a:xfrm>
          <a:prstGeom prst="rect">
            <a:avLst/>
          </a:prstGeom>
          <a:solidFill>
            <a:schemeClr val="tx1"/>
          </a:solidFill>
        </p:spPr>
      </p:pic>
      <p:pic>
        <p:nvPicPr>
          <p:cNvPr id="5" name="Picture 4"/>
          <p:cNvPicPr>
            <a:picLocks noChangeAspect="1"/>
          </p:cNvPicPr>
          <p:nvPr/>
        </p:nvPicPr>
        <p:blipFill rotWithShape="1">
          <a:blip r:embed="rId2"/>
          <a:srcRect l="40428" t="71000" b="4334"/>
          <a:stretch/>
        </p:blipFill>
        <p:spPr>
          <a:xfrm>
            <a:off x="5463540" y="1825624"/>
            <a:ext cx="5890260" cy="4400381"/>
          </a:xfrm>
          <a:prstGeom prst="rect">
            <a:avLst/>
          </a:prstGeom>
          <a:solidFill>
            <a:schemeClr val="tx1"/>
          </a:solidFill>
        </p:spPr>
      </p:pic>
      <p:sp>
        <p:nvSpPr>
          <p:cNvPr id="4" name="Rectangle 3"/>
          <p:cNvSpPr/>
          <p:nvPr/>
        </p:nvSpPr>
        <p:spPr>
          <a:xfrm>
            <a:off x="5463540" y="1825624"/>
            <a:ext cx="5890260" cy="440038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73148" y="4945224"/>
            <a:ext cx="2327947" cy="17200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473148" y="1825624"/>
            <a:ext cx="3990392" cy="3119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01095" y="6176963"/>
            <a:ext cx="1662445" cy="4883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3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Quake do in terms of Extensibility?</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User customizations</a:t>
            </a:r>
            <a:r>
              <a:rPr lang="en-US" dirty="0" smtClean="0"/>
              <a:t>: key rebinding, local </a:t>
            </a:r>
            <a:r>
              <a:rPr lang="en-US" dirty="0" err="1" smtClean="0"/>
              <a:t>c_vars</a:t>
            </a:r>
            <a:r>
              <a:rPr lang="en-US" dirty="0" smtClean="0"/>
              <a:t>, scripts, “skins”, CD music</a:t>
            </a:r>
          </a:p>
          <a:p>
            <a:endParaRPr lang="en-US" dirty="0"/>
          </a:p>
          <a:p>
            <a:r>
              <a:rPr lang="en-US" b="1" dirty="0" smtClean="0"/>
              <a:t>Modelers</a:t>
            </a:r>
            <a:r>
              <a:rPr lang="en-US" dirty="0" smtClean="0"/>
              <a:t>: access to the models themselves, and the “skins” on the models</a:t>
            </a:r>
          </a:p>
          <a:p>
            <a:endParaRPr lang="en-US" dirty="0"/>
          </a:p>
          <a:p>
            <a:r>
              <a:rPr lang="en-US" b="1" dirty="0" smtClean="0"/>
              <a:t>Mappers/Architects</a:t>
            </a:r>
            <a:r>
              <a:rPr lang="en-US" dirty="0" smtClean="0"/>
              <a:t>: access to the maps, and a map creation tool</a:t>
            </a:r>
          </a:p>
          <a:p>
            <a:endParaRPr lang="en-US" dirty="0"/>
          </a:p>
          <a:p>
            <a:r>
              <a:rPr lang="en-US" b="1" dirty="0" smtClean="0"/>
              <a:t>Game designers:</a:t>
            </a:r>
            <a:r>
              <a:rPr lang="en-US" dirty="0" smtClean="0"/>
              <a:t> ability to reprogram the logic of in-game elements</a:t>
            </a:r>
          </a:p>
          <a:p>
            <a:endParaRPr lang="en-US" b="1" dirty="0"/>
          </a:p>
          <a:p>
            <a:r>
              <a:rPr lang="en-US" b="1" dirty="0" smtClean="0"/>
              <a:t>Licensing:</a:t>
            </a:r>
            <a:r>
              <a:rPr lang="en-US" dirty="0" smtClean="0"/>
              <a:t> engine licensing agreements for others to build from the source; later, they open sourced the engine source code altogether</a:t>
            </a:r>
            <a:endParaRPr lang="en-US" b="1" dirty="0"/>
          </a:p>
        </p:txBody>
      </p:sp>
    </p:spTree>
    <p:extLst>
      <p:ext uri="{BB962C8B-B14F-4D97-AF65-F5344CB8AC3E}">
        <p14:creationId xmlns:p14="http://schemas.microsoft.com/office/powerpoint/2010/main" val="114807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2969</TotalTime>
  <Words>1678</Words>
  <Application>Microsoft Macintosh PowerPoint</Application>
  <PresentationFormat>Widescreen</PresentationFormat>
  <Paragraphs>200</Paragraphs>
  <Slides>35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Helvetica Neue</vt:lpstr>
      <vt:lpstr>Mangal</vt:lpstr>
      <vt:lpstr>Wingdings</vt:lpstr>
      <vt:lpstr>Arial</vt:lpstr>
      <vt:lpstr>Office Theme</vt:lpstr>
      <vt:lpstr>#in-class</vt:lpstr>
      <vt:lpstr>Design: Practice and Principles</vt:lpstr>
      <vt:lpstr>Learning Objectives</vt:lpstr>
      <vt:lpstr>PowerPoint Presentation</vt:lpstr>
      <vt:lpstr>PowerPoint Presentation</vt:lpstr>
      <vt:lpstr>Lineage is Impressive</vt:lpstr>
      <vt:lpstr>Lineage is Impressive</vt:lpstr>
      <vt:lpstr>Lineage is Impressive</vt:lpstr>
      <vt:lpstr>What did Quake do in terms of Extensibility?</vt:lpstr>
      <vt:lpstr>End-User Extensibility</vt:lpstr>
      <vt:lpstr>End-User Extensibility: skins</vt:lpstr>
      <vt:lpstr>Modelers and Resources</vt:lpstr>
      <vt:lpstr>Game Designers: Separating Game Logic Altogether</vt:lpstr>
      <vt:lpstr>Quake: Total Conversions</vt:lpstr>
      <vt:lpstr>Licensing</vt:lpstr>
      <vt:lpstr>Quake: How did they do it?</vt:lpstr>
      <vt:lpstr>Point of the Quake Case Study</vt:lpstr>
      <vt:lpstr>Maintainability/Extensibility is the KEY to code longevity  productivity</vt:lpstr>
      <vt:lpstr>Design Principles for Maintainability/Extensibility</vt:lpstr>
      <vt:lpstr>Principle 1: Divide and conquer </vt:lpstr>
      <vt:lpstr>Principle 2: High cohesion</vt:lpstr>
      <vt:lpstr>High cohesion</vt:lpstr>
      <vt:lpstr>High cohesion</vt:lpstr>
      <vt:lpstr>How much is a matter of taste (or other constraints)</vt:lpstr>
      <vt:lpstr>Principle 3: Low Coupling</vt:lpstr>
      <vt:lpstr>PowerPoint Presentation</vt:lpstr>
      <vt:lpstr>PowerPoint Presentation</vt:lpstr>
      <vt:lpstr>Principle 4: Hide Information</vt:lpstr>
      <vt:lpstr>Principle 5: Keep it simple / use easily-understood patterns</vt:lpstr>
      <vt:lpstr>Principles: Redux</vt:lpstr>
      <vt:lpstr>How to do design?</vt:lpstr>
      <vt:lpstr>Top-down design</vt:lpstr>
      <vt:lpstr>Bottom-up design</vt:lpstr>
      <vt:lpstr>Design levels</vt:lpstr>
      <vt:lpstr>Learning Objectives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Practice and Principles</dc:title>
  <dc:creator>Anthony Tang</dc:creator>
  <cp:lastModifiedBy>Anthony Tang</cp:lastModifiedBy>
  <cp:revision>20</cp:revision>
  <dcterms:created xsi:type="dcterms:W3CDTF">2017-03-07T06:00:33Z</dcterms:created>
  <dcterms:modified xsi:type="dcterms:W3CDTF">2017-03-09T07:29:56Z</dcterms:modified>
</cp:coreProperties>
</file>