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9" r:id="rId4"/>
    <p:sldId id="260" r:id="rId5"/>
    <p:sldId id="261" r:id="rId6"/>
    <p:sldId id="264" r:id="rId7"/>
    <p:sldId id="265" r:id="rId8"/>
    <p:sldId id="266" r:id="rId9"/>
    <p:sldId id="263" r:id="rId10"/>
    <p:sldId id="262" r:id="rId11"/>
    <p:sldId id="258" r:id="rId12"/>
    <p:sldId id="267" r:id="rId13"/>
    <p:sldId id="268" r:id="rId14"/>
    <p:sldId id="269" r:id="rId15"/>
    <p:sldId id="270" r:id="rId16"/>
    <p:sldId id="273" r:id="rId17"/>
    <p:sldId id="274" r:id="rId18"/>
    <p:sldId id="275" r:id="rId19"/>
    <p:sldId id="272" r:id="rId20"/>
    <p:sldId id="276" r:id="rId21"/>
    <p:sldId id="279" r:id="rId22"/>
    <p:sldId id="280" r:id="rId23"/>
    <p:sldId id="271"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9"/>
    <p:restoredTop sz="85997"/>
  </p:normalViewPr>
  <p:slideViewPr>
    <p:cSldViewPr snapToGrid="0" snapToObjects="1">
      <p:cViewPr varScale="1">
        <p:scale>
          <a:sx n="83" d="100"/>
          <a:sy n="83" d="100"/>
        </p:scale>
        <p:origin x="22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DE053-21E7-5F4D-9754-FACD1CA50776}" type="datetimeFigureOut">
              <a:rPr lang="en-US" smtClean="0"/>
              <a:t>3/7/17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99B93-530C-2746-8646-25A89E9FE99E}" type="slidenum">
              <a:rPr lang="en-US" smtClean="0"/>
              <a:t>‹#›</a:t>
            </a:fld>
            <a:endParaRPr lang="en-US"/>
          </a:p>
        </p:txBody>
      </p:sp>
    </p:spTree>
    <p:extLst>
      <p:ext uri="{BB962C8B-B14F-4D97-AF65-F5344CB8AC3E}">
        <p14:creationId xmlns:p14="http://schemas.microsoft.com/office/powerpoint/2010/main" val="66989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least four lectures, maybe more.</a:t>
            </a:r>
          </a:p>
          <a:p>
            <a:endParaRPr lang="en-US" baseline="0" dirty="0" smtClean="0"/>
          </a:p>
          <a:p>
            <a:r>
              <a:rPr lang="en-US" baseline="0" dirty="0" smtClean="0"/>
              <a:t>Design </a:t>
            </a:r>
            <a:r>
              <a:rPr lang="mr-IN" baseline="0" dirty="0" smtClean="0"/>
              <a:t>–</a:t>
            </a:r>
            <a:r>
              <a:rPr lang="en-US" baseline="0" dirty="0" smtClean="0"/>
              <a:t> Introduction</a:t>
            </a:r>
          </a:p>
          <a:p>
            <a:r>
              <a:rPr lang="en-US" baseline="0" dirty="0" smtClean="0"/>
              <a:t>Design Principles &amp; </a:t>
            </a:r>
            <a:r>
              <a:rPr lang="en-US" baseline="0" dirty="0" err="1" smtClean="0"/>
              <a:t>Evolveability</a:t>
            </a:r>
            <a:endParaRPr lang="en-US" baseline="0" dirty="0" smtClean="0"/>
          </a:p>
          <a:p>
            <a:r>
              <a:rPr lang="en-US" baseline="0" dirty="0" smtClean="0"/>
              <a:t>Design Patterns</a:t>
            </a:r>
          </a:p>
          <a:p>
            <a:r>
              <a:rPr lang="en-US" baseline="0" dirty="0" smtClean="0"/>
              <a:t>Software Architecture</a:t>
            </a:r>
          </a:p>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1</a:t>
            </a:fld>
            <a:endParaRPr lang="en-US"/>
          </a:p>
        </p:txBody>
      </p:sp>
    </p:spTree>
    <p:extLst>
      <p:ext uri="{BB962C8B-B14F-4D97-AF65-F5344CB8AC3E}">
        <p14:creationId xmlns:p14="http://schemas.microsoft.com/office/powerpoint/2010/main" val="189195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2</a:t>
            </a:fld>
            <a:endParaRPr lang="en-US"/>
          </a:p>
        </p:txBody>
      </p:sp>
    </p:spTree>
    <p:extLst>
      <p:ext uri="{BB962C8B-B14F-4D97-AF65-F5344CB8AC3E}">
        <p14:creationId xmlns:p14="http://schemas.microsoft.com/office/powerpoint/2010/main" val="73484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3</a:t>
            </a:fld>
            <a:endParaRPr lang="en-US"/>
          </a:p>
        </p:txBody>
      </p:sp>
    </p:spTree>
    <p:extLst>
      <p:ext uri="{BB962C8B-B14F-4D97-AF65-F5344CB8AC3E}">
        <p14:creationId xmlns:p14="http://schemas.microsoft.com/office/powerpoint/2010/main" val="101575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BE380863-32C5-409D-A5EA-E90BAF256F97}" type="slidenum">
              <a:rPr lang="en-US"/>
              <a:pPr/>
              <a:t>6</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dirty="0" smtClean="0"/>
              <a:t>So why does this</a:t>
            </a:r>
            <a:r>
              <a:rPr lang="en-US" baseline="0" dirty="0" smtClean="0"/>
              <a:t> happen?</a:t>
            </a:r>
          </a:p>
          <a:p>
            <a:endParaRPr lang="en-US" baseline="0" dirty="0" smtClean="0"/>
          </a:p>
          <a:p>
            <a:r>
              <a:rPr lang="en-US" sz="1200" b="0" i="0" kern="1200" dirty="0" smtClean="0">
                <a:solidFill>
                  <a:schemeClr val="tx1"/>
                </a:solidFill>
                <a:effectLst/>
                <a:latin typeface="Arial" charset="0"/>
                <a:ea typeface="+mn-ea"/>
                <a:cs typeface="+mn-cs"/>
              </a:rPr>
              <a:t>The observation made in 1965 by Gordon </a:t>
            </a:r>
            <a:r>
              <a:rPr lang="en-US" sz="1200" b="1" i="0" kern="1200" dirty="0" smtClean="0">
                <a:solidFill>
                  <a:schemeClr val="tx1"/>
                </a:solidFill>
                <a:effectLst/>
                <a:latin typeface="Arial" charset="0"/>
                <a:ea typeface="+mn-ea"/>
                <a:cs typeface="+mn-cs"/>
              </a:rPr>
              <a:t>Moore</a:t>
            </a:r>
            <a:r>
              <a:rPr lang="en-US" sz="1200" b="0" i="0" kern="1200" dirty="0" smtClean="0">
                <a:solidFill>
                  <a:schemeClr val="tx1"/>
                </a:solidFill>
                <a:effectLst/>
                <a:latin typeface="Arial" charset="0"/>
                <a:ea typeface="+mn-ea"/>
                <a:cs typeface="+mn-cs"/>
              </a:rPr>
              <a:t>, co-founder of Intel, that the number of transistors per square inch on integrated circuits had doubled every year since the integrated circuit was invented. </a:t>
            </a:r>
            <a:r>
              <a:rPr lang="en-US" sz="1200" b="1" i="0" kern="1200" dirty="0" smtClean="0">
                <a:solidFill>
                  <a:schemeClr val="tx1"/>
                </a:solidFill>
                <a:effectLst/>
                <a:latin typeface="Arial" charset="0"/>
                <a:ea typeface="+mn-ea"/>
                <a:cs typeface="+mn-cs"/>
              </a:rPr>
              <a:t>Moore</a:t>
            </a:r>
            <a:r>
              <a:rPr lang="en-US" sz="1200" b="0" i="0" kern="1200" dirty="0" smtClean="0">
                <a:solidFill>
                  <a:schemeClr val="tx1"/>
                </a:solidFill>
                <a:effectLst/>
                <a:latin typeface="Arial" charset="0"/>
                <a:ea typeface="+mn-ea"/>
                <a:cs typeface="+mn-cs"/>
              </a:rPr>
              <a:t> predicted that this trend would continue for the foreseeable future.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If you don’t believe this, you can trade</a:t>
            </a:r>
            <a:r>
              <a:rPr lang="en-US" sz="1200" b="0" i="0" kern="1200" baseline="0" dirty="0" smtClean="0">
                <a:solidFill>
                  <a:schemeClr val="tx1"/>
                </a:solidFill>
                <a:effectLst/>
                <a:latin typeface="Arial" charset="0"/>
                <a:ea typeface="+mn-ea"/>
                <a:cs typeface="+mn-cs"/>
              </a:rPr>
              <a:t> it for “complexity of software” or “interconnectivity of things”</a:t>
            </a:r>
            <a:endParaRPr lang="en-US" dirty="0"/>
          </a:p>
        </p:txBody>
      </p:sp>
    </p:spTree>
    <p:extLst>
      <p:ext uri="{BB962C8B-B14F-4D97-AF65-F5344CB8AC3E}">
        <p14:creationId xmlns:p14="http://schemas.microsoft.com/office/powerpoint/2010/main" val="41075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353379A2-76C4-4C26-8968-9B3BD4CDC169}" type="slidenum">
              <a:rPr lang="en-US"/>
              <a:pPr/>
              <a:t>7</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dirty="0" smtClean="0"/>
              <a:t>The reality though, is that as users of these systems, we basically have stayed static as users</a:t>
            </a:r>
            <a:r>
              <a:rPr lang="en-US" baseline="0" dirty="0" smtClean="0"/>
              <a:t> over several </a:t>
            </a:r>
            <a:r>
              <a:rPr lang="en-US" baseline="0" dirty="0" err="1" smtClean="0"/>
              <a:t>millenia</a:t>
            </a:r>
            <a:r>
              <a:rPr lang="en-US" baseline="0" dirty="0" smtClean="0"/>
              <a:t>.</a:t>
            </a:r>
          </a:p>
          <a:p>
            <a:r>
              <a:rPr lang="en-US" baseline="0" dirty="0" smtClean="0"/>
              <a:t/>
            </a:r>
            <a:br>
              <a:rPr lang="en-US" baseline="0" dirty="0" smtClean="0"/>
            </a:br>
            <a:r>
              <a:rPr lang="en-US" baseline="0" dirty="0" smtClean="0"/>
              <a:t>We do not process information faster than we used to</a:t>
            </a:r>
          </a:p>
          <a:p>
            <a:r>
              <a:rPr lang="en-US" baseline="0" dirty="0" smtClean="0"/>
              <a:t>Our short term working memory (7 +/- 2) has stayed the same</a:t>
            </a:r>
          </a:p>
          <a:p>
            <a:r>
              <a:rPr lang="en-US" baseline="0" dirty="0" smtClean="0"/>
              <a:t>We can only move so fast</a:t>
            </a:r>
          </a:p>
          <a:p>
            <a:r>
              <a:rPr lang="en-US" baseline="0" dirty="0" smtClean="0"/>
              <a:t>We can only see so much (our eyes aren’t better than they used to be)</a:t>
            </a:r>
          </a:p>
          <a:p>
            <a:endParaRPr lang="en-US" baseline="0" dirty="0" smtClean="0"/>
          </a:p>
          <a:p>
            <a:r>
              <a:rPr lang="en-US" baseline="0" dirty="0" smtClean="0"/>
              <a:t>In fact, you might argue that because we live longer, the “average” or “middle” user is older than s/he used to be, is slower than s/he used to be</a:t>
            </a:r>
            <a:endParaRPr lang="en-US" dirty="0"/>
          </a:p>
        </p:txBody>
      </p:sp>
    </p:spTree>
    <p:extLst>
      <p:ext uri="{BB962C8B-B14F-4D97-AF65-F5344CB8AC3E}">
        <p14:creationId xmlns:p14="http://schemas.microsoft.com/office/powerpoint/2010/main" val="115378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D5C280B5-F8FE-46FB-8899-595CBBE4D73D}" type="slidenum">
              <a:rPr lang="en-US"/>
              <a:pPr/>
              <a:t>8</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smtClean="0"/>
              <a:t>As</a:t>
            </a:r>
            <a:r>
              <a:rPr lang="en-US" baseline="0" dirty="0" smtClean="0"/>
              <a:t> a system, the human and the computer work together to get stuff done</a:t>
            </a:r>
          </a:p>
          <a:p>
            <a:endParaRPr lang="en-US" baseline="0" dirty="0" smtClean="0"/>
          </a:p>
          <a:p>
            <a:r>
              <a:rPr lang="en-US" dirty="0" smtClean="0"/>
              <a:t>It’s the</a:t>
            </a:r>
            <a:r>
              <a:rPr lang="en-US" baseline="0" dirty="0" smtClean="0"/>
              <a:t> interface to the system that we are concerned about, and it is hampered by our (human) ability to </a:t>
            </a:r>
            <a:r>
              <a:rPr lang="en-US" baseline="0" dirty="0" err="1" smtClean="0"/>
              <a:t>interpet</a:t>
            </a:r>
            <a:r>
              <a:rPr lang="en-US" baseline="0" dirty="0" smtClean="0"/>
              <a:t>, think, and understand things</a:t>
            </a:r>
          </a:p>
          <a:p>
            <a:endParaRPr lang="en-US" baseline="0" dirty="0" smtClean="0"/>
          </a:p>
          <a:p>
            <a:r>
              <a:rPr lang="en-US" baseline="0" dirty="0" smtClean="0"/>
              <a:t>Consequently, we frequently end up with systems – be they systems for your desktop, websites or webpages, tools, apps, whatever it may be, that are challenging to use</a:t>
            </a:r>
            <a:endParaRPr lang="en-US" dirty="0"/>
          </a:p>
        </p:txBody>
      </p:sp>
    </p:spTree>
    <p:extLst>
      <p:ext uri="{BB962C8B-B14F-4D97-AF65-F5344CB8AC3E}">
        <p14:creationId xmlns:p14="http://schemas.microsoft.com/office/powerpoint/2010/main" val="103134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return to the notion</a:t>
            </a:r>
            <a:r>
              <a:rPr lang="en-US" baseline="0" dirty="0" smtClean="0"/>
              <a:t> of modifiability and extensibility next time</a:t>
            </a:r>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14</a:t>
            </a:fld>
            <a:endParaRPr lang="en-US"/>
          </a:p>
        </p:txBody>
      </p:sp>
    </p:spTree>
    <p:extLst>
      <p:ext uri="{BB962C8B-B14F-4D97-AF65-F5344CB8AC3E}">
        <p14:creationId xmlns:p14="http://schemas.microsoft.com/office/powerpoint/2010/main" val="13712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lots of possible solutions – how do you know what the “right one” is??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17</a:t>
            </a:fld>
            <a:endParaRPr lang="en-US"/>
          </a:p>
        </p:txBody>
      </p:sp>
    </p:spTree>
    <p:extLst>
      <p:ext uri="{BB962C8B-B14F-4D97-AF65-F5344CB8AC3E}">
        <p14:creationId xmlns:p14="http://schemas.microsoft.com/office/powerpoint/2010/main" val="159167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24</a:t>
            </a:fld>
            <a:endParaRPr lang="en-US"/>
          </a:p>
        </p:txBody>
      </p:sp>
    </p:spTree>
    <p:extLst>
      <p:ext uri="{BB962C8B-B14F-4D97-AF65-F5344CB8AC3E}">
        <p14:creationId xmlns:p14="http://schemas.microsoft.com/office/powerpoint/2010/main" val="213749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3/7/17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3/7/17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3/7/17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3/7/17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3/7/17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an introduction</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Manage Complexity</a:t>
            </a:r>
            <a:endParaRPr lang="en-US" dirty="0"/>
          </a:p>
        </p:txBody>
      </p:sp>
      <p:sp>
        <p:nvSpPr>
          <p:cNvPr id="3" name="Content Placeholder 2"/>
          <p:cNvSpPr>
            <a:spLocks noGrp="1"/>
          </p:cNvSpPr>
          <p:nvPr>
            <p:ph idx="1"/>
          </p:nvPr>
        </p:nvSpPr>
        <p:spPr/>
        <p:txBody>
          <a:bodyPr/>
          <a:lstStyle/>
          <a:p>
            <a:r>
              <a:rPr lang="en-US" b="1" dirty="0" smtClean="0"/>
              <a:t>Abstraction</a:t>
            </a:r>
            <a:r>
              <a:rPr lang="en-US" dirty="0" smtClean="0"/>
              <a:t>: simplification by hiding information</a:t>
            </a:r>
          </a:p>
          <a:p>
            <a:r>
              <a:rPr lang="en-US" b="1" dirty="0" smtClean="0"/>
              <a:t>Structure</a:t>
            </a:r>
            <a:r>
              <a:rPr lang="en-US" dirty="0" smtClean="0"/>
              <a:t>: clarifying interactions between components</a:t>
            </a:r>
          </a:p>
          <a:p>
            <a:r>
              <a:rPr lang="en-US" b="1" dirty="0" smtClean="0"/>
              <a:t>Layers</a:t>
            </a:r>
            <a:r>
              <a:rPr lang="en-US" dirty="0" smtClean="0"/>
              <a:t>: repeat this process upwards and downwards</a:t>
            </a:r>
          </a:p>
          <a:p>
            <a:r>
              <a:rPr lang="en-US" b="1" dirty="0" smtClean="0"/>
              <a:t>Consistency</a:t>
            </a:r>
            <a:r>
              <a:rPr lang="en-US" dirty="0" smtClean="0"/>
              <a:t>: follow simple rules so people know what to expect</a:t>
            </a:r>
            <a:endParaRPr lang="en-US" dirty="0"/>
          </a:p>
        </p:txBody>
      </p:sp>
    </p:spTree>
    <p:extLst>
      <p:ext uri="{BB962C8B-B14F-4D97-AF65-F5344CB8AC3E}">
        <p14:creationId xmlns:p14="http://schemas.microsoft.com/office/powerpoint/2010/main" val="290469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#in-class (10 mins)</a:t>
            </a:r>
            <a:endParaRPr lang="en-US" dirty="0"/>
          </a:p>
        </p:txBody>
      </p:sp>
      <p:sp>
        <p:nvSpPr>
          <p:cNvPr id="3" name="Content Placeholder 2"/>
          <p:cNvSpPr>
            <a:spLocks noGrp="1"/>
          </p:cNvSpPr>
          <p:nvPr>
            <p:ph idx="1"/>
          </p:nvPr>
        </p:nvSpPr>
        <p:spPr/>
        <p:txBody>
          <a:bodyPr>
            <a:normAutofit/>
          </a:bodyPr>
          <a:lstStyle/>
          <a:p>
            <a:r>
              <a:rPr lang="en-US" dirty="0" smtClean="0"/>
              <a:t>Review the code for the </a:t>
            </a:r>
            <a:r>
              <a:rPr lang="en-US" dirty="0" err="1" smtClean="0"/>
              <a:t>VendingMachine</a:t>
            </a:r>
            <a:r>
              <a:rPr lang="en-US" dirty="0" smtClean="0"/>
              <a:t> from A2, and the comments on the #A2 slack channel.</a:t>
            </a:r>
          </a:p>
          <a:p>
            <a:r>
              <a:rPr lang="en-US" dirty="0" smtClean="0"/>
              <a:t>From the perspective of improving the </a:t>
            </a:r>
            <a:r>
              <a:rPr lang="en-US" dirty="0" err="1" smtClean="0"/>
              <a:t>VendingMachine</a:t>
            </a:r>
            <a:r>
              <a:rPr lang="en-US" dirty="0" smtClean="0"/>
              <a:t> assignment for the next student:</a:t>
            </a:r>
          </a:p>
          <a:p>
            <a:pPr lvl="1"/>
            <a:r>
              <a:rPr lang="en-US" dirty="0" smtClean="0"/>
              <a:t>(1) Based on how things worked for how A2 was done, what could have been </a:t>
            </a:r>
            <a:r>
              <a:rPr lang="en-US" u="sng" dirty="0" smtClean="0"/>
              <a:t>REMOVED</a:t>
            </a:r>
            <a:r>
              <a:rPr lang="en-US" dirty="0" smtClean="0"/>
              <a:t> from what was handed out? (Briefly, why?)</a:t>
            </a:r>
          </a:p>
          <a:p>
            <a:pPr lvl="1"/>
            <a:r>
              <a:rPr lang="en-US" dirty="0" smtClean="0"/>
              <a:t>(2) Based on how things worked, what could have been </a:t>
            </a:r>
            <a:r>
              <a:rPr lang="en-US" u="sng" dirty="0" smtClean="0"/>
              <a:t>ADDED</a:t>
            </a:r>
            <a:r>
              <a:rPr lang="en-US" dirty="0" smtClean="0"/>
              <a:t> or </a:t>
            </a:r>
            <a:r>
              <a:rPr lang="en-US" u="sng" dirty="0" smtClean="0"/>
              <a:t>CHANGED</a:t>
            </a:r>
            <a:r>
              <a:rPr lang="en-US" dirty="0" smtClean="0"/>
              <a:t>? (Briefly, why?)</a:t>
            </a:r>
          </a:p>
          <a:p>
            <a:r>
              <a:rPr lang="en-US" dirty="0" smtClean="0"/>
              <a:t>In a team of three, identify at least one thing for each of the two above points. Discuss amongst yourselves.</a:t>
            </a:r>
            <a:endParaRPr lang="en-US" dirty="0"/>
          </a:p>
        </p:txBody>
      </p:sp>
    </p:spTree>
    <p:extLst>
      <p:ext uri="{BB962C8B-B14F-4D97-AF65-F5344CB8AC3E}">
        <p14:creationId xmlns:p14="http://schemas.microsoft.com/office/powerpoint/2010/main" val="35793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have been designed differently?</a:t>
            </a:r>
            <a:endParaRPr lang="en-US" dirty="0"/>
          </a:p>
        </p:txBody>
      </p:sp>
      <p:sp>
        <p:nvSpPr>
          <p:cNvPr id="3" name="Content Placeholder 2"/>
          <p:cNvSpPr>
            <a:spLocks noGrp="1"/>
          </p:cNvSpPr>
          <p:nvPr>
            <p:ph idx="1"/>
          </p:nvPr>
        </p:nvSpPr>
        <p:spPr/>
        <p:txBody>
          <a:bodyPr>
            <a:normAutofit fontScale="92500"/>
          </a:bodyPr>
          <a:lstStyle/>
          <a:p>
            <a:r>
              <a:rPr lang="en-US" dirty="0" smtClean="0"/>
              <a:t>(In no particular order, here are a few)</a:t>
            </a:r>
          </a:p>
          <a:p>
            <a:r>
              <a:rPr lang="en-US" u="sng" dirty="0" err="1" smtClean="0"/>
              <a:t>VendingMachineContents</a:t>
            </a:r>
            <a:r>
              <a:rPr lang="en-US" dirty="0" smtClean="0"/>
              <a:t> </a:t>
            </a:r>
            <a:r>
              <a:rPr lang="mr-IN" dirty="0" smtClean="0"/>
              <a:t>–</a:t>
            </a:r>
            <a:r>
              <a:rPr lang="en-US" dirty="0" smtClean="0"/>
              <a:t> change to a flat list? Change to values? Constructor that deconstructs a bunch of lists and grabs them itself?</a:t>
            </a:r>
          </a:p>
          <a:p>
            <a:r>
              <a:rPr lang="en-US" u="sng" dirty="0" err="1" smtClean="0"/>
              <a:t>Lists</a:t>
            </a:r>
            <a:r>
              <a:rPr lang="en-US" u="sng" dirty="0" err="1" smtClean="0">
                <a:sym typeface="Wingdings"/>
              </a:rPr>
              <a:t>Queues</a:t>
            </a:r>
            <a:r>
              <a:rPr lang="en-US" dirty="0" smtClean="0">
                <a:sym typeface="Wingdings"/>
              </a:rPr>
              <a:t> </a:t>
            </a:r>
            <a:r>
              <a:rPr lang="mr-IN" dirty="0" smtClean="0">
                <a:sym typeface="Wingdings"/>
              </a:rPr>
              <a:t>–</a:t>
            </a:r>
            <a:r>
              <a:rPr lang="en-US" dirty="0" smtClean="0">
                <a:sym typeface="Wingdings"/>
              </a:rPr>
              <a:t> most lists inside the system (e.g. </a:t>
            </a:r>
            <a:r>
              <a:rPr lang="en-US" dirty="0" err="1" smtClean="0">
                <a:sym typeface="Wingdings"/>
              </a:rPr>
              <a:t>coinrack</a:t>
            </a:r>
            <a:r>
              <a:rPr lang="en-US" dirty="0" smtClean="0">
                <a:sym typeface="Wingdings"/>
              </a:rPr>
              <a:t>) actually operate like queues</a:t>
            </a:r>
          </a:p>
          <a:p>
            <a:r>
              <a:rPr lang="en-US" u="sng" dirty="0" smtClean="0">
                <a:sym typeface="Wingdings"/>
              </a:rPr>
              <a:t>Improve access to internal components</a:t>
            </a:r>
            <a:r>
              <a:rPr lang="en-US" dirty="0" smtClean="0">
                <a:sym typeface="Wingdings"/>
              </a:rPr>
              <a:t>? </a:t>
            </a:r>
            <a:r>
              <a:rPr lang="mr-IN" dirty="0" smtClean="0">
                <a:sym typeface="Wingdings"/>
              </a:rPr>
              <a:t>–</a:t>
            </a:r>
            <a:r>
              <a:rPr lang="en-US" dirty="0" smtClean="0">
                <a:sym typeface="Wingdings"/>
              </a:rPr>
              <a:t> don’t need to access most of them externally; can redesign to programmatically access these in more straightforward way (e.g. </a:t>
            </a:r>
            <a:r>
              <a:rPr lang="en-US" dirty="0" err="1" smtClean="0">
                <a:sym typeface="Wingdings"/>
              </a:rPr>
              <a:t>VendingMachine.InsertCoin</a:t>
            </a:r>
            <a:r>
              <a:rPr lang="en-US" dirty="0" smtClean="0">
                <a:sym typeface="Wingdings"/>
              </a:rPr>
              <a:t>; or </a:t>
            </a:r>
            <a:r>
              <a:rPr lang="en-US" dirty="0" err="1" smtClean="0">
                <a:sym typeface="Wingdings"/>
              </a:rPr>
              <a:t>VendingMachine.PressButton</a:t>
            </a:r>
            <a:r>
              <a:rPr lang="en-US" dirty="0" smtClean="0">
                <a:sym typeface="Wingdings"/>
              </a:rPr>
              <a:t>)</a:t>
            </a:r>
          </a:p>
          <a:p>
            <a:r>
              <a:rPr lang="en-US" u="sng" dirty="0" smtClean="0">
                <a:sym typeface="Wingdings"/>
              </a:rPr>
              <a:t>Remove </a:t>
            </a:r>
            <a:r>
              <a:rPr lang="en-US" u="sng" dirty="0" err="1" smtClean="0">
                <a:sym typeface="Wingdings"/>
              </a:rPr>
              <a:t>LoadCoins</a:t>
            </a:r>
            <a:r>
              <a:rPr lang="en-US" u="sng" dirty="0" smtClean="0">
                <a:sym typeface="Wingdings"/>
              </a:rPr>
              <a:t>, </a:t>
            </a:r>
            <a:r>
              <a:rPr lang="en-US" u="sng" dirty="0" err="1" smtClean="0">
                <a:sym typeface="Wingdings"/>
              </a:rPr>
              <a:t>LoadPops</a:t>
            </a:r>
            <a:r>
              <a:rPr lang="en-US" dirty="0" smtClean="0">
                <a:sym typeface="Wingdings"/>
              </a:rPr>
              <a:t>?</a:t>
            </a:r>
            <a:endParaRPr lang="en-US" u="sng" dirty="0"/>
          </a:p>
        </p:txBody>
      </p:sp>
    </p:spTree>
    <p:extLst>
      <p:ext uri="{BB962C8B-B14F-4D97-AF65-F5344CB8AC3E}">
        <p14:creationId xmlns:p14="http://schemas.microsoft.com/office/powerpoint/2010/main" val="68587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What you should take away</a:t>
            </a:r>
            <a:endParaRPr lang="en-US" dirty="0"/>
          </a:p>
        </p:txBody>
      </p:sp>
      <p:sp>
        <p:nvSpPr>
          <p:cNvPr id="3" name="Content Placeholder 2"/>
          <p:cNvSpPr>
            <a:spLocks noGrp="1"/>
          </p:cNvSpPr>
          <p:nvPr>
            <p:ph idx="1"/>
          </p:nvPr>
        </p:nvSpPr>
        <p:spPr>
          <a:xfrm>
            <a:off x="838200" y="1825624"/>
            <a:ext cx="10515600" cy="4747703"/>
          </a:xfrm>
        </p:spPr>
        <p:txBody>
          <a:bodyPr>
            <a:normAutofit fontScale="92500" lnSpcReduction="20000"/>
          </a:bodyPr>
          <a:lstStyle/>
          <a:p>
            <a:r>
              <a:rPr lang="en-US" dirty="0" smtClean="0"/>
              <a:t>It’s easy to critique a system design/architecture once you’ve actually gotten a chance to play with it for a while (i.e. usability, modifiability, extensibility); harder to do it without actually interacting with it</a:t>
            </a:r>
          </a:p>
          <a:p>
            <a:r>
              <a:rPr lang="en-US" u="sng" dirty="0" smtClean="0"/>
              <a:t>Lesson</a:t>
            </a:r>
            <a:r>
              <a:rPr lang="en-US" dirty="0" smtClean="0"/>
              <a:t>: Usually, design relies on an iterative process to “get it right” </a:t>
            </a:r>
            <a:r>
              <a:rPr lang="mr-IN" dirty="0" smtClean="0"/>
              <a:t>–</a:t>
            </a:r>
            <a:r>
              <a:rPr lang="en-US" dirty="0" smtClean="0"/>
              <a:t> i.e. incremental improvements over time</a:t>
            </a:r>
            <a:endParaRPr lang="en-US" u="sng" dirty="0"/>
          </a:p>
          <a:p>
            <a:endParaRPr lang="en-US" dirty="0" smtClean="0"/>
          </a:p>
          <a:p>
            <a:r>
              <a:rPr lang="en-US" dirty="0" smtClean="0"/>
              <a:t>Terminology: </a:t>
            </a:r>
            <a:r>
              <a:rPr lang="en-US" u="sng" dirty="0" smtClean="0"/>
              <a:t>API</a:t>
            </a:r>
            <a:r>
              <a:rPr lang="en-US" dirty="0" smtClean="0"/>
              <a:t> = application programming interface</a:t>
            </a:r>
          </a:p>
          <a:p>
            <a:r>
              <a:rPr lang="en-US" dirty="0" smtClean="0"/>
              <a:t>An API abstracts the implementation of software; sometimes known as “entry points”; provided by one piece of software to another as a contract</a:t>
            </a:r>
          </a:p>
          <a:p>
            <a:r>
              <a:rPr lang="en-US" u="sng" dirty="0" smtClean="0"/>
              <a:t>Examples</a:t>
            </a:r>
            <a:r>
              <a:rPr lang="en-US" dirty="0" smtClean="0"/>
              <a:t>: OpenGL, .NET Framework, Java Standard Libraries, Microsoft Foundation Classes, Unity API, etc.</a:t>
            </a:r>
          </a:p>
          <a:p>
            <a:r>
              <a:rPr lang="en-US" dirty="0" smtClean="0"/>
              <a:t>Tech companies often build example code (i.e. that exercise the API, or test the API) alongside the code under the API at the same time</a:t>
            </a:r>
          </a:p>
        </p:txBody>
      </p:sp>
    </p:spTree>
    <p:extLst>
      <p:ext uri="{BB962C8B-B14F-4D97-AF65-F5344CB8AC3E}">
        <p14:creationId xmlns:p14="http://schemas.microsoft.com/office/powerpoint/2010/main" val="1765655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design important?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Other people are involved in the lifecycle of your system—not just you, not just your team, but also people that maintain, extend or modify the system long after you are done. These people (and maybe even you!) will forget how things were put together.</a:t>
            </a:r>
          </a:p>
          <a:p>
            <a:pPr marL="457200" indent="-457200">
              <a:buFont typeface="Arial" charset="0"/>
              <a:buChar char="•"/>
            </a:pPr>
            <a:r>
              <a:rPr lang="en-US" dirty="0" smtClean="0"/>
              <a:t>“submit” on </a:t>
            </a:r>
            <a:r>
              <a:rPr lang="en-US" dirty="0" err="1" smtClean="0"/>
              <a:t>csl.cpsc.ucalgary.ca</a:t>
            </a:r>
            <a:endParaRPr lang="en-US" dirty="0" smtClean="0"/>
          </a:p>
          <a:p>
            <a:pPr marL="457200" indent="-457200">
              <a:buFont typeface="Arial" charset="0"/>
              <a:buChar char="•"/>
            </a:pPr>
            <a:r>
              <a:rPr lang="en-US" dirty="0" smtClean="0"/>
              <a:t>PeopleSoft at </a:t>
            </a:r>
            <a:r>
              <a:rPr lang="en-US" dirty="0" err="1" smtClean="0"/>
              <a:t>UCalgary</a:t>
            </a:r>
            <a:endParaRPr lang="en-US" dirty="0" smtClean="0"/>
          </a:p>
          <a:p>
            <a:pPr marL="457200" indent="-457200">
              <a:buFont typeface="Arial" charset="0"/>
              <a:buChar char="•"/>
            </a:pPr>
            <a:r>
              <a:rPr lang="en-US" dirty="0" smtClean="0"/>
              <a:t>Photoshop/GIMP scripts/plugins</a:t>
            </a:r>
            <a:endParaRPr lang="en-US" dirty="0" smtClean="0"/>
          </a:p>
          <a:p>
            <a:pPr marL="457200" indent="-457200">
              <a:buFont typeface="Arial" charset="0"/>
              <a:buChar char="•"/>
            </a:pPr>
            <a:r>
              <a:rPr lang="en-US" dirty="0" smtClean="0"/>
              <a:t>plug-ins for </a:t>
            </a:r>
            <a:r>
              <a:rPr lang="en-US" dirty="0" smtClean="0"/>
              <a:t>Chrome/Firefox</a:t>
            </a:r>
          </a:p>
          <a:p>
            <a:pPr marL="457200" indent="-457200">
              <a:buFont typeface="Arial" charset="0"/>
              <a:buChar char="•"/>
            </a:pPr>
            <a:r>
              <a:rPr lang="en-US" dirty="0" smtClean="0"/>
              <a:t>Fonts! Themes</a:t>
            </a:r>
            <a:endParaRPr lang="en-US" dirty="0" smtClean="0"/>
          </a:p>
          <a:p>
            <a:pPr marL="457200" indent="-457200">
              <a:buFont typeface="Arial" charset="0"/>
              <a:buChar char="•"/>
            </a:pPr>
            <a:r>
              <a:rPr lang="en-US" dirty="0" smtClean="0"/>
              <a:t>New requirements! (e.g. McDonalds’ kitchen system now needs to account for customer-facing POS systems)</a:t>
            </a:r>
            <a:endParaRPr lang="en-US" dirty="0"/>
          </a:p>
        </p:txBody>
      </p:sp>
    </p:spTree>
    <p:extLst>
      <p:ext uri="{BB962C8B-B14F-4D97-AF65-F5344CB8AC3E}">
        <p14:creationId xmlns:p14="http://schemas.microsoft.com/office/powerpoint/2010/main" val="1610434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design is about making tradeoffs</a:t>
            </a:r>
            <a:endParaRPr lang="en-US" dirty="0"/>
          </a:p>
        </p:txBody>
      </p:sp>
      <p:sp>
        <p:nvSpPr>
          <p:cNvPr id="3" name="Content Placeholder 2"/>
          <p:cNvSpPr>
            <a:spLocks noGrp="1"/>
          </p:cNvSpPr>
          <p:nvPr>
            <p:ph idx="1"/>
          </p:nvPr>
        </p:nvSpPr>
        <p:spPr/>
        <p:txBody>
          <a:bodyPr/>
          <a:lstStyle/>
          <a:p>
            <a:r>
              <a:rPr lang="en-US" dirty="0" smtClean="0"/>
              <a:t>It is unlikely that you can optimize everything (e.g. usability, extensibility, cost, speed, etc.)</a:t>
            </a:r>
          </a:p>
          <a:p>
            <a:r>
              <a:rPr lang="en-US" dirty="0" smtClean="0"/>
              <a:t>Design choices usually rely on making informed choices about the possible trade-offs</a:t>
            </a:r>
            <a:endParaRPr lang="en-US" dirty="0"/>
          </a:p>
        </p:txBody>
      </p:sp>
    </p:spTree>
    <p:extLst>
      <p:ext uri="{BB962C8B-B14F-4D97-AF65-F5344CB8AC3E}">
        <p14:creationId xmlns:p14="http://schemas.microsoft.com/office/powerpoint/2010/main" val="213853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23375" y="1600201"/>
            <a:ext cx="4187425" cy="4525963"/>
          </a:xfrm>
        </p:spPr>
        <p:txBody>
          <a:bodyPr/>
          <a:lstStyle/>
          <a:p>
            <a:r>
              <a:rPr lang="en-US" dirty="0" smtClean="0"/>
              <a:t>What happened here?</a:t>
            </a:r>
          </a:p>
          <a:p>
            <a:endParaRPr lang="en-US" dirty="0"/>
          </a:p>
          <a:p>
            <a:r>
              <a:rPr lang="en-US" dirty="0" smtClean="0"/>
              <a:t>What is stupid?</a:t>
            </a:r>
          </a:p>
          <a:p>
            <a:endParaRPr lang="en-US" dirty="0"/>
          </a:p>
          <a:p>
            <a:r>
              <a:rPr lang="en-US" dirty="0" smtClean="0"/>
              <a:t>How might you fix it?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pic>
        <p:nvPicPr>
          <p:cNvPr id="5" name="Picture 4" descr="Screenshot_2013-08-16-13-4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114800" cy="6858000"/>
          </a:xfrm>
          <a:prstGeom prst="rect">
            <a:avLst/>
          </a:prstGeom>
        </p:spPr>
      </p:pic>
    </p:spTree>
    <p:extLst>
      <p:ext uri="{BB962C8B-B14F-4D97-AF65-F5344CB8AC3E}">
        <p14:creationId xmlns:p14="http://schemas.microsoft.com/office/powerpoint/2010/main" val="599789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915282" y="1600201"/>
            <a:ext cx="4295518" cy="4525963"/>
          </a:xfrm>
        </p:spPr>
        <p:txBody>
          <a:bodyPr/>
          <a:lstStyle/>
          <a:p>
            <a:r>
              <a:rPr lang="en-US" dirty="0"/>
              <a:t>What happened here?</a:t>
            </a:r>
          </a:p>
          <a:p>
            <a:endParaRPr lang="en-US" dirty="0"/>
          </a:p>
          <a:p>
            <a:r>
              <a:rPr lang="en-US" dirty="0"/>
              <a:t>What is stupid?</a:t>
            </a:r>
          </a:p>
          <a:p>
            <a:endParaRPr lang="en-US" dirty="0"/>
          </a:p>
          <a:p>
            <a:r>
              <a:rPr lang="en-US" dirty="0"/>
              <a:t>How might you fix it?</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pic>
        <p:nvPicPr>
          <p:cNvPr id="6" name="Picture 5" descr="Screenshot_2013-08-16-14-34-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4114800" cy="6858000"/>
          </a:xfrm>
          <a:prstGeom prst="rect">
            <a:avLst/>
          </a:prstGeom>
        </p:spPr>
      </p:pic>
    </p:spTree>
    <p:extLst>
      <p:ext uri="{BB962C8B-B14F-4D97-AF65-F5344CB8AC3E}">
        <p14:creationId xmlns:p14="http://schemas.microsoft.com/office/powerpoint/2010/main" val="381753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pic>
        <p:nvPicPr>
          <p:cNvPr id="1026" name="Picture 2" descr="http://www.steinerdoors.com/products/pics/43_glass_door.jpg"/>
          <p:cNvPicPr>
            <a:picLocks noChangeAspect="1" noChangeArrowheads="1"/>
          </p:cNvPicPr>
          <p:nvPr/>
        </p:nvPicPr>
        <p:blipFill>
          <a:blip r:embed="rId2"/>
          <a:srcRect/>
          <a:stretch>
            <a:fillRect/>
          </a:stretch>
        </p:blipFill>
        <p:spPr bwMode="auto">
          <a:xfrm>
            <a:off x="1524000" y="-1"/>
            <a:ext cx="9144000" cy="6905627"/>
          </a:xfrm>
          <a:prstGeom prst="rect">
            <a:avLst/>
          </a:prstGeom>
          <a:noFill/>
        </p:spPr>
      </p:pic>
    </p:spTree>
    <p:extLst>
      <p:ext uri="{BB962C8B-B14F-4D97-AF65-F5344CB8AC3E}">
        <p14:creationId xmlns:p14="http://schemas.microsoft.com/office/powerpoint/2010/main" val="42925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a:t>
            </a:r>
            <a:r>
              <a:rPr lang="en-US" dirty="0" smtClean="0"/>
              <a:t>Example: Design </a:t>
            </a:r>
            <a:r>
              <a:rPr lang="en-US" dirty="0"/>
              <a:t>Trade-offs</a:t>
            </a:r>
            <a:endParaRPr lang="en-US" dirty="0"/>
          </a:p>
        </p:txBody>
      </p:sp>
      <p:sp>
        <p:nvSpPr>
          <p:cNvPr id="3" name="Content Placeholder 2"/>
          <p:cNvSpPr>
            <a:spLocks noGrp="1"/>
          </p:cNvSpPr>
          <p:nvPr>
            <p:ph idx="1"/>
          </p:nvPr>
        </p:nvSpPr>
        <p:spPr/>
        <p:txBody>
          <a:bodyPr/>
          <a:lstStyle/>
          <a:p>
            <a:r>
              <a:rPr lang="en-US" u="sng" dirty="0" smtClean="0"/>
              <a:t>Context</a:t>
            </a:r>
            <a:r>
              <a:rPr lang="en-US" dirty="0" smtClean="0"/>
              <a:t>: We go through collections a lot to do stupid stuff. E.g.:</a:t>
            </a:r>
          </a:p>
          <a:p>
            <a:pPr lvl="1"/>
            <a:r>
              <a:rPr lang="en-US" b="1" dirty="0" smtClean="0"/>
              <a:t>Find the max</a:t>
            </a:r>
            <a:r>
              <a:rPr lang="en-US" dirty="0" smtClean="0"/>
              <a:t>: for </a:t>
            </a:r>
            <a:r>
              <a:rPr lang="en-US" dirty="0" smtClean="0"/>
              <a:t>(</a:t>
            </a:r>
            <a:r>
              <a:rPr lang="mr-IN" dirty="0" smtClean="0"/>
              <a:t>…</a:t>
            </a:r>
            <a:r>
              <a:rPr lang="en-US" dirty="0" smtClean="0"/>
              <a:t>) { if (list[</a:t>
            </a:r>
            <a:r>
              <a:rPr lang="en-US" dirty="0" err="1" smtClean="0"/>
              <a:t>i</a:t>
            </a:r>
            <a:r>
              <a:rPr lang="en-US" dirty="0" smtClean="0"/>
              <a:t>] &gt; max) max = list[</a:t>
            </a:r>
            <a:r>
              <a:rPr lang="en-US" dirty="0" err="1" smtClean="0"/>
              <a:t>i</a:t>
            </a:r>
            <a:r>
              <a:rPr lang="en-US" dirty="0" smtClean="0"/>
              <a:t>]; }</a:t>
            </a:r>
          </a:p>
          <a:p>
            <a:pPr lvl="1"/>
            <a:r>
              <a:rPr lang="en-US" b="1" dirty="0" smtClean="0"/>
              <a:t>Do something above/below a threshold</a:t>
            </a:r>
            <a:r>
              <a:rPr lang="en-US" dirty="0" smtClean="0"/>
              <a:t>: </a:t>
            </a:r>
            <a:br>
              <a:rPr lang="en-US" dirty="0" smtClean="0"/>
            </a:br>
            <a:r>
              <a:rPr lang="en-US" dirty="0" smtClean="0"/>
              <a:t>   for </a:t>
            </a:r>
            <a:r>
              <a:rPr lang="en-US" dirty="0" smtClean="0"/>
              <a:t>(</a:t>
            </a:r>
            <a:r>
              <a:rPr lang="mr-IN" dirty="0" smtClean="0"/>
              <a:t>…</a:t>
            </a:r>
            <a:r>
              <a:rPr lang="en-US" dirty="0" smtClean="0"/>
              <a:t>) { if (list[</a:t>
            </a:r>
            <a:r>
              <a:rPr lang="en-US" dirty="0" err="1" smtClean="0"/>
              <a:t>i</a:t>
            </a:r>
            <a:r>
              <a:rPr lang="en-US" dirty="0" smtClean="0"/>
              <a:t>] &gt; threshold) </a:t>
            </a:r>
            <a:r>
              <a:rPr lang="en-US" dirty="0" err="1" smtClean="0"/>
              <a:t>Console.WriteLine</a:t>
            </a:r>
            <a:r>
              <a:rPr lang="en-US" dirty="0" smtClean="0"/>
              <a:t>(list[</a:t>
            </a:r>
            <a:r>
              <a:rPr lang="en-US" dirty="0" err="1" smtClean="0"/>
              <a:t>i</a:t>
            </a:r>
            <a:r>
              <a:rPr lang="en-US" dirty="0" smtClean="0"/>
              <a:t>]); }</a:t>
            </a:r>
          </a:p>
          <a:p>
            <a:pPr lvl="1"/>
            <a:r>
              <a:rPr lang="en-US" b="1" dirty="0" smtClean="0"/>
              <a:t>Find the sum</a:t>
            </a:r>
            <a:r>
              <a:rPr lang="en-US" dirty="0" smtClean="0"/>
              <a:t>: for </a:t>
            </a:r>
            <a:r>
              <a:rPr lang="en-US" dirty="0" smtClean="0"/>
              <a:t>(</a:t>
            </a:r>
            <a:r>
              <a:rPr lang="mr-IN" dirty="0" smtClean="0"/>
              <a:t>…</a:t>
            </a:r>
            <a:r>
              <a:rPr lang="en-US" dirty="0" smtClean="0"/>
              <a:t>) { sum += list[</a:t>
            </a:r>
            <a:r>
              <a:rPr lang="en-US" dirty="0" err="1" smtClean="0"/>
              <a:t>i</a:t>
            </a:r>
            <a:r>
              <a:rPr lang="en-US" dirty="0" smtClean="0"/>
              <a:t>]; </a:t>
            </a:r>
            <a:r>
              <a:rPr lang="en-US" dirty="0" smtClean="0"/>
              <a:t>}</a:t>
            </a:r>
          </a:p>
          <a:p>
            <a:pPr lvl="1"/>
            <a:r>
              <a:rPr lang="mr-IN" dirty="0" smtClean="0"/>
              <a:t>…</a:t>
            </a:r>
            <a:endParaRPr lang="en-US" dirty="0" smtClean="0"/>
          </a:p>
          <a:p>
            <a:r>
              <a:rPr lang="en-US" u="sng" dirty="0" smtClean="0"/>
              <a:t>Idea</a:t>
            </a:r>
            <a:r>
              <a:rPr lang="en-US" dirty="0" smtClean="0"/>
              <a:t>: What if we could simplify these things:</a:t>
            </a:r>
          </a:p>
          <a:p>
            <a:pPr lvl="1"/>
            <a:r>
              <a:rPr lang="en-US" dirty="0" err="1"/>
              <a:t>l</a:t>
            </a:r>
            <a:r>
              <a:rPr lang="en-US" dirty="0" err="1" smtClean="0"/>
              <a:t>ist.Max</a:t>
            </a:r>
            <a:r>
              <a:rPr lang="en-US" dirty="0" smtClean="0"/>
              <a:t>();</a:t>
            </a:r>
          </a:p>
          <a:p>
            <a:pPr lvl="1"/>
            <a:r>
              <a:rPr lang="en-US" dirty="0" err="1" smtClean="0"/>
              <a:t>list.Where</a:t>
            </a:r>
            <a:r>
              <a:rPr lang="en-US" dirty="0" smtClean="0"/>
              <a:t>(</a:t>
            </a:r>
            <a:r>
              <a:rPr lang="en-US" dirty="0" err="1" smtClean="0"/>
              <a:t>i</a:t>
            </a:r>
            <a:r>
              <a:rPr lang="en-US" dirty="0" smtClean="0"/>
              <a:t> &gt; threshold).</a:t>
            </a:r>
            <a:r>
              <a:rPr lang="en-US" dirty="0" err="1" smtClean="0"/>
              <a:t>ForEach</a:t>
            </a:r>
            <a:r>
              <a:rPr lang="en-US" dirty="0" smtClean="0"/>
              <a:t>(</a:t>
            </a:r>
            <a:r>
              <a:rPr lang="en-US" dirty="0" err="1" smtClean="0"/>
              <a:t>Console.WriteLine</a:t>
            </a:r>
            <a:r>
              <a:rPr lang="en-US" dirty="0" smtClean="0"/>
              <a:t>);</a:t>
            </a:r>
          </a:p>
          <a:p>
            <a:pPr lvl="1"/>
            <a:r>
              <a:rPr lang="en-US" dirty="0" err="1" smtClean="0"/>
              <a:t>list.Sum</a:t>
            </a:r>
            <a:r>
              <a:rPr lang="en-US" dirty="0" smtClean="0"/>
              <a:t>();</a:t>
            </a:r>
          </a:p>
        </p:txBody>
      </p:sp>
    </p:spTree>
    <p:extLst>
      <p:ext uri="{BB962C8B-B14F-4D97-AF65-F5344CB8AC3E}">
        <p14:creationId xmlns:p14="http://schemas.microsoft.com/office/powerpoint/2010/main" val="1602713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 typeface="Arial" charset="0"/>
              <a:buChar char="•"/>
            </a:pPr>
            <a:r>
              <a:rPr lang="en-US" dirty="0" smtClean="0"/>
              <a:t>Describe why software engineering is a practice of software design</a:t>
            </a:r>
          </a:p>
          <a:p>
            <a:pPr marL="457200" indent="-457200">
              <a:buFont typeface="Arial" charset="0"/>
              <a:buChar char="•"/>
            </a:pPr>
            <a:r>
              <a:rPr lang="en-US" dirty="0" smtClean="0"/>
              <a:t>Discuss why design should be a core focus of software engineering work (i.e. rather than just cowboy coding)</a:t>
            </a:r>
          </a:p>
          <a:p>
            <a:pPr marL="457200" indent="-457200">
              <a:buFont typeface="Arial" charset="0"/>
              <a:buChar char="•"/>
            </a:pPr>
            <a:r>
              <a:rPr lang="en-US" dirty="0" smtClean="0"/>
              <a:t>Think about design as an iterative process of refinement</a:t>
            </a:r>
          </a:p>
          <a:p>
            <a:pPr marL="457200" indent="-457200">
              <a:buFont typeface="Arial" charset="0"/>
              <a:buChar char="•"/>
            </a:pPr>
            <a:r>
              <a:rPr lang="en-US" dirty="0" smtClean="0"/>
              <a:t>Understand how tradeoffs are a fundamental part of design</a:t>
            </a:r>
          </a:p>
        </p:txBody>
      </p:sp>
    </p:spTree>
    <p:extLst>
      <p:ext uri="{BB962C8B-B14F-4D97-AF65-F5344CB8AC3E}">
        <p14:creationId xmlns:p14="http://schemas.microsoft.com/office/powerpoint/2010/main" val="583384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Example: How </a:t>
            </a:r>
            <a:r>
              <a:rPr lang="en-US" dirty="0" smtClean="0"/>
              <a:t>could we make this happen?</a:t>
            </a:r>
            <a:endParaRPr lang="en-US" dirty="0"/>
          </a:p>
        </p:txBody>
      </p:sp>
      <p:sp>
        <p:nvSpPr>
          <p:cNvPr id="4" name="Content Placeholder 3"/>
          <p:cNvSpPr>
            <a:spLocks noGrp="1"/>
          </p:cNvSpPr>
          <p:nvPr>
            <p:ph sz="half" idx="1"/>
          </p:nvPr>
        </p:nvSpPr>
        <p:spPr/>
        <p:txBody>
          <a:bodyPr/>
          <a:lstStyle/>
          <a:p>
            <a:r>
              <a:rPr lang="en-US" dirty="0" smtClean="0"/>
              <a:t>For each Collection type, add methods like Sum(), Max(), Min()</a:t>
            </a:r>
            <a:r>
              <a:rPr lang="mr-IN" dirty="0" smtClean="0"/>
              <a:t>…</a:t>
            </a:r>
            <a:endParaRPr lang="en-US" dirty="0" smtClean="0"/>
          </a:p>
          <a:p>
            <a:endParaRPr lang="en-US" dirty="0"/>
          </a:p>
          <a:p>
            <a:r>
              <a:rPr lang="en-US" u="sng" dirty="0" smtClean="0"/>
              <a:t>Consequence</a:t>
            </a:r>
            <a:r>
              <a:rPr lang="en-US" dirty="0" smtClean="0"/>
              <a:t>: a lot of additional code for each of the Collection types (Dictionary, List, </a:t>
            </a:r>
            <a:r>
              <a:rPr lang="mr-IN" dirty="0" smtClean="0"/>
              <a:t>…</a:t>
            </a:r>
            <a:r>
              <a:rPr lang="en-US" dirty="0" smtClean="0"/>
              <a:t>)</a:t>
            </a:r>
            <a:endParaRPr lang="en-US" dirty="0"/>
          </a:p>
        </p:txBody>
      </p:sp>
      <p:sp>
        <p:nvSpPr>
          <p:cNvPr id="5" name="Content Placeholder 4"/>
          <p:cNvSpPr>
            <a:spLocks noGrp="1"/>
          </p:cNvSpPr>
          <p:nvPr>
            <p:ph sz="half" idx="2"/>
          </p:nvPr>
        </p:nvSpPr>
        <p:spPr/>
        <p:txBody>
          <a:bodyPr/>
          <a:lstStyle/>
          <a:p>
            <a:r>
              <a:rPr lang="en-US" dirty="0" smtClean="0"/>
              <a:t>Make every </a:t>
            </a:r>
            <a:r>
              <a:rPr lang="en-US" dirty="0" smtClean="0"/>
              <a:t>collection inherit from an </a:t>
            </a:r>
            <a:r>
              <a:rPr lang="en-US" dirty="0" err="1" smtClean="0"/>
              <a:t>ICollection</a:t>
            </a:r>
            <a:r>
              <a:rPr lang="en-US" dirty="0" smtClean="0"/>
              <a:t> interface</a:t>
            </a:r>
          </a:p>
          <a:p>
            <a:endParaRPr lang="en-US" dirty="0" smtClean="0"/>
          </a:p>
          <a:p>
            <a:r>
              <a:rPr lang="en-US" dirty="0" smtClean="0"/>
              <a:t>Create “extension methods” that allow us to add functions post-hoc to any class</a:t>
            </a:r>
          </a:p>
          <a:p>
            <a:endParaRPr lang="en-US" dirty="0" smtClean="0"/>
          </a:p>
          <a:p>
            <a:r>
              <a:rPr lang="en-US" u="sng" dirty="0" smtClean="0"/>
              <a:t>Consequence</a:t>
            </a:r>
            <a:r>
              <a:rPr lang="en-US" dirty="0" smtClean="0"/>
              <a:t>: changing the C# language</a:t>
            </a:r>
            <a:endParaRPr lang="en-US" dirty="0"/>
          </a:p>
        </p:txBody>
      </p:sp>
    </p:spTree>
    <p:extLst>
      <p:ext uri="{BB962C8B-B14F-4D97-AF65-F5344CB8AC3E}">
        <p14:creationId xmlns:p14="http://schemas.microsoft.com/office/powerpoint/2010/main" val="1252689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Example: Considerations and Tradeoffs</a:t>
            </a:r>
            <a:endParaRPr lang="en-US" dirty="0"/>
          </a:p>
        </p:txBody>
      </p:sp>
      <p:sp>
        <p:nvSpPr>
          <p:cNvPr id="4" name="Content Placeholder 3"/>
          <p:cNvSpPr>
            <a:spLocks noGrp="1"/>
          </p:cNvSpPr>
          <p:nvPr>
            <p:ph idx="1"/>
          </p:nvPr>
        </p:nvSpPr>
        <p:spPr/>
        <p:txBody>
          <a:bodyPr/>
          <a:lstStyle/>
          <a:p>
            <a:r>
              <a:rPr lang="en-US" dirty="0" smtClean="0"/>
              <a:t>What is “cleaner” conceptually?</a:t>
            </a:r>
          </a:p>
          <a:p>
            <a:r>
              <a:rPr lang="en-US" dirty="0" smtClean="0"/>
              <a:t>What is easier to understand as a developer </a:t>
            </a:r>
            <a:r>
              <a:rPr lang="en-US" u="sng" dirty="0" smtClean="0"/>
              <a:t>consuming</a:t>
            </a:r>
            <a:r>
              <a:rPr lang="en-US" dirty="0" smtClean="0"/>
              <a:t> this API?</a:t>
            </a:r>
            <a:endParaRPr lang="en-US" dirty="0" smtClean="0"/>
          </a:p>
          <a:p>
            <a:r>
              <a:rPr lang="en-US" dirty="0" smtClean="0"/>
              <a:t>What is easier to build? What costs less ($$, time, test) to build?</a:t>
            </a:r>
          </a:p>
          <a:p>
            <a:r>
              <a:rPr lang="en-US" dirty="0" smtClean="0"/>
              <a:t>What mechanism gives us further ability to evolve in the future?</a:t>
            </a:r>
          </a:p>
          <a:p>
            <a:r>
              <a:rPr lang="en-US" dirty="0" smtClean="0"/>
              <a:t>What will be easier to </a:t>
            </a:r>
            <a:r>
              <a:rPr lang="en-US" u="sng" dirty="0" smtClean="0"/>
              <a:t>maintain</a:t>
            </a:r>
            <a:r>
              <a:rPr lang="en-US" dirty="0" smtClean="0"/>
              <a:t>?</a:t>
            </a:r>
            <a:endParaRPr lang="en-US" dirty="0"/>
          </a:p>
        </p:txBody>
      </p:sp>
    </p:spTree>
    <p:extLst>
      <p:ext uri="{BB962C8B-B14F-4D97-AF65-F5344CB8AC3E}">
        <p14:creationId xmlns:p14="http://schemas.microsoft.com/office/powerpoint/2010/main" val="1856655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Example</a:t>
            </a:r>
            <a:endParaRPr lang="en-US" dirty="0"/>
          </a:p>
        </p:txBody>
      </p:sp>
      <p:sp>
        <p:nvSpPr>
          <p:cNvPr id="3" name="Content Placeholder 2"/>
          <p:cNvSpPr>
            <a:spLocks noGrp="1"/>
          </p:cNvSpPr>
          <p:nvPr>
            <p:ph idx="1"/>
          </p:nvPr>
        </p:nvSpPr>
        <p:spPr/>
        <p:txBody>
          <a:bodyPr/>
          <a:lstStyle/>
          <a:p>
            <a:r>
              <a:rPr lang="en-US" dirty="0" smtClean="0"/>
              <a:t>What we ended up with is LINQ: Language </a:t>
            </a:r>
            <a:r>
              <a:rPr lang="en-US" dirty="0" err="1" smtClean="0"/>
              <a:t>INtegrated</a:t>
            </a:r>
            <a:r>
              <a:rPr lang="en-US" dirty="0" smtClean="0"/>
              <a:t> Queries, a new set of Collection classes (with backwards compatibility and expanded functionality), and extension methods</a:t>
            </a:r>
          </a:p>
          <a:p>
            <a:endParaRPr lang="en-US" dirty="0"/>
          </a:p>
          <a:p>
            <a:r>
              <a:rPr lang="en-US" dirty="0" smtClean="0"/>
              <a:t>The </a:t>
            </a:r>
            <a:r>
              <a:rPr lang="en-US" u="sng" dirty="0" smtClean="0"/>
              <a:t>language itself</a:t>
            </a:r>
            <a:r>
              <a:rPr lang="en-US" dirty="0" smtClean="0"/>
              <a:t> was changed, and brought in a type of SQL-</a:t>
            </a:r>
            <a:r>
              <a:rPr lang="en-US" dirty="0" err="1" smtClean="0"/>
              <a:t>ish</a:t>
            </a:r>
            <a:r>
              <a:rPr lang="en-US" dirty="0" smtClean="0"/>
              <a:t> syntax for certain parts</a:t>
            </a:r>
          </a:p>
          <a:p>
            <a:endParaRPr lang="en-US" dirty="0"/>
          </a:p>
          <a:p>
            <a:r>
              <a:rPr lang="en-US" dirty="0" smtClean="0"/>
              <a:t>Extension methods add some complexity in exchange for extensibility in the core language</a:t>
            </a:r>
          </a:p>
        </p:txBody>
      </p:sp>
    </p:spTree>
    <p:extLst>
      <p:ext uri="{BB962C8B-B14F-4D97-AF65-F5344CB8AC3E}">
        <p14:creationId xmlns:p14="http://schemas.microsoft.com/office/powerpoint/2010/main" val="212461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a:t>
            </a:r>
            <a:endParaRPr lang="en-US" dirty="0"/>
          </a:p>
        </p:txBody>
      </p:sp>
      <p:sp>
        <p:nvSpPr>
          <p:cNvPr id="3" name="Content Placeholder 2"/>
          <p:cNvSpPr>
            <a:spLocks noGrp="1"/>
          </p:cNvSpPr>
          <p:nvPr>
            <p:ph idx="1"/>
          </p:nvPr>
        </p:nvSpPr>
        <p:spPr/>
        <p:txBody>
          <a:bodyPr/>
          <a:lstStyle/>
          <a:p>
            <a:r>
              <a:rPr lang="en-US" dirty="0" smtClean="0"/>
              <a:t>Software systems are a result of design decisions (intentional or accidental)</a:t>
            </a:r>
          </a:p>
          <a:p>
            <a:r>
              <a:rPr lang="en-US" dirty="0" smtClean="0"/>
              <a:t>Often, these seem to add additional complexity, but often, the purpose is for extensibility (e.g. interfaces)</a:t>
            </a:r>
          </a:p>
          <a:p>
            <a:r>
              <a:rPr lang="en-US" dirty="0" smtClean="0"/>
              <a:t>Some of these design decisions are lessons based on use of previous iterations or related systems (e.g. consider mobile phone interfaces); others are logical consequences of the underlying structure of the system/assumptions being made by developers </a:t>
            </a:r>
            <a:r>
              <a:rPr lang="en-US" dirty="0" smtClean="0">
                <a:sym typeface="Wingdings"/>
              </a:rPr>
              <a:t> </a:t>
            </a:r>
            <a:r>
              <a:rPr lang="en-US" u="sng" dirty="0" smtClean="0">
                <a:sym typeface="Wingdings"/>
              </a:rPr>
              <a:t>OpenGL</a:t>
            </a:r>
            <a:endParaRPr lang="en-US" u="sng" dirty="0" smtClean="0"/>
          </a:p>
        </p:txBody>
      </p:sp>
    </p:spTree>
    <p:extLst>
      <p:ext uri="{BB962C8B-B14F-4D97-AF65-F5344CB8AC3E}">
        <p14:creationId xmlns:p14="http://schemas.microsoft.com/office/powerpoint/2010/main" val="1748954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should now be able to:</a:t>
            </a:r>
          </a:p>
          <a:p>
            <a:pPr marL="457200" indent="-457200">
              <a:buFont typeface="Arial" charset="0"/>
              <a:buChar char="•"/>
            </a:pPr>
            <a:r>
              <a:rPr lang="en-US" dirty="0" smtClean="0"/>
              <a:t>Describe why software engineering is a practice of software design</a:t>
            </a:r>
          </a:p>
          <a:p>
            <a:pPr marL="457200" indent="-457200">
              <a:buFont typeface="Arial" charset="0"/>
              <a:buChar char="•"/>
            </a:pPr>
            <a:r>
              <a:rPr lang="en-US" dirty="0" smtClean="0"/>
              <a:t>Discuss why design should be a core focus of software engineering work (i.e. rather than just cowboy coding)</a:t>
            </a:r>
          </a:p>
          <a:p>
            <a:pPr marL="457200" indent="-457200">
              <a:buFont typeface="Arial" charset="0"/>
              <a:buChar char="•"/>
            </a:pPr>
            <a:r>
              <a:rPr lang="en-US" dirty="0" smtClean="0"/>
              <a:t>Think about design as an iterative process of refinement</a:t>
            </a:r>
          </a:p>
          <a:p>
            <a:pPr marL="457200" indent="-457200">
              <a:buFont typeface="Arial" charset="0"/>
              <a:buChar char="•"/>
            </a:pPr>
            <a:r>
              <a:rPr lang="en-US" dirty="0" smtClean="0"/>
              <a:t>Understand how tradeoffs are a fundamental part of design</a:t>
            </a:r>
          </a:p>
        </p:txBody>
      </p:sp>
    </p:spTree>
    <p:extLst>
      <p:ext uri="{BB962C8B-B14F-4D97-AF65-F5344CB8AC3E}">
        <p14:creationId xmlns:p14="http://schemas.microsoft.com/office/powerpoint/2010/main" val="897478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design?</a:t>
            </a:r>
            <a:endParaRPr lang="en-US" dirty="0"/>
          </a:p>
        </p:txBody>
      </p:sp>
      <p:sp>
        <p:nvSpPr>
          <p:cNvPr id="3" name="Content Placeholder 2"/>
          <p:cNvSpPr>
            <a:spLocks noGrp="1"/>
          </p:cNvSpPr>
          <p:nvPr>
            <p:ph idx="1"/>
          </p:nvPr>
        </p:nvSpPr>
        <p:spPr/>
        <p:txBody>
          <a:bodyPr>
            <a:normAutofit/>
          </a:bodyPr>
          <a:lstStyle/>
          <a:p>
            <a:r>
              <a:rPr lang="en-US" dirty="0" smtClean="0"/>
              <a:t>Software engineering: building structures and code to address functional requirements while respecting constraints of non-functional requirements (e.g. budget, deadlines), and trying to ensure good quality.</a:t>
            </a:r>
          </a:p>
          <a:p>
            <a:r>
              <a:rPr lang="en-US" dirty="0" smtClean="0"/>
              <a:t>At each step, you are faced with </a:t>
            </a:r>
            <a:r>
              <a:rPr lang="en-US" u="sng" dirty="0" smtClean="0"/>
              <a:t>options</a:t>
            </a:r>
            <a:r>
              <a:rPr lang="en-US" dirty="0" smtClean="0"/>
              <a:t> in how to build or organize things—e.g. the structure of components, the calling sequence of components, and so forth.</a:t>
            </a:r>
          </a:p>
          <a:p>
            <a:r>
              <a:rPr lang="en-US" dirty="0" smtClean="0"/>
              <a:t>The choices we make with respect to these options and decision points define the </a:t>
            </a:r>
            <a:r>
              <a:rPr lang="en-US" u="sng" dirty="0" smtClean="0"/>
              <a:t>design</a:t>
            </a:r>
            <a:r>
              <a:rPr lang="en-US" dirty="0" smtClean="0"/>
              <a:t> of our system.</a:t>
            </a:r>
          </a:p>
          <a:p>
            <a:r>
              <a:rPr lang="en-US" dirty="0" smtClean="0"/>
              <a:t>How we go about making those choices is the </a:t>
            </a:r>
            <a:r>
              <a:rPr lang="en-US" u="sng" dirty="0" smtClean="0"/>
              <a:t>design process</a:t>
            </a:r>
            <a:r>
              <a:rPr lang="en-US" dirty="0" smtClean="0"/>
              <a:t>.</a:t>
            </a:r>
          </a:p>
        </p:txBody>
      </p:sp>
    </p:spTree>
    <p:extLst>
      <p:ext uri="{BB962C8B-B14F-4D97-AF65-F5344CB8AC3E}">
        <p14:creationId xmlns:p14="http://schemas.microsoft.com/office/powerpoint/2010/main" val="1321061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7766028" cy="6858000"/>
          </a:xfrm>
          <a:prstGeom prst="rect">
            <a:avLst/>
          </a:prstGeom>
        </p:spPr>
      </p:pic>
      <p:pic>
        <p:nvPicPr>
          <p:cNvPr id="5" name="Picture 4"/>
          <p:cNvPicPr>
            <a:picLocks noChangeAspect="1"/>
          </p:cNvPicPr>
          <p:nvPr/>
        </p:nvPicPr>
        <p:blipFill>
          <a:blip r:embed="rId3"/>
          <a:stretch>
            <a:fillRect/>
          </a:stretch>
        </p:blipFill>
        <p:spPr>
          <a:xfrm>
            <a:off x="7669789" y="365125"/>
            <a:ext cx="4522211" cy="2545492"/>
          </a:xfrm>
          <a:prstGeom prst="rect">
            <a:avLst/>
          </a:prstGeom>
        </p:spPr>
      </p:pic>
      <p:pic>
        <p:nvPicPr>
          <p:cNvPr id="6" name="Picture 5"/>
          <p:cNvPicPr>
            <a:picLocks noChangeAspect="1"/>
          </p:cNvPicPr>
          <p:nvPr/>
        </p:nvPicPr>
        <p:blipFill>
          <a:blip r:embed="rId4"/>
          <a:stretch>
            <a:fillRect/>
          </a:stretch>
        </p:blipFill>
        <p:spPr>
          <a:xfrm>
            <a:off x="7632569" y="3275742"/>
            <a:ext cx="4583928" cy="2901221"/>
          </a:xfrm>
          <a:prstGeom prst="rect">
            <a:avLst/>
          </a:prstGeom>
        </p:spPr>
      </p:pic>
    </p:spTree>
    <p:extLst>
      <p:ext uri="{BB962C8B-B14F-4D97-AF65-F5344CB8AC3E}">
        <p14:creationId xmlns:p14="http://schemas.microsoft.com/office/powerpoint/2010/main" val="19401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in SE</a:t>
            </a:r>
            <a:endParaRPr lang="en-US" dirty="0"/>
          </a:p>
        </p:txBody>
      </p:sp>
      <p:sp>
        <p:nvSpPr>
          <p:cNvPr id="3" name="Content Placeholder 2"/>
          <p:cNvSpPr>
            <a:spLocks noGrp="1"/>
          </p:cNvSpPr>
          <p:nvPr>
            <p:ph idx="1"/>
          </p:nvPr>
        </p:nvSpPr>
        <p:spPr/>
        <p:txBody>
          <a:bodyPr/>
          <a:lstStyle/>
          <a:p>
            <a:r>
              <a:rPr lang="en-US" dirty="0" smtClean="0"/>
              <a:t>Design in SE is about making choices about what to keep, what to get rid of, and how these things are organized</a:t>
            </a:r>
          </a:p>
          <a:p>
            <a:endParaRPr lang="en-US" dirty="0"/>
          </a:p>
          <a:p>
            <a:r>
              <a:rPr lang="en-US" dirty="0" smtClean="0"/>
              <a:t>In the past, these decisions were driven mainly by machine optimization—i.e. making the system run quickly somehow</a:t>
            </a:r>
          </a:p>
          <a:p>
            <a:endParaRPr lang="en-US" dirty="0"/>
          </a:p>
          <a:p>
            <a:r>
              <a:rPr lang="en-US" dirty="0" smtClean="0"/>
              <a:t>Increasingly though (and rightfully so as machines get faster), these decisions are now driven by human issues—i.e. maintainability, modifiability, extensibility, usability, and so forth</a:t>
            </a:r>
            <a:endParaRPr lang="en-US" dirty="0"/>
          </a:p>
        </p:txBody>
      </p:sp>
    </p:spTree>
    <p:extLst>
      <p:ext uri="{BB962C8B-B14F-4D97-AF65-F5344CB8AC3E}">
        <p14:creationId xmlns:p14="http://schemas.microsoft.com/office/powerpoint/2010/main" val="1398877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Moore’s </a:t>
            </a:r>
            <a:r>
              <a:rPr lang="en-US" dirty="0" smtClean="0"/>
              <a:t>Law </a:t>
            </a:r>
            <a:r>
              <a:rPr lang="mr-IN" dirty="0" smtClean="0"/>
              <a:t>–</a:t>
            </a:r>
            <a:r>
              <a:rPr lang="en-US" dirty="0" smtClean="0"/>
              <a:t> System Complexity</a:t>
            </a:r>
            <a:endParaRPr lang="en-US" dirty="0"/>
          </a:p>
        </p:txBody>
      </p:sp>
      <p:sp>
        <p:nvSpPr>
          <p:cNvPr id="40965" name="Text Box 5"/>
          <p:cNvSpPr txBox="1">
            <a:spLocks noChangeArrowheads="1"/>
          </p:cNvSpPr>
          <p:nvPr/>
        </p:nvSpPr>
        <p:spPr bwMode="auto">
          <a:xfrm>
            <a:off x="8832850" y="2276476"/>
            <a:ext cx="1512888"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lgn="r" eaLnBrk="0" hangingPunct="0"/>
            <a:r>
              <a:rPr lang="en-US" sz="1600" dirty="0">
                <a:latin typeface="Verdana" pitchFamily="34" charset="0"/>
              </a:rPr>
              <a:t>transistors</a:t>
            </a:r>
          </a:p>
          <a:p>
            <a:pPr algn="r" eaLnBrk="0" hangingPunct="0"/>
            <a:r>
              <a:rPr lang="en-US" sz="1600" dirty="0">
                <a:latin typeface="Verdana" pitchFamily="34" charset="0"/>
              </a:rPr>
              <a:t>speed</a:t>
            </a:r>
          </a:p>
          <a:p>
            <a:pPr algn="r" eaLnBrk="0" hangingPunct="0"/>
            <a:r>
              <a:rPr lang="en-US" sz="1600" dirty="0">
                <a:latin typeface="Verdana" pitchFamily="34" charset="0"/>
              </a:rPr>
              <a:t>discs</a:t>
            </a:r>
          </a:p>
          <a:p>
            <a:pPr algn="r" eaLnBrk="0" hangingPunct="0"/>
            <a:r>
              <a:rPr lang="en-US" sz="1600" dirty="0">
                <a:latin typeface="Verdana" pitchFamily="34" charset="0"/>
              </a:rPr>
              <a:t>cost</a:t>
            </a:r>
            <a:endParaRPr lang="en-US" sz="1600" b="1" dirty="0">
              <a:latin typeface="Verdana" pitchFamily="34" charset="0"/>
            </a:endParaRPr>
          </a:p>
        </p:txBody>
      </p:sp>
      <p:sp>
        <p:nvSpPr>
          <p:cNvPr id="40969" name="Text Box 9"/>
          <p:cNvSpPr txBox="1">
            <a:spLocks noChangeArrowheads="1"/>
          </p:cNvSpPr>
          <p:nvPr/>
        </p:nvSpPr>
        <p:spPr bwMode="auto">
          <a:xfrm>
            <a:off x="36464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1950</a:t>
            </a:r>
          </a:p>
        </p:txBody>
      </p:sp>
      <p:sp>
        <p:nvSpPr>
          <p:cNvPr id="40970" name="Text Box 10"/>
          <p:cNvSpPr txBox="1">
            <a:spLocks noChangeArrowheads="1"/>
          </p:cNvSpPr>
          <p:nvPr/>
        </p:nvSpPr>
        <p:spPr bwMode="auto">
          <a:xfrm>
            <a:off x="64658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1990</a:t>
            </a:r>
          </a:p>
        </p:txBody>
      </p:sp>
      <p:sp>
        <p:nvSpPr>
          <p:cNvPr id="40971" name="Text Box 11"/>
          <p:cNvSpPr txBox="1">
            <a:spLocks noChangeArrowheads="1"/>
          </p:cNvSpPr>
          <p:nvPr/>
        </p:nvSpPr>
        <p:spPr bwMode="auto">
          <a:xfrm>
            <a:off x="94376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2030</a:t>
            </a:r>
          </a:p>
        </p:txBody>
      </p:sp>
      <p:sp>
        <p:nvSpPr>
          <p:cNvPr id="40972" name="Rectangle 12"/>
          <p:cNvSpPr>
            <a:spLocks noChangeArrowheads="1"/>
          </p:cNvSpPr>
          <p:nvPr/>
        </p:nvSpPr>
        <p:spPr bwMode="auto">
          <a:xfrm>
            <a:off x="1524001" y="6674227"/>
            <a:ext cx="2124075" cy="184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sp>
        <p:nvSpPr>
          <p:cNvPr id="40963" name="Line 3"/>
          <p:cNvSpPr>
            <a:spLocks noChangeShapeType="1"/>
          </p:cNvSpPr>
          <p:nvPr/>
        </p:nvSpPr>
        <p:spPr bwMode="auto">
          <a:xfrm>
            <a:off x="3792538" y="2332039"/>
            <a:ext cx="0" cy="3938587"/>
          </a:xfrm>
          <a:prstGeom prst="line">
            <a:avLst/>
          </a:prstGeom>
          <a:noFill/>
          <a:ln w="571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0964" name="Line 4"/>
          <p:cNvSpPr>
            <a:spLocks noChangeShapeType="1"/>
          </p:cNvSpPr>
          <p:nvPr/>
        </p:nvSpPr>
        <p:spPr bwMode="auto">
          <a:xfrm>
            <a:off x="3792539" y="6270625"/>
            <a:ext cx="6048375" cy="0"/>
          </a:xfrm>
          <a:prstGeom prst="line">
            <a:avLst/>
          </a:prstGeom>
          <a:noFill/>
          <a:ln w="571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pic>
        <p:nvPicPr>
          <p:cNvPr id="40976" name="Picture 16" descr="j00822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7664" y="1484314"/>
            <a:ext cx="1366837" cy="979487"/>
          </a:xfrm>
          <a:prstGeom prst="rect">
            <a:avLst/>
          </a:prstGeom>
          <a:noFill/>
          <a:extLst>
            <a:ext uri="{909E8E84-426E-40dd-AFC4-6F175D3DCCD1}">
              <a14:hiddenFill xmlns="" xmlns:a14="http://schemas.microsoft.com/office/drawing/2010/main">
                <a:solidFill>
                  <a:srgbClr val="FFFFFF"/>
                </a:solidFill>
              </a14:hiddenFill>
            </a:ext>
          </a:extLst>
        </p:spPr>
      </p:pic>
      <p:sp>
        <p:nvSpPr>
          <p:cNvPr id="40977" name="Text Box 17"/>
          <p:cNvSpPr txBox="1">
            <a:spLocks noChangeArrowheads="1"/>
          </p:cNvSpPr>
          <p:nvPr/>
        </p:nvSpPr>
        <p:spPr bwMode="auto">
          <a:xfrm>
            <a:off x="9112250" y="1420813"/>
            <a:ext cx="12636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r" eaLnBrk="0" hangingPunct="0"/>
            <a:r>
              <a:rPr lang="en-US" b="1">
                <a:latin typeface="Arial" charset="0"/>
              </a:rPr>
              <a:t>Computer</a:t>
            </a:r>
          </a:p>
          <a:p>
            <a:pPr algn="r" eaLnBrk="0" hangingPunct="0"/>
            <a:r>
              <a:rPr lang="en-US" b="1">
                <a:latin typeface="Arial" charset="0"/>
              </a:rPr>
              <a:t>abilities</a:t>
            </a:r>
          </a:p>
        </p:txBody>
      </p:sp>
      <p:sp>
        <p:nvSpPr>
          <p:cNvPr id="2" name="Arc 1"/>
          <p:cNvSpPr/>
          <p:nvPr/>
        </p:nvSpPr>
        <p:spPr>
          <a:xfrm rot="10800000">
            <a:off x="-1900132" y="-2087847"/>
            <a:ext cx="11337820" cy="8123807"/>
          </a:xfrm>
          <a:prstGeom prst="arc">
            <a:avLst>
              <a:gd name="adj1" fmla="val 11272810"/>
              <a:gd name="adj2" fmla="val 16103273"/>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07910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Human Capacity</a:t>
            </a:r>
            <a:endParaRPr lang="en-US" dirty="0"/>
          </a:p>
        </p:txBody>
      </p:sp>
      <p:sp>
        <p:nvSpPr>
          <p:cNvPr id="43012" name="Text Box 4"/>
          <p:cNvSpPr txBox="1">
            <a:spLocks noChangeArrowheads="1"/>
          </p:cNvSpPr>
          <p:nvPr/>
        </p:nvSpPr>
        <p:spPr bwMode="auto">
          <a:xfrm>
            <a:off x="36464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1950</a:t>
            </a:r>
          </a:p>
        </p:txBody>
      </p:sp>
      <p:sp>
        <p:nvSpPr>
          <p:cNvPr id="43013" name="Text Box 5"/>
          <p:cNvSpPr txBox="1">
            <a:spLocks noChangeArrowheads="1"/>
          </p:cNvSpPr>
          <p:nvPr/>
        </p:nvSpPr>
        <p:spPr bwMode="auto">
          <a:xfrm>
            <a:off x="64658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1990</a:t>
            </a:r>
          </a:p>
        </p:txBody>
      </p:sp>
      <p:sp>
        <p:nvSpPr>
          <p:cNvPr id="43014" name="Text Box 6"/>
          <p:cNvSpPr txBox="1">
            <a:spLocks noChangeArrowheads="1"/>
          </p:cNvSpPr>
          <p:nvPr/>
        </p:nvSpPr>
        <p:spPr bwMode="auto">
          <a:xfrm>
            <a:off x="9437688" y="63023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2030</a:t>
            </a:r>
          </a:p>
        </p:txBody>
      </p:sp>
      <p:sp>
        <p:nvSpPr>
          <p:cNvPr id="43017" name="Line 9"/>
          <p:cNvSpPr>
            <a:spLocks noChangeShapeType="1"/>
          </p:cNvSpPr>
          <p:nvPr/>
        </p:nvSpPr>
        <p:spPr bwMode="auto">
          <a:xfrm>
            <a:off x="3792538" y="2332039"/>
            <a:ext cx="0" cy="3938587"/>
          </a:xfrm>
          <a:prstGeom prst="line">
            <a:avLst/>
          </a:prstGeom>
          <a:noFill/>
          <a:ln w="571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3018" name="Line 10"/>
          <p:cNvSpPr>
            <a:spLocks noChangeShapeType="1"/>
          </p:cNvSpPr>
          <p:nvPr/>
        </p:nvSpPr>
        <p:spPr bwMode="auto">
          <a:xfrm>
            <a:off x="3792539" y="6270625"/>
            <a:ext cx="6048375" cy="0"/>
          </a:xfrm>
          <a:prstGeom prst="line">
            <a:avLst/>
          </a:prstGeom>
          <a:noFill/>
          <a:ln w="571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3021" name="Line 13"/>
          <p:cNvSpPr>
            <a:spLocks noChangeShapeType="1"/>
          </p:cNvSpPr>
          <p:nvPr/>
        </p:nvSpPr>
        <p:spPr bwMode="auto">
          <a:xfrm flipV="1">
            <a:off x="1703389" y="4652963"/>
            <a:ext cx="6624637" cy="0"/>
          </a:xfrm>
          <a:prstGeom prst="line">
            <a:avLst/>
          </a:prstGeom>
          <a:noFill/>
          <a:ln w="57150">
            <a:solidFill>
              <a:srgbClr val="FF00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nvGrpSpPr>
          <p:cNvPr id="43064" name="Group 56"/>
          <p:cNvGrpSpPr>
            <a:grpSpLocks/>
          </p:cNvGrpSpPr>
          <p:nvPr/>
        </p:nvGrpSpPr>
        <p:grpSpPr bwMode="auto">
          <a:xfrm>
            <a:off x="1774825" y="3559175"/>
            <a:ext cx="755650" cy="1454150"/>
            <a:chOff x="4787" y="2165"/>
            <a:chExt cx="476" cy="916"/>
          </a:xfrm>
        </p:grpSpPr>
        <p:sp>
          <p:nvSpPr>
            <p:cNvPr id="43065" name="Freeform 57"/>
            <p:cNvSpPr>
              <a:spLocks/>
            </p:cNvSpPr>
            <p:nvPr/>
          </p:nvSpPr>
          <p:spPr bwMode="auto">
            <a:xfrm>
              <a:off x="4787" y="2165"/>
              <a:ext cx="476" cy="916"/>
            </a:xfrm>
            <a:custGeom>
              <a:avLst/>
              <a:gdLst>
                <a:gd name="T0" fmla="*/ 105 w 1902"/>
                <a:gd name="T1" fmla="*/ 502 h 2747"/>
                <a:gd name="T2" fmla="*/ 113 w 1902"/>
                <a:gd name="T3" fmla="*/ 460 h 2747"/>
                <a:gd name="T4" fmla="*/ 0 w 1902"/>
                <a:gd name="T5" fmla="*/ 340 h 2747"/>
                <a:gd name="T6" fmla="*/ 96 w 1902"/>
                <a:gd name="T7" fmla="*/ 373 h 2747"/>
                <a:gd name="T8" fmla="*/ 64 w 1902"/>
                <a:gd name="T9" fmla="*/ 246 h 2747"/>
                <a:gd name="T10" fmla="*/ 141 w 1902"/>
                <a:gd name="T11" fmla="*/ 247 h 2747"/>
                <a:gd name="T12" fmla="*/ 281 w 1902"/>
                <a:gd name="T13" fmla="*/ 349 h 2747"/>
                <a:gd name="T14" fmla="*/ 324 w 1902"/>
                <a:gd name="T15" fmla="*/ 327 h 2747"/>
                <a:gd name="T16" fmla="*/ 350 w 1902"/>
                <a:gd name="T17" fmla="*/ 304 h 2747"/>
                <a:gd name="T18" fmla="*/ 398 w 1902"/>
                <a:gd name="T19" fmla="*/ 298 h 2747"/>
                <a:gd name="T20" fmla="*/ 431 w 1902"/>
                <a:gd name="T21" fmla="*/ 280 h 2747"/>
                <a:gd name="T22" fmla="*/ 465 w 1902"/>
                <a:gd name="T23" fmla="*/ 228 h 2747"/>
                <a:gd name="T24" fmla="*/ 464 w 1902"/>
                <a:gd name="T25" fmla="*/ 105 h 2747"/>
                <a:gd name="T26" fmla="*/ 505 w 1902"/>
                <a:gd name="T27" fmla="*/ 207 h 2747"/>
                <a:gd name="T28" fmla="*/ 519 w 1902"/>
                <a:gd name="T29" fmla="*/ 121 h 2747"/>
                <a:gd name="T30" fmla="*/ 537 w 1902"/>
                <a:gd name="T31" fmla="*/ 263 h 2747"/>
                <a:gd name="T32" fmla="*/ 612 w 1902"/>
                <a:gd name="T33" fmla="*/ 347 h 2747"/>
                <a:gd name="T34" fmla="*/ 801 w 1902"/>
                <a:gd name="T35" fmla="*/ 431 h 2747"/>
                <a:gd name="T36" fmla="*/ 967 w 1902"/>
                <a:gd name="T37" fmla="*/ 526 h 2747"/>
                <a:gd name="T38" fmla="*/ 1033 w 1902"/>
                <a:gd name="T39" fmla="*/ 610 h 2747"/>
                <a:gd name="T40" fmla="*/ 931 w 1902"/>
                <a:gd name="T41" fmla="*/ 651 h 2747"/>
                <a:gd name="T42" fmla="*/ 908 w 1902"/>
                <a:gd name="T43" fmla="*/ 891 h 2747"/>
                <a:gd name="T44" fmla="*/ 933 w 1902"/>
                <a:gd name="T45" fmla="*/ 1056 h 2747"/>
                <a:gd name="T46" fmla="*/ 897 w 1902"/>
                <a:gd name="T47" fmla="*/ 1086 h 2747"/>
                <a:gd name="T48" fmla="*/ 803 w 1902"/>
                <a:gd name="T49" fmla="*/ 1077 h 2747"/>
                <a:gd name="T50" fmla="*/ 873 w 1902"/>
                <a:gd name="T51" fmla="*/ 1254 h 2747"/>
                <a:gd name="T52" fmla="*/ 1001 w 1902"/>
                <a:gd name="T53" fmla="*/ 1489 h 2747"/>
                <a:gd name="T54" fmla="*/ 1220 w 1902"/>
                <a:gd name="T55" fmla="*/ 1767 h 2747"/>
                <a:gd name="T56" fmla="*/ 1274 w 1902"/>
                <a:gd name="T57" fmla="*/ 1968 h 2747"/>
                <a:gd name="T58" fmla="*/ 1366 w 1902"/>
                <a:gd name="T59" fmla="*/ 2281 h 2747"/>
                <a:gd name="T60" fmla="*/ 1479 w 1902"/>
                <a:gd name="T61" fmla="*/ 2466 h 2747"/>
                <a:gd name="T62" fmla="*/ 1565 w 1902"/>
                <a:gd name="T63" fmla="*/ 2502 h 2747"/>
                <a:gd name="T64" fmla="*/ 1691 w 1902"/>
                <a:gd name="T65" fmla="*/ 2539 h 2747"/>
                <a:gd name="T66" fmla="*/ 1823 w 1902"/>
                <a:gd name="T67" fmla="*/ 2612 h 2747"/>
                <a:gd name="T68" fmla="*/ 1894 w 1902"/>
                <a:gd name="T69" fmla="*/ 2669 h 2747"/>
                <a:gd name="T70" fmla="*/ 1901 w 1902"/>
                <a:gd name="T71" fmla="*/ 2725 h 2747"/>
                <a:gd name="T72" fmla="*/ 1775 w 1902"/>
                <a:gd name="T73" fmla="*/ 2747 h 2747"/>
                <a:gd name="T74" fmla="*/ 1281 w 1902"/>
                <a:gd name="T75" fmla="*/ 2746 h 2747"/>
                <a:gd name="T76" fmla="*/ 1207 w 1902"/>
                <a:gd name="T77" fmla="*/ 2734 h 2747"/>
                <a:gd name="T78" fmla="*/ 1169 w 1902"/>
                <a:gd name="T79" fmla="*/ 2312 h 2747"/>
                <a:gd name="T80" fmla="*/ 1125 w 1902"/>
                <a:gd name="T81" fmla="*/ 2060 h 2747"/>
                <a:gd name="T82" fmla="*/ 1042 w 1902"/>
                <a:gd name="T83" fmla="*/ 2020 h 2747"/>
                <a:gd name="T84" fmla="*/ 881 w 1902"/>
                <a:gd name="T85" fmla="*/ 2007 h 2747"/>
                <a:gd name="T86" fmla="*/ 599 w 1902"/>
                <a:gd name="T87" fmla="*/ 2023 h 2747"/>
                <a:gd name="T88" fmla="*/ 535 w 1902"/>
                <a:gd name="T89" fmla="*/ 2010 h 2747"/>
                <a:gd name="T90" fmla="*/ 498 w 1902"/>
                <a:gd name="T91" fmla="*/ 1975 h 2747"/>
                <a:gd name="T92" fmla="*/ 469 w 1902"/>
                <a:gd name="T93" fmla="*/ 1906 h 2747"/>
                <a:gd name="T94" fmla="*/ 400 w 1902"/>
                <a:gd name="T95" fmla="*/ 1738 h 2747"/>
                <a:gd name="T96" fmla="*/ 322 w 1902"/>
                <a:gd name="T97" fmla="*/ 1591 h 2747"/>
                <a:gd name="T98" fmla="*/ 294 w 1902"/>
                <a:gd name="T99" fmla="*/ 1515 h 2747"/>
                <a:gd name="T100" fmla="*/ 266 w 1902"/>
                <a:gd name="T101" fmla="*/ 1125 h 2747"/>
                <a:gd name="T102" fmla="*/ 228 w 1902"/>
                <a:gd name="T103" fmla="*/ 819 h 2747"/>
                <a:gd name="T104" fmla="*/ 177 w 1902"/>
                <a:gd name="T105" fmla="*/ 644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2" h="2747">
                  <a:moveTo>
                    <a:pt x="150" y="596"/>
                  </a:moveTo>
                  <a:lnTo>
                    <a:pt x="129" y="559"/>
                  </a:lnTo>
                  <a:lnTo>
                    <a:pt x="105" y="502"/>
                  </a:lnTo>
                  <a:lnTo>
                    <a:pt x="74" y="453"/>
                  </a:lnTo>
                  <a:lnTo>
                    <a:pt x="0" y="391"/>
                  </a:lnTo>
                  <a:lnTo>
                    <a:pt x="113" y="460"/>
                  </a:lnTo>
                  <a:lnTo>
                    <a:pt x="119" y="448"/>
                  </a:lnTo>
                  <a:lnTo>
                    <a:pt x="125" y="440"/>
                  </a:lnTo>
                  <a:lnTo>
                    <a:pt x="0" y="340"/>
                  </a:lnTo>
                  <a:lnTo>
                    <a:pt x="62" y="370"/>
                  </a:lnTo>
                  <a:lnTo>
                    <a:pt x="31" y="287"/>
                  </a:lnTo>
                  <a:lnTo>
                    <a:pt x="96" y="373"/>
                  </a:lnTo>
                  <a:lnTo>
                    <a:pt x="165" y="409"/>
                  </a:lnTo>
                  <a:lnTo>
                    <a:pt x="181" y="404"/>
                  </a:lnTo>
                  <a:lnTo>
                    <a:pt x="64" y="246"/>
                  </a:lnTo>
                  <a:lnTo>
                    <a:pt x="137" y="294"/>
                  </a:lnTo>
                  <a:lnTo>
                    <a:pt x="216" y="401"/>
                  </a:lnTo>
                  <a:lnTo>
                    <a:pt x="141" y="247"/>
                  </a:lnTo>
                  <a:lnTo>
                    <a:pt x="260" y="351"/>
                  </a:lnTo>
                  <a:lnTo>
                    <a:pt x="187" y="234"/>
                  </a:lnTo>
                  <a:lnTo>
                    <a:pt x="281" y="349"/>
                  </a:lnTo>
                  <a:lnTo>
                    <a:pt x="299" y="333"/>
                  </a:lnTo>
                  <a:lnTo>
                    <a:pt x="197" y="184"/>
                  </a:lnTo>
                  <a:lnTo>
                    <a:pt x="324" y="327"/>
                  </a:lnTo>
                  <a:lnTo>
                    <a:pt x="343" y="327"/>
                  </a:lnTo>
                  <a:lnTo>
                    <a:pt x="255" y="199"/>
                  </a:lnTo>
                  <a:lnTo>
                    <a:pt x="350" y="304"/>
                  </a:lnTo>
                  <a:lnTo>
                    <a:pt x="293" y="177"/>
                  </a:lnTo>
                  <a:lnTo>
                    <a:pt x="353" y="263"/>
                  </a:lnTo>
                  <a:lnTo>
                    <a:pt x="398" y="298"/>
                  </a:lnTo>
                  <a:lnTo>
                    <a:pt x="339" y="137"/>
                  </a:lnTo>
                  <a:lnTo>
                    <a:pt x="386" y="237"/>
                  </a:lnTo>
                  <a:lnTo>
                    <a:pt x="431" y="280"/>
                  </a:lnTo>
                  <a:lnTo>
                    <a:pt x="366" y="18"/>
                  </a:lnTo>
                  <a:lnTo>
                    <a:pt x="430" y="160"/>
                  </a:lnTo>
                  <a:lnTo>
                    <a:pt x="465" y="228"/>
                  </a:lnTo>
                  <a:lnTo>
                    <a:pt x="437" y="128"/>
                  </a:lnTo>
                  <a:lnTo>
                    <a:pt x="493" y="270"/>
                  </a:lnTo>
                  <a:lnTo>
                    <a:pt x="464" y="105"/>
                  </a:lnTo>
                  <a:lnTo>
                    <a:pt x="498" y="0"/>
                  </a:lnTo>
                  <a:lnTo>
                    <a:pt x="477" y="116"/>
                  </a:lnTo>
                  <a:lnTo>
                    <a:pt x="505" y="207"/>
                  </a:lnTo>
                  <a:lnTo>
                    <a:pt x="509" y="103"/>
                  </a:lnTo>
                  <a:lnTo>
                    <a:pt x="552" y="70"/>
                  </a:lnTo>
                  <a:lnTo>
                    <a:pt x="519" y="121"/>
                  </a:lnTo>
                  <a:lnTo>
                    <a:pt x="525" y="239"/>
                  </a:lnTo>
                  <a:lnTo>
                    <a:pt x="549" y="184"/>
                  </a:lnTo>
                  <a:lnTo>
                    <a:pt x="537" y="263"/>
                  </a:lnTo>
                  <a:lnTo>
                    <a:pt x="561" y="292"/>
                  </a:lnTo>
                  <a:lnTo>
                    <a:pt x="591" y="331"/>
                  </a:lnTo>
                  <a:lnTo>
                    <a:pt x="612" y="347"/>
                  </a:lnTo>
                  <a:lnTo>
                    <a:pt x="665" y="370"/>
                  </a:lnTo>
                  <a:lnTo>
                    <a:pt x="751" y="408"/>
                  </a:lnTo>
                  <a:lnTo>
                    <a:pt x="801" y="431"/>
                  </a:lnTo>
                  <a:lnTo>
                    <a:pt x="858" y="456"/>
                  </a:lnTo>
                  <a:lnTo>
                    <a:pt x="911" y="487"/>
                  </a:lnTo>
                  <a:lnTo>
                    <a:pt x="967" y="526"/>
                  </a:lnTo>
                  <a:lnTo>
                    <a:pt x="1011" y="566"/>
                  </a:lnTo>
                  <a:lnTo>
                    <a:pt x="1027" y="593"/>
                  </a:lnTo>
                  <a:lnTo>
                    <a:pt x="1033" y="610"/>
                  </a:lnTo>
                  <a:lnTo>
                    <a:pt x="1027" y="620"/>
                  </a:lnTo>
                  <a:lnTo>
                    <a:pt x="1000" y="633"/>
                  </a:lnTo>
                  <a:lnTo>
                    <a:pt x="931" y="651"/>
                  </a:lnTo>
                  <a:lnTo>
                    <a:pt x="864" y="667"/>
                  </a:lnTo>
                  <a:lnTo>
                    <a:pt x="864" y="741"/>
                  </a:lnTo>
                  <a:lnTo>
                    <a:pt x="908" y="891"/>
                  </a:lnTo>
                  <a:lnTo>
                    <a:pt x="924" y="953"/>
                  </a:lnTo>
                  <a:lnTo>
                    <a:pt x="935" y="1040"/>
                  </a:lnTo>
                  <a:lnTo>
                    <a:pt x="933" y="1056"/>
                  </a:lnTo>
                  <a:lnTo>
                    <a:pt x="926" y="1070"/>
                  </a:lnTo>
                  <a:lnTo>
                    <a:pt x="911" y="1079"/>
                  </a:lnTo>
                  <a:lnTo>
                    <a:pt x="897" y="1086"/>
                  </a:lnTo>
                  <a:lnTo>
                    <a:pt x="882" y="1087"/>
                  </a:lnTo>
                  <a:lnTo>
                    <a:pt x="837" y="1080"/>
                  </a:lnTo>
                  <a:lnTo>
                    <a:pt x="803" y="1077"/>
                  </a:lnTo>
                  <a:lnTo>
                    <a:pt x="798" y="1117"/>
                  </a:lnTo>
                  <a:lnTo>
                    <a:pt x="814" y="1154"/>
                  </a:lnTo>
                  <a:lnTo>
                    <a:pt x="873" y="1254"/>
                  </a:lnTo>
                  <a:lnTo>
                    <a:pt x="903" y="1312"/>
                  </a:lnTo>
                  <a:lnTo>
                    <a:pt x="941" y="1385"/>
                  </a:lnTo>
                  <a:lnTo>
                    <a:pt x="1001" y="1489"/>
                  </a:lnTo>
                  <a:lnTo>
                    <a:pt x="1021" y="1574"/>
                  </a:lnTo>
                  <a:lnTo>
                    <a:pt x="1130" y="1686"/>
                  </a:lnTo>
                  <a:lnTo>
                    <a:pt x="1220" y="1767"/>
                  </a:lnTo>
                  <a:lnTo>
                    <a:pt x="1232" y="1809"/>
                  </a:lnTo>
                  <a:lnTo>
                    <a:pt x="1258" y="1893"/>
                  </a:lnTo>
                  <a:lnTo>
                    <a:pt x="1274" y="1968"/>
                  </a:lnTo>
                  <a:lnTo>
                    <a:pt x="1293" y="2045"/>
                  </a:lnTo>
                  <a:lnTo>
                    <a:pt x="1331" y="2186"/>
                  </a:lnTo>
                  <a:lnTo>
                    <a:pt x="1366" y="2281"/>
                  </a:lnTo>
                  <a:lnTo>
                    <a:pt x="1432" y="2421"/>
                  </a:lnTo>
                  <a:lnTo>
                    <a:pt x="1455" y="2445"/>
                  </a:lnTo>
                  <a:lnTo>
                    <a:pt x="1479" y="2466"/>
                  </a:lnTo>
                  <a:lnTo>
                    <a:pt x="1502" y="2483"/>
                  </a:lnTo>
                  <a:lnTo>
                    <a:pt x="1520" y="2494"/>
                  </a:lnTo>
                  <a:lnTo>
                    <a:pt x="1565" y="2502"/>
                  </a:lnTo>
                  <a:lnTo>
                    <a:pt x="1589" y="2505"/>
                  </a:lnTo>
                  <a:lnTo>
                    <a:pt x="1636" y="2520"/>
                  </a:lnTo>
                  <a:lnTo>
                    <a:pt x="1691" y="2539"/>
                  </a:lnTo>
                  <a:lnTo>
                    <a:pt x="1737" y="2558"/>
                  </a:lnTo>
                  <a:lnTo>
                    <a:pt x="1778" y="2583"/>
                  </a:lnTo>
                  <a:lnTo>
                    <a:pt x="1823" y="2612"/>
                  </a:lnTo>
                  <a:lnTo>
                    <a:pt x="1852" y="2632"/>
                  </a:lnTo>
                  <a:lnTo>
                    <a:pt x="1882" y="2655"/>
                  </a:lnTo>
                  <a:lnTo>
                    <a:pt x="1894" y="2669"/>
                  </a:lnTo>
                  <a:lnTo>
                    <a:pt x="1902" y="2693"/>
                  </a:lnTo>
                  <a:lnTo>
                    <a:pt x="1901" y="2706"/>
                  </a:lnTo>
                  <a:lnTo>
                    <a:pt x="1901" y="2725"/>
                  </a:lnTo>
                  <a:lnTo>
                    <a:pt x="1886" y="2728"/>
                  </a:lnTo>
                  <a:lnTo>
                    <a:pt x="1856" y="2732"/>
                  </a:lnTo>
                  <a:lnTo>
                    <a:pt x="1775" y="2747"/>
                  </a:lnTo>
                  <a:lnTo>
                    <a:pt x="1658" y="2734"/>
                  </a:lnTo>
                  <a:lnTo>
                    <a:pt x="1460" y="2746"/>
                  </a:lnTo>
                  <a:lnTo>
                    <a:pt x="1281" y="2746"/>
                  </a:lnTo>
                  <a:lnTo>
                    <a:pt x="1236" y="2742"/>
                  </a:lnTo>
                  <a:lnTo>
                    <a:pt x="1219" y="2739"/>
                  </a:lnTo>
                  <a:lnTo>
                    <a:pt x="1207" y="2734"/>
                  </a:lnTo>
                  <a:lnTo>
                    <a:pt x="1201" y="2697"/>
                  </a:lnTo>
                  <a:lnTo>
                    <a:pt x="1191" y="2572"/>
                  </a:lnTo>
                  <a:lnTo>
                    <a:pt x="1169" y="2312"/>
                  </a:lnTo>
                  <a:lnTo>
                    <a:pt x="1161" y="2198"/>
                  </a:lnTo>
                  <a:lnTo>
                    <a:pt x="1141" y="2100"/>
                  </a:lnTo>
                  <a:lnTo>
                    <a:pt x="1125" y="2060"/>
                  </a:lnTo>
                  <a:lnTo>
                    <a:pt x="1106" y="2041"/>
                  </a:lnTo>
                  <a:lnTo>
                    <a:pt x="1080" y="2032"/>
                  </a:lnTo>
                  <a:lnTo>
                    <a:pt x="1042" y="2020"/>
                  </a:lnTo>
                  <a:lnTo>
                    <a:pt x="1005" y="2012"/>
                  </a:lnTo>
                  <a:lnTo>
                    <a:pt x="952" y="2010"/>
                  </a:lnTo>
                  <a:lnTo>
                    <a:pt x="881" y="2007"/>
                  </a:lnTo>
                  <a:lnTo>
                    <a:pt x="749" y="2015"/>
                  </a:lnTo>
                  <a:lnTo>
                    <a:pt x="631" y="2021"/>
                  </a:lnTo>
                  <a:lnTo>
                    <a:pt x="599" y="2023"/>
                  </a:lnTo>
                  <a:lnTo>
                    <a:pt x="576" y="2021"/>
                  </a:lnTo>
                  <a:lnTo>
                    <a:pt x="552" y="2016"/>
                  </a:lnTo>
                  <a:lnTo>
                    <a:pt x="535" y="2010"/>
                  </a:lnTo>
                  <a:lnTo>
                    <a:pt x="520" y="2002"/>
                  </a:lnTo>
                  <a:lnTo>
                    <a:pt x="509" y="1990"/>
                  </a:lnTo>
                  <a:lnTo>
                    <a:pt x="498" y="1975"/>
                  </a:lnTo>
                  <a:lnTo>
                    <a:pt x="490" y="1957"/>
                  </a:lnTo>
                  <a:lnTo>
                    <a:pt x="479" y="1933"/>
                  </a:lnTo>
                  <a:lnTo>
                    <a:pt x="469" y="1906"/>
                  </a:lnTo>
                  <a:lnTo>
                    <a:pt x="443" y="1849"/>
                  </a:lnTo>
                  <a:lnTo>
                    <a:pt x="423" y="1793"/>
                  </a:lnTo>
                  <a:lnTo>
                    <a:pt x="400" y="1738"/>
                  </a:lnTo>
                  <a:lnTo>
                    <a:pt x="375" y="1687"/>
                  </a:lnTo>
                  <a:lnTo>
                    <a:pt x="344" y="1627"/>
                  </a:lnTo>
                  <a:lnTo>
                    <a:pt x="322" y="1591"/>
                  </a:lnTo>
                  <a:lnTo>
                    <a:pt x="305" y="1561"/>
                  </a:lnTo>
                  <a:lnTo>
                    <a:pt x="298" y="1543"/>
                  </a:lnTo>
                  <a:lnTo>
                    <a:pt x="294" y="1515"/>
                  </a:lnTo>
                  <a:lnTo>
                    <a:pt x="288" y="1429"/>
                  </a:lnTo>
                  <a:lnTo>
                    <a:pt x="274" y="1220"/>
                  </a:lnTo>
                  <a:lnTo>
                    <a:pt x="266" y="1125"/>
                  </a:lnTo>
                  <a:lnTo>
                    <a:pt x="281" y="1038"/>
                  </a:lnTo>
                  <a:lnTo>
                    <a:pt x="288" y="952"/>
                  </a:lnTo>
                  <a:lnTo>
                    <a:pt x="228" y="819"/>
                  </a:lnTo>
                  <a:lnTo>
                    <a:pt x="209" y="753"/>
                  </a:lnTo>
                  <a:lnTo>
                    <a:pt x="192" y="694"/>
                  </a:lnTo>
                  <a:lnTo>
                    <a:pt x="177" y="644"/>
                  </a:lnTo>
                  <a:lnTo>
                    <a:pt x="150" y="596"/>
                  </a:lnTo>
                  <a:close/>
                </a:path>
              </a:pathLst>
            </a:custGeom>
            <a:solidFill>
              <a:srgbClr val="DFDFFF"/>
            </a:solidFill>
            <a:ln w="3175">
              <a:solidFill>
                <a:srgbClr val="000000"/>
              </a:solidFill>
              <a:prstDash val="solid"/>
              <a:round/>
              <a:headEnd/>
              <a:tailEnd/>
            </a:ln>
          </p:spPr>
          <p:txBody>
            <a:bodyPr/>
            <a:lstStyle/>
            <a:p>
              <a:endParaRPr lang="en-US"/>
            </a:p>
          </p:txBody>
        </p:sp>
        <p:grpSp>
          <p:nvGrpSpPr>
            <p:cNvPr id="43066" name="Group 58"/>
            <p:cNvGrpSpPr>
              <a:grpSpLocks/>
            </p:cNvGrpSpPr>
            <p:nvPr/>
          </p:nvGrpSpPr>
          <p:grpSpPr bwMode="auto">
            <a:xfrm>
              <a:off x="4887" y="2284"/>
              <a:ext cx="139" cy="438"/>
              <a:chOff x="4887" y="2284"/>
              <a:chExt cx="139" cy="438"/>
            </a:xfrm>
          </p:grpSpPr>
          <p:grpSp>
            <p:nvGrpSpPr>
              <p:cNvPr id="43067" name="Group 59"/>
              <p:cNvGrpSpPr>
                <a:grpSpLocks/>
              </p:cNvGrpSpPr>
              <p:nvPr/>
            </p:nvGrpSpPr>
            <p:grpSpPr bwMode="auto">
              <a:xfrm>
                <a:off x="4914" y="2284"/>
                <a:ext cx="33" cy="90"/>
                <a:chOff x="4914" y="2284"/>
                <a:chExt cx="33" cy="90"/>
              </a:xfrm>
            </p:grpSpPr>
            <p:sp>
              <p:nvSpPr>
                <p:cNvPr id="43068" name="Oval 60"/>
                <p:cNvSpPr>
                  <a:spLocks noChangeArrowheads="1"/>
                </p:cNvSpPr>
                <p:nvPr/>
              </p:nvSpPr>
              <p:spPr bwMode="auto">
                <a:xfrm>
                  <a:off x="4937" y="2309"/>
                  <a:ext cx="10" cy="65"/>
                </a:xfrm>
                <a:prstGeom prst="ellipse">
                  <a:avLst/>
                </a:prstGeom>
                <a:solidFill>
                  <a:srgbClr val="DFDFFF"/>
                </a:solidFill>
                <a:ln w="3175">
                  <a:solidFill>
                    <a:srgbClr val="000000"/>
                  </a:solidFill>
                  <a:round/>
                  <a:headEnd/>
                  <a:tailEnd/>
                </a:ln>
              </p:spPr>
              <p:txBody>
                <a:bodyPr/>
                <a:lstStyle/>
                <a:p>
                  <a:endParaRPr lang="en-US"/>
                </a:p>
              </p:txBody>
            </p:sp>
            <p:sp>
              <p:nvSpPr>
                <p:cNvPr id="43069" name="Freeform 61"/>
                <p:cNvSpPr>
                  <a:spLocks/>
                </p:cNvSpPr>
                <p:nvPr/>
              </p:nvSpPr>
              <p:spPr bwMode="auto">
                <a:xfrm>
                  <a:off x="4914" y="2284"/>
                  <a:ext cx="16" cy="39"/>
                </a:xfrm>
                <a:custGeom>
                  <a:avLst/>
                  <a:gdLst>
                    <a:gd name="T0" fmla="*/ 66 w 66"/>
                    <a:gd name="T1" fmla="*/ 0 h 116"/>
                    <a:gd name="T2" fmla="*/ 48 w 66"/>
                    <a:gd name="T3" fmla="*/ 3 h 116"/>
                    <a:gd name="T4" fmla="*/ 33 w 66"/>
                    <a:gd name="T5" fmla="*/ 8 h 116"/>
                    <a:gd name="T6" fmla="*/ 22 w 66"/>
                    <a:gd name="T7" fmla="*/ 17 h 116"/>
                    <a:gd name="T8" fmla="*/ 13 w 66"/>
                    <a:gd name="T9" fmla="*/ 30 h 116"/>
                    <a:gd name="T10" fmla="*/ 7 w 66"/>
                    <a:gd name="T11" fmla="*/ 51 h 116"/>
                    <a:gd name="T12" fmla="*/ 2 w 66"/>
                    <a:gd name="T13" fmla="*/ 75 h 116"/>
                    <a:gd name="T14" fmla="*/ 0 w 66"/>
                    <a:gd name="T15" fmla="*/ 94 h 116"/>
                    <a:gd name="T16" fmla="*/ 3 w 66"/>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16">
                      <a:moveTo>
                        <a:pt x="66" y="0"/>
                      </a:moveTo>
                      <a:lnTo>
                        <a:pt x="48" y="3"/>
                      </a:lnTo>
                      <a:lnTo>
                        <a:pt x="33" y="8"/>
                      </a:lnTo>
                      <a:lnTo>
                        <a:pt x="22" y="17"/>
                      </a:lnTo>
                      <a:lnTo>
                        <a:pt x="13" y="30"/>
                      </a:lnTo>
                      <a:lnTo>
                        <a:pt x="7" y="51"/>
                      </a:lnTo>
                      <a:lnTo>
                        <a:pt x="2" y="75"/>
                      </a:lnTo>
                      <a:lnTo>
                        <a:pt x="0" y="94"/>
                      </a:lnTo>
                      <a:lnTo>
                        <a:pt x="3" y="116"/>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43070" name="Group 62"/>
              <p:cNvGrpSpPr>
                <a:grpSpLocks/>
              </p:cNvGrpSpPr>
              <p:nvPr/>
            </p:nvGrpSpPr>
            <p:grpSpPr bwMode="auto">
              <a:xfrm>
                <a:off x="4887" y="2466"/>
                <a:ext cx="139" cy="256"/>
                <a:chOff x="4887" y="2466"/>
                <a:chExt cx="139" cy="256"/>
              </a:xfrm>
            </p:grpSpPr>
            <p:sp>
              <p:nvSpPr>
                <p:cNvPr id="43071" name="Freeform 63"/>
                <p:cNvSpPr>
                  <a:spLocks/>
                </p:cNvSpPr>
                <p:nvPr/>
              </p:nvSpPr>
              <p:spPr bwMode="auto">
                <a:xfrm>
                  <a:off x="4887" y="2612"/>
                  <a:ext cx="139" cy="110"/>
                </a:xfrm>
                <a:custGeom>
                  <a:avLst/>
                  <a:gdLst>
                    <a:gd name="T0" fmla="*/ 0 w 557"/>
                    <a:gd name="T1" fmla="*/ 0 h 331"/>
                    <a:gd name="T2" fmla="*/ 27 w 557"/>
                    <a:gd name="T3" fmla="*/ 35 h 331"/>
                    <a:gd name="T4" fmla="*/ 75 w 557"/>
                    <a:gd name="T5" fmla="*/ 93 h 331"/>
                    <a:gd name="T6" fmla="*/ 127 w 557"/>
                    <a:gd name="T7" fmla="*/ 153 h 331"/>
                    <a:gd name="T8" fmla="*/ 176 w 557"/>
                    <a:gd name="T9" fmla="*/ 208 h 331"/>
                    <a:gd name="T10" fmla="*/ 217 w 557"/>
                    <a:gd name="T11" fmla="*/ 250 h 331"/>
                    <a:gd name="T12" fmla="*/ 251 w 557"/>
                    <a:gd name="T13" fmla="*/ 278 h 331"/>
                    <a:gd name="T14" fmla="*/ 272 w 557"/>
                    <a:gd name="T15" fmla="*/ 295 h 331"/>
                    <a:gd name="T16" fmla="*/ 297 w 557"/>
                    <a:gd name="T17" fmla="*/ 308 h 331"/>
                    <a:gd name="T18" fmla="*/ 330 w 557"/>
                    <a:gd name="T19" fmla="*/ 317 h 331"/>
                    <a:gd name="T20" fmla="*/ 370 w 557"/>
                    <a:gd name="T21" fmla="*/ 326 h 331"/>
                    <a:gd name="T22" fmla="*/ 405 w 557"/>
                    <a:gd name="T23" fmla="*/ 331 h 331"/>
                    <a:gd name="T24" fmla="*/ 430 w 557"/>
                    <a:gd name="T25" fmla="*/ 330 h 331"/>
                    <a:gd name="T26" fmla="*/ 456 w 557"/>
                    <a:gd name="T27" fmla="*/ 319 h 331"/>
                    <a:gd name="T28" fmla="*/ 479 w 557"/>
                    <a:gd name="T29" fmla="*/ 308 h 331"/>
                    <a:gd name="T30" fmla="*/ 503 w 557"/>
                    <a:gd name="T31" fmla="*/ 300 h 331"/>
                    <a:gd name="T32" fmla="*/ 528 w 557"/>
                    <a:gd name="T33" fmla="*/ 294 h 331"/>
                    <a:gd name="T34" fmla="*/ 557 w 557"/>
                    <a:gd name="T35" fmla="*/ 29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7" h="331">
                      <a:moveTo>
                        <a:pt x="0" y="0"/>
                      </a:moveTo>
                      <a:lnTo>
                        <a:pt x="27" y="35"/>
                      </a:lnTo>
                      <a:lnTo>
                        <a:pt x="75" y="93"/>
                      </a:lnTo>
                      <a:lnTo>
                        <a:pt x="127" y="153"/>
                      </a:lnTo>
                      <a:lnTo>
                        <a:pt x="176" y="208"/>
                      </a:lnTo>
                      <a:lnTo>
                        <a:pt x="217" y="250"/>
                      </a:lnTo>
                      <a:lnTo>
                        <a:pt x="251" y="278"/>
                      </a:lnTo>
                      <a:lnTo>
                        <a:pt x="272" y="295"/>
                      </a:lnTo>
                      <a:lnTo>
                        <a:pt x="297" y="308"/>
                      </a:lnTo>
                      <a:lnTo>
                        <a:pt x="330" y="317"/>
                      </a:lnTo>
                      <a:lnTo>
                        <a:pt x="370" y="326"/>
                      </a:lnTo>
                      <a:lnTo>
                        <a:pt x="405" y="331"/>
                      </a:lnTo>
                      <a:lnTo>
                        <a:pt x="430" y="330"/>
                      </a:lnTo>
                      <a:lnTo>
                        <a:pt x="456" y="319"/>
                      </a:lnTo>
                      <a:lnTo>
                        <a:pt x="479" y="308"/>
                      </a:lnTo>
                      <a:lnTo>
                        <a:pt x="503" y="300"/>
                      </a:lnTo>
                      <a:lnTo>
                        <a:pt x="528" y="294"/>
                      </a:lnTo>
                      <a:lnTo>
                        <a:pt x="557" y="291"/>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72" name="Freeform 64"/>
                <p:cNvSpPr>
                  <a:spLocks/>
                </p:cNvSpPr>
                <p:nvPr/>
              </p:nvSpPr>
              <p:spPr bwMode="auto">
                <a:xfrm>
                  <a:off x="4907" y="2466"/>
                  <a:ext cx="80" cy="189"/>
                </a:xfrm>
                <a:custGeom>
                  <a:avLst/>
                  <a:gdLst>
                    <a:gd name="T0" fmla="*/ 323 w 323"/>
                    <a:gd name="T1" fmla="*/ 212 h 566"/>
                    <a:gd name="T2" fmla="*/ 312 w 323"/>
                    <a:gd name="T3" fmla="*/ 174 h 566"/>
                    <a:gd name="T4" fmla="*/ 307 w 323"/>
                    <a:gd name="T5" fmla="*/ 140 h 566"/>
                    <a:gd name="T6" fmla="*/ 304 w 323"/>
                    <a:gd name="T7" fmla="*/ 98 h 566"/>
                    <a:gd name="T8" fmla="*/ 308 w 323"/>
                    <a:gd name="T9" fmla="*/ 74 h 566"/>
                    <a:gd name="T10" fmla="*/ 313 w 323"/>
                    <a:gd name="T11" fmla="*/ 53 h 566"/>
                    <a:gd name="T12" fmla="*/ 310 w 323"/>
                    <a:gd name="T13" fmla="*/ 26 h 566"/>
                    <a:gd name="T14" fmla="*/ 304 w 323"/>
                    <a:gd name="T15" fmla="*/ 5 h 566"/>
                    <a:gd name="T16" fmla="*/ 298 w 323"/>
                    <a:gd name="T17" fmla="*/ 2 h 566"/>
                    <a:gd name="T18" fmla="*/ 292 w 323"/>
                    <a:gd name="T19" fmla="*/ 5 h 566"/>
                    <a:gd name="T20" fmla="*/ 278 w 323"/>
                    <a:gd name="T21" fmla="*/ 26 h 566"/>
                    <a:gd name="T22" fmla="*/ 259 w 323"/>
                    <a:gd name="T23" fmla="*/ 44 h 566"/>
                    <a:gd name="T24" fmla="*/ 234 w 323"/>
                    <a:gd name="T25" fmla="*/ 44 h 566"/>
                    <a:gd name="T26" fmla="*/ 223 w 323"/>
                    <a:gd name="T27" fmla="*/ 21 h 566"/>
                    <a:gd name="T28" fmla="*/ 213 w 323"/>
                    <a:gd name="T29" fmla="*/ 6 h 566"/>
                    <a:gd name="T30" fmla="*/ 193 w 323"/>
                    <a:gd name="T31" fmla="*/ 4 h 566"/>
                    <a:gd name="T32" fmla="*/ 173 w 323"/>
                    <a:gd name="T33" fmla="*/ 0 h 566"/>
                    <a:gd name="T34" fmla="*/ 162 w 323"/>
                    <a:gd name="T35" fmla="*/ 21 h 566"/>
                    <a:gd name="T36" fmla="*/ 155 w 323"/>
                    <a:gd name="T37" fmla="*/ 43 h 566"/>
                    <a:gd name="T38" fmla="*/ 123 w 323"/>
                    <a:gd name="T39" fmla="*/ 43 h 566"/>
                    <a:gd name="T40" fmla="*/ 116 w 323"/>
                    <a:gd name="T41" fmla="*/ 34 h 566"/>
                    <a:gd name="T42" fmla="*/ 105 w 323"/>
                    <a:gd name="T43" fmla="*/ 21 h 566"/>
                    <a:gd name="T44" fmla="*/ 94 w 323"/>
                    <a:gd name="T45" fmla="*/ 15 h 566"/>
                    <a:gd name="T46" fmla="*/ 84 w 323"/>
                    <a:gd name="T47" fmla="*/ 17 h 566"/>
                    <a:gd name="T48" fmla="*/ 73 w 323"/>
                    <a:gd name="T49" fmla="*/ 23 h 566"/>
                    <a:gd name="T50" fmla="*/ 67 w 323"/>
                    <a:gd name="T51" fmla="*/ 34 h 566"/>
                    <a:gd name="T52" fmla="*/ 67 w 323"/>
                    <a:gd name="T53" fmla="*/ 97 h 566"/>
                    <a:gd name="T54" fmla="*/ 50 w 323"/>
                    <a:gd name="T55" fmla="*/ 92 h 566"/>
                    <a:gd name="T56" fmla="*/ 27 w 323"/>
                    <a:gd name="T57" fmla="*/ 85 h 566"/>
                    <a:gd name="T58" fmla="*/ 9 w 323"/>
                    <a:gd name="T59" fmla="*/ 88 h 566"/>
                    <a:gd name="T60" fmla="*/ 7 w 323"/>
                    <a:gd name="T61" fmla="*/ 95 h 566"/>
                    <a:gd name="T62" fmla="*/ 7 w 323"/>
                    <a:gd name="T63" fmla="*/ 106 h 566"/>
                    <a:gd name="T64" fmla="*/ 14 w 323"/>
                    <a:gd name="T65" fmla="*/ 136 h 566"/>
                    <a:gd name="T66" fmla="*/ 24 w 323"/>
                    <a:gd name="T67" fmla="*/ 168 h 566"/>
                    <a:gd name="T68" fmla="*/ 28 w 323"/>
                    <a:gd name="T69" fmla="*/ 187 h 566"/>
                    <a:gd name="T70" fmla="*/ 0 w 323"/>
                    <a:gd name="T71" fmla="*/ 308 h 566"/>
                    <a:gd name="T72" fmla="*/ 14 w 323"/>
                    <a:gd name="T73" fmla="*/ 321 h 566"/>
                    <a:gd name="T74" fmla="*/ 41 w 323"/>
                    <a:gd name="T75" fmla="*/ 339 h 566"/>
                    <a:gd name="T76" fmla="*/ 122 w 323"/>
                    <a:gd name="T77" fmla="*/ 391 h 566"/>
                    <a:gd name="T78" fmla="*/ 152 w 323"/>
                    <a:gd name="T79" fmla="*/ 391 h 566"/>
                    <a:gd name="T80" fmla="*/ 195 w 323"/>
                    <a:gd name="T81" fmla="*/ 433 h 566"/>
                    <a:gd name="T82" fmla="*/ 306 w 323"/>
                    <a:gd name="T83"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566">
                      <a:moveTo>
                        <a:pt x="323" y="212"/>
                      </a:moveTo>
                      <a:lnTo>
                        <a:pt x="312" y="174"/>
                      </a:lnTo>
                      <a:lnTo>
                        <a:pt x="307" y="140"/>
                      </a:lnTo>
                      <a:lnTo>
                        <a:pt x="304" y="98"/>
                      </a:lnTo>
                      <a:lnTo>
                        <a:pt x="308" y="74"/>
                      </a:lnTo>
                      <a:lnTo>
                        <a:pt x="313" y="53"/>
                      </a:lnTo>
                      <a:lnTo>
                        <a:pt x="310" y="26"/>
                      </a:lnTo>
                      <a:lnTo>
                        <a:pt x="304" y="5"/>
                      </a:lnTo>
                      <a:lnTo>
                        <a:pt x="298" y="2"/>
                      </a:lnTo>
                      <a:lnTo>
                        <a:pt x="292" y="5"/>
                      </a:lnTo>
                      <a:lnTo>
                        <a:pt x="278" y="26"/>
                      </a:lnTo>
                      <a:lnTo>
                        <a:pt x="259" y="44"/>
                      </a:lnTo>
                      <a:lnTo>
                        <a:pt x="234" y="44"/>
                      </a:lnTo>
                      <a:lnTo>
                        <a:pt x="223" y="21"/>
                      </a:lnTo>
                      <a:lnTo>
                        <a:pt x="213" y="6"/>
                      </a:lnTo>
                      <a:lnTo>
                        <a:pt x="193" y="4"/>
                      </a:lnTo>
                      <a:lnTo>
                        <a:pt x="173" y="0"/>
                      </a:lnTo>
                      <a:lnTo>
                        <a:pt x="162" y="21"/>
                      </a:lnTo>
                      <a:lnTo>
                        <a:pt x="155" y="43"/>
                      </a:lnTo>
                      <a:lnTo>
                        <a:pt x="123" y="43"/>
                      </a:lnTo>
                      <a:lnTo>
                        <a:pt x="116" y="34"/>
                      </a:lnTo>
                      <a:lnTo>
                        <a:pt x="105" y="21"/>
                      </a:lnTo>
                      <a:lnTo>
                        <a:pt x="94" y="15"/>
                      </a:lnTo>
                      <a:lnTo>
                        <a:pt x="84" y="17"/>
                      </a:lnTo>
                      <a:lnTo>
                        <a:pt x="73" y="23"/>
                      </a:lnTo>
                      <a:lnTo>
                        <a:pt x="67" y="34"/>
                      </a:lnTo>
                      <a:lnTo>
                        <a:pt x="67" y="97"/>
                      </a:lnTo>
                      <a:lnTo>
                        <a:pt x="50" y="92"/>
                      </a:lnTo>
                      <a:lnTo>
                        <a:pt x="27" y="85"/>
                      </a:lnTo>
                      <a:lnTo>
                        <a:pt x="9" y="88"/>
                      </a:lnTo>
                      <a:lnTo>
                        <a:pt x="7" y="95"/>
                      </a:lnTo>
                      <a:lnTo>
                        <a:pt x="7" y="106"/>
                      </a:lnTo>
                      <a:lnTo>
                        <a:pt x="14" y="136"/>
                      </a:lnTo>
                      <a:lnTo>
                        <a:pt x="24" y="168"/>
                      </a:lnTo>
                      <a:lnTo>
                        <a:pt x="28" y="187"/>
                      </a:lnTo>
                      <a:lnTo>
                        <a:pt x="0" y="308"/>
                      </a:lnTo>
                      <a:lnTo>
                        <a:pt x="14" y="321"/>
                      </a:lnTo>
                      <a:lnTo>
                        <a:pt x="41" y="339"/>
                      </a:lnTo>
                      <a:lnTo>
                        <a:pt x="122" y="391"/>
                      </a:lnTo>
                      <a:lnTo>
                        <a:pt x="152" y="391"/>
                      </a:lnTo>
                      <a:lnTo>
                        <a:pt x="195" y="433"/>
                      </a:lnTo>
                      <a:lnTo>
                        <a:pt x="306" y="566"/>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grpSp>
      <p:sp>
        <p:nvSpPr>
          <p:cNvPr id="43073" name="Line 65"/>
          <p:cNvSpPr>
            <a:spLocks noChangeShapeType="1"/>
          </p:cNvSpPr>
          <p:nvPr/>
        </p:nvSpPr>
        <p:spPr bwMode="auto">
          <a:xfrm flipV="1">
            <a:off x="8183564" y="4652963"/>
            <a:ext cx="1800225" cy="0"/>
          </a:xfrm>
          <a:prstGeom prst="line">
            <a:avLst/>
          </a:prstGeom>
          <a:noFill/>
          <a:ln w="57150" cap="rnd">
            <a:solidFill>
              <a:srgbClr val="FF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nvGrpSpPr>
          <p:cNvPr id="43022" name="Group 14"/>
          <p:cNvGrpSpPr>
            <a:grpSpLocks/>
          </p:cNvGrpSpPr>
          <p:nvPr/>
        </p:nvGrpSpPr>
        <p:grpSpPr bwMode="auto">
          <a:xfrm>
            <a:off x="8112126" y="3500438"/>
            <a:ext cx="1196975" cy="1477962"/>
            <a:chOff x="4785" y="2160"/>
            <a:chExt cx="754" cy="931"/>
          </a:xfrm>
        </p:grpSpPr>
        <p:sp>
          <p:nvSpPr>
            <p:cNvPr id="43023" name="AutoShape 15"/>
            <p:cNvSpPr>
              <a:spLocks noChangeAspect="1" noChangeArrowheads="1" noTextEdit="1"/>
            </p:cNvSpPr>
            <p:nvPr/>
          </p:nvSpPr>
          <p:spPr bwMode="auto">
            <a:xfrm>
              <a:off x="4785" y="2160"/>
              <a:ext cx="754" cy="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43024" name="Group 16"/>
            <p:cNvGrpSpPr>
              <a:grpSpLocks/>
            </p:cNvGrpSpPr>
            <p:nvPr/>
          </p:nvGrpSpPr>
          <p:grpSpPr bwMode="auto">
            <a:xfrm>
              <a:off x="4787" y="2165"/>
              <a:ext cx="476" cy="920"/>
              <a:chOff x="4787" y="2165"/>
              <a:chExt cx="476" cy="920"/>
            </a:xfrm>
          </p:grpSpPr>
          <p:sp>
            <p:nvSpPr>
              <p:cNvPr id="43025" name="Freeform 17"/>
              <p:cNvSpPr>
                <a:spLocks/>
              </p:cNvSpPr>
              <p:nvPr/>
            </p:nvSpPr>
            <p:spPr bwMode="auto">
              <a:xfrm>
                <a:off x="4820" y="2571"/>
                <a:ext cx="231" cy="514"/>
              </a:xfrm>
              <a:custGeom>
                <a:avLst/>
                <a:gdLst>
                  <a:gd name="T0" fmla="*/ 162 w 921"/>
                  <a:gd name="T1" fmla="*/ 0 h 1542"/>
                  <a:gd name="T2" fmla="*/ 133 w 921"/>
                  <a:gd name="T3" fmla="*/ 9 h 1542"/>
                  <a:gd name="T4" fmla="*/ 100 w 921"/>
                  <a:gd name="T5" fmla="*/ 39 h 1542"/>
                  <a:gd name="T6" fmla="*/ 63 w 921"/>
                  <a:gd name="T7" fmla="*/ 83 h 1542"/>
                  <a:gd name="T8" fmla="*/ 32 w 921"/>
                  <a:gd name="T9" fmla="*/ 140 h 1542"/>
                  <a:gd name="T10" fmla="*/ 7 w 921"/>
                  <a:gd name="T11" fmla="*/ 198 h 1542"/>
                  <a:gd name="T12" fmla="*/ 1 w 921"/>
                  <a:gd name="T13" fmla="*/ 267 h 1542"/>
                  <a:gd name="T14" fmla="*/ 1 w 921"/>
                  <a:gd name="T15" fmla="*/ 325 h 1542"/>
                  <a:gd name="T16" fmla="*/ 12 w 921"/>
                  <a:gd name="T17" fmla="*/ 402 h 1542"/>
                  <a:gd name="T18" fmla="*/ 43 w 921"/>
                  <a:gd name="T19" fmla="*/ 464 h 1542"/>
                  <a:gd name="T20" fmla="*/ 97 w 921"/>
                  <a:gd name="T21" fmla="*/ 527 h 1542"/>
                  <a:gd name="T22" fmla="*/ 154 w 921"/>
                  <a:gd name="T23" fmla="*/ 606 h 1542"/>
                  <a:gd name="T24" fmla="*/ 204 w 921"/>
                  <a:gd name="T25" fmla="*/ 667 h 1542"/>
                  <a:gd name="T26" fmla="*/ 248 w 921"/>
                  <a:gd name="T27" fmla="*/ 714 h 1542"/>
                  <a:gd name="T28" fmla="*/ 287 w 921"/>
                  <a:gd name="T29" fmla="*/ 781 h 1542"/>
                  <a:gd name="T30" fmla="*/ 319 w 921"/>
                  <a:gd name="T31" fmla="*/ 875 h 1542"/>
                  <a:gd name="T32" fmla="*/ 345 w 921"/>
                  <a:gd name="T33" fmla="*/ 923 h 1542"/>
                  <a:gd name="T34" fmla="*/ 373 w 921"/>
                  <a:gd name="T35" fmla="*/ 952 h 1542"/>
                  <a:gd name="T36" fmla="*/ 415 w 921"/>
                  <a:gd name="T37" fmla="*/ 967 h 1542"/>
                  <a:gd name="T38" fmla="*/ 497 w 921"/>
                  <a:gd name="T39" fmla="*/ 963 h 1542"/>
                  <a:gd name="T40" fmla="*/ 672 w 921"/>
                  <a:gd name="T41" fmla="*/ 952 h 1542"/>
                  <a:gd name="T42" fmla="*/ 829 w 921"/>
                  <a:gd name="T43" fmla="*/ 1032 h 1542"/>
                  <a:gd name="T44" fmla="*/ 850 w 921"/>
                  <a:gd name="T45" fmla="*/ 1190 h 1542"/>
                  <a:gd name="T46" fmla="*/ 832 w 921"/>
                  <a:gd name="T47" fmla="*/ 1353 h 1542"/>
                  <a:gd name="T48" fmla="*/ 819 w 921"/>
                  <a:gd name="T49" fmla="*/ 1450 h 1542"/>
                  <a:gd name="T50" fmla="*/ 748 w 921"/>
                  <a:gd name="T51" fmla="*/ 1455 h 1542"/>
                  <a:gd name="T52" fmla="*/ 311 w 921"/>
                  <a:gd name="T53" fmla="*/ 1542 h 1542"/>
                  <a:gd name="T54" fmla="*/ 797 w 921"/>
                  <a:gd name="T55" fmla="*/ 1514 h 1542"/>
                  <a:gd name="T56" fmla="*/ 894 w 921"/>
                  <a:gd name="T57" fmla="*/ 1433 h 1542"/>
                  <a:gd name="T58" fmla="*/ 903 w 921"/>
                  <a:gd name="T59" fmla="*/ 1248 h 1542"/>
                  <a:gd name="T60" fmla="*/ 911 w 921"/>
                  <a:gd name="T61" fmla="*/ 1017 h 1542"/>
                  <a:gd name="T62" fmla="*/ 921 w 921"/>
                  <a:gd name="T63" fmla="*/ 755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1" h="1542">
                    <a:moveTo>
                      <a:pt x="332" y="172"/>
                    </a:moveTo>
                    <a:lnTo>
                      <a:pt x="162" y="0"/>
                    </a:lnTo>
                    <a:lnTo>
                      <a:pt x="146" y="2"/>
                    </a:lnTo>
                    <a:lnTo>
                      <a:pt x="133" y="9"/>
                    </a:lnTo>
                    <a:lnTo>
                      <a:pt x="119" y="21"/>
                    </a:lnTo>
                    <a:lnTo>
                      <a:pt x="100" y="39"/>
                    </a:lnTo>
                    <a:lnTo>
                      <a:pt x="81" y="61"/>
                    </a:lnTo>
                    <a:lnTo>
                      <a:pt x="63" y="83"/>
                    </a:lnTo>
                    <a:lnTo>
                      <a:pt x="49" y="107"/>
                    </a:lnTo>
                    <a:lnTo>
                      <a:pt x="32" y="140"/>
                    </a:lnTo>
                    <a:lnTo>
                      <a:pt x="18" y="170"/>
                    </a:lnTo>
                    <a:lnTo>
                      <a:pt x="7" y="198"/>
                    </a:lnTo>
                    <a:lnTo>
                      <a:pt x="4" y="233"/>
                    </a:lnTo>
                    <a:lnTo>
                      <a:pt x="1" y="267"/>
                    </a:lnTo>
                    <a:lnTo>
                      <a:pt x="0" y="295"/>
                    </a:lnTo>
                    <a:lnTo>
                      <a:pt x="1" y="325"/>
                    </a:lnTo>
                    <a:lnTo>
                      <a:pt x="5" y="364"/>
                    </a:lnTo>
                    <a:lnTo>
                      <a:pt x="12" y="402"/>
                    </a:lnTo>
                    <a:lnTo>
                      <a:pt x="24" y="433"/>
                    </a:lnTo>
                    <a:lnTo>
                      <a:pt x="43" y="464"/>
                    </a:lnTo>
                    <a:lnTo>
                      <a:pt x="71" y="496"/>
                    </a:lnTo>
                    <a:lnTo>
                      <a:pt x="97" y="527"/>
                    </a:lnTo>
                    <a:lnTo>
                      <a:pt x="123" y="562"/>
                    </a:lnTo>
                    <a:lnTo>
                      <a:pt x="154" y="606"/>
                    </a:lnTo>
                    <a:lnTo>
                      <a:pt x="179" y="640"/>
                    </a:lnTo>
                    <a:lnTo>
                      <a:pt x="204" y="667"/>
                    </a:lnTo>
                    <a:lnTo>
                      <a:pt x="225" y="693"/>
                    </a:lnTo>
                    <a:lnTo>
                      <a:pt x="248" y="714"/>
                    </a:lnTo>
                    <a:lnTo>
                      <a:pt x="272" y="737"/>
                    </a:lnTo>
                    <a:lnTo>
                      <a:pt x="287" y="781"/>
                    </a:lnTo>
                    <a:lnTo>
                      <a:pt x="300" y="825"/>
                    </a:lnTo>
                    <a:lnTo>
                      <a:pt x="319" y="875"/>
                    </a:lnTo>
                    <a:lnTo>
                      <a:pt x="333" y="901"/>
                    </a:lnTo>
                    <a:lnTo>
                      <a:pt x="345" y="923"/>
                    </a:lnTo>
                    <a:lnTo>
                      <a:pt x="360" y="941"/>
                    </a:lnTo>
                    <a:lnTo>
                      <a:pt x="373" y="952"/>
                    </a:lnTo>
                    <a:lnTo>
                      <a:pt x="393" y="962"/>
                    </a:lnTo>
                    <a:lnTo>
                      <a:pt x="415" y="967"/>
                    </a:lnTo>
                    <a:lnTo>
                      <a:pt x="436" y="968"/>
                    </a:lnTo>
                    <a:lnTo>
                      <a:pt x="497" y="963"/>
                    </a:lnTo>
                    <a:lnTo>
                      <a:pt x="581" y="955"/>
                    </a:lnTo>
                    <a:lnTo>
                      <a:pt x="672" y="952"/>
                    </a:lnTo>
                    <a:lnTo>
                      <a:pt x="822" y="976"/>
                    </a:lnTo>
                    <a:lnTo>
                      <a:pt x="829" y="1032"/>
                    </a:lnTo>
                    <a:lnTo>
                      <a:pt x="839" y="1103"/>
                    </a:lnTo>
                    <a:lnTo>
                      <a:pt x="850" y="1190"/>
                    </a:lnTo>
                    <a:lnTo>
                      <a:pt x="840" y="1283"/>
                    </a:lnTo>
                    <a:lnTo>
                      <a:pt x="832" y="1353"/>
                    </a:lnTo>
                    <a:lnTo>
                      <a:pt x="823" y="1445"/>
                    </a:lnTo>
                    <a:lnTo>
                      <a:pt x="819" y="1450"/>
                    </a:lnTo>
                    <a:lnTo>
                      <a:pt x="810" y="1454"/>
                    </a:lnTo>
                    <a:lnTo>
                      <a:pt x="748" y="1455"/>
                    </a:lnTo>
                    <a:lnTo>
                      <a:pt x="311" y="1468"/>
                    </a:lnTo>
                    <a:lnTo>
                      <a:pt x="311" y="1542"/>
                    </a:lnTo>
                    <a:lnTo>
                      <a:pt x="541" y="1528"/>
                    </a:lnTo>
                    <a:lnTo>
                      <a:pt x="797" y="1514"/>
                    </a:lnTo>
                    <a:lnTo>
                      <a:pt x="891" y="1508"/>
                    </a:lnTo>
                    <a:lnTo>
                      <a:pt x="894" y="1433"/>
                    </a:lnTo>
                    <a:lnTo>
                      <a:pt x="897" y="1349"/>
                    </a:lnTo>
                    <a:lnTo>
                      <a:pt x="903" y="1248"/>
                    </a:lnTo>
                    <a:lnTo>
                      <a:pt x="907" y="1133"/>
                    </a:lnTo>
                    <a:lnTo>
                      <a:pt x="911" y="1017"/>
                    </a:lnTo>
                    <a:lnTo>
                      <a:pt x="917" y="908"/>
                    </a:lnTo>
                    <a:lnTo>
                      <a:pt x="921" y="755"/>
                    </a:lnTo>
                    <a:lnTo>
                      <a:pt x="332" y="172"/>
                    </a:lnTo>
                    <a:close/>
                  </a:path>
                </a:pathLst>
              </a:custGeom>
              <a:solidFill>
                <a:srgbClr val="000080"/>
              </a:solidFill>
              <a:ln w="3175">
                <a:solidFill>
                  <a:srgbClr val="000000"/>
                </a:solidFill>
                <a:prstDash val="solid"/>
                <a:round/>
                <a:headEnd/>
                <a:tailEnd/>
              </a:ln>
            </p:spPr>
            <p:txBody>
              <a:bodyPr/>
              <a:lstStyle/>
              <a:p>
                <a:endParaRPr lang="en-US"/>
              </a:p>
            </p:txBody>
          </p:sp>
          <p:grpSp>
            <p:nvGrpSpPr>
              <p:cNvPr id="43026" name="Group 18"/>
              <p:cNvGrpSpPr>
                <a:grpSpLocks/>
              </p:cNvGrpSpPr>
              <p:nvPr/>
            </p:nvGrpSpPr>
            <p:grpSpPr bwMode="auto">
              <a:xfrm>
                <a:off x="4787" y="2165"/>
                <a:ext cx="476" cy="916"/>
                <a:chOff x="4787" y="2165"/>
                <a:chExt cx="476" cy="916"/>
              </a:xfrm>
            </p:grpSpPr>
            <p:sp>
              <p:nvSpPr>
                <p:cNvPr id="43027" name="Freeform 19"/>
                <p:cNvSpPr>
                  <a:spLocks/>
                </p:cNvSpPr>
                <p:nvPr/>
              </p:nvSpPr>
              <p:spPr bwMode="auto">
                <a:xfrm>
                  <a:off x="4787" y="2165"/>
                  <a:ext cx="476" cy="916"/>
                </a:xfrm>
                <a:custGeom>
                  <a:avLst/>
                  <a:gdLst>
                    <a:gd name="T0" fmla="*/ 105 w 1902"/>
                    <a:gd name="T1" fmla="*/ 502 h 2747"/>
                    <a:gd name="T2" fmla="*/ 113 w 1902"/>
                    <a:gd name="T3" fmla="*/ 460 h 2747"/>
                    <a:gd name="T4" fmla="*/ 0 w 1902"/>
                    <a:gd name="T5" fmla="*/ 340 h 2747"/>
                    <a:gd name="T6" fmla="*/ 96 w 1902"/>
                    <a:gd name="T7" fmla="*/ 373 h 2747"/>
                    <a:gd name="T8" fmla="*/ 64 w 1902"/>
                    <a:gd name="T9" fmla="*/ 246 h 2747"/>
                    <a:gd name="T10" fmla="*/ 141 w 1902"/>
                    <a:gd name="T11" fmla="*/ 247 h 2747"/>
                    <a:gd name="T12" fmla="*/ 281 w 1902"/>
                    <a:gd name="T13" fmla="*/ 349 h 2747"/>
                    <a:gd name="T14" fmla="*/ 324 w 1902"/>
                    <a:gd name="T15" fmla="*/ 327 h 2747"/>
                    <a:gd name="T16" fmla="*/ 350 w 1902"/>
                    <a:gd name="T17" fmla="*/ 304 h 2747"/>
                    <a:gd name="T18" fmla="*/ 398 w 1902"/>
                    <a:gd name="T19" fmla="*/ 298 h 2747"/>
                    <a:gd name="T20" fmla="*/ 431 w 1902"/>
                    <a:gd name="T21" fmla="*/ 280 h 2747"/>
                    <a:gd name="T22" fmla="*/ 465 w 1902"/>
                    <a:gd name="T23" fmla="*/ 228 h 2747"/>
                    <a:gd name="T24" fmla="*/ 464 w 1902"/>
                    <a:gd name="T25" fmla="*/ 105 h 2747"/>
                    <a:gd name="T26" fmla="*/ 505 w 1902"/>
                    <a:gd name="T27" fmla="*/ 207 h 2747"/>
                    <a:gd name="T28" fmla="*/ 519 w 1902"/>
                    <a:gd name="T29" fmla="*/ 121 h 2747"/>
                    <a:gd name="T30" fmla="*/ 537 w 1902"/>
                    <a:gd name="T31" fmla="*/ 263 h 2747"/>
                    <a:gd name="T32" fmla="*/ 612 w 1902"/>
                    <a:gd name="T33" fmla="*/ 347 h 2747"/>
                    <a:gd name="T34" fmla="*/ 801 w 1902"/>
                    <a:gd name="T35" fmla="*/ 431 h 2747"/>
                    <a:gd name="T36" fmla="*/ 967 w 1902"/>
                    <a:gd name="T37" fmla="*/ 526 h 2747"/>
                    <a:gd name="T38" fmla="*/ 1033 w 1902"/>
                    <a:gd name="T39" fmla="*/ 610 h 2747"/>
                    <a:gd name="T40" fmla="*/ 931 w 1902"/>
                    <a:gd name="T41" fmla="*/ 651 h 2747"/>
                    <a:gd name="T42" fmla="*/ 908 w 1902"/>
                    <a:gd name="T43" fmla="*/ 891 h 2747"/>
                    <a:gd name="T44" fmla="*/ 933 w 1902"/>
                    <a:gd name="T45" fmla="*/ 1056 h 2747"/>
                    <a:gd name="T46" fmla="*/ 897 w 1902"/>
                    <a:gd name="T47" fmla="*/ 1086 h 2747"/>
                    <a:gd name="T48" fmla="*/ 803 w 1902"/>
                    <a:gd name="T49" fmla="*/ 1077 h 2747"/>
                    <a:gd name="T50" fmla="*/ 873 w 1902"/>
                    <a:gd name="T51" fmla="*/ 1254 h 2747"/>
                    <a:gd name="T52" fmla="*/ 1001 w 1902"/>
                    <a:gd name="T53" fmla="*/ 1489 h 2747"/>
                    <a:gd name="T54" fmla="*/ 1220 w 1902"/>
                    <a:gd name="T55" fmla="*/ 1767 h 2747"/>
                    <a:gd name="T56" fmla="*/ 1274 w 1902"/>
                    <a:gd name="T57" fmla="*/ 1968 h 2747"/>
                    <a:gd name="T58" fmla="*/ 1366 w 1902"/>
                    <a:gd name="T59" fmla="*/ 2281 h 2747"/>
                    <a:gd name="T60" fmla="*/ 1479 w 1902"/>
                    <a:gd name="T61" fmla="*/ 2466 h 2747"/>
                    <a:gd name="T62" fmla="*/ 1565 w 1902"/>
                    <a:gd name="T63" fmla="*/ 2502 h 2747"/>
                    <a:gd name="T64" fmla="*/ 1691 w 1902"/>
                    <a:gd name="T65" fmla="*/ 2539 h 2747"/>
                    <a:gd name="T66" fmla="*/ 1823 w 1902"/>
                    <a:gd name="T67" fmla="*/ 2612 h 2747"/>
                    <a:gd name="T68" fmla="*/ 1894 w 1902"/>
                    <a:gd name="T69" fmla="*/ 2669 h 2747"/>
                    <a:gd name="T70" fmla="*/ 1901 w 1902"/>
                    <a:gd name="T71" fmla="*/ 2725 h 2747"/>
                    <a:gd name="T72" fmla="*/ 1775 w 1902"/>
                    <a:gd name="T73" fmla="*/ 2747 h 2747"/>
                    <a:gd name="T74" fmla="*/ 1281 w 1902"/>
                    <a:gd name="T75" fmla="*/ 2746 h 2747"/>
                    <a:gd name="T76" fmla="*/ 1207 w 1902"/>
                    <a:gd name="T77" fmla="*/ 2734 h 2747"/>
                    <a:gd name="T78" fmla="*/ 1169 w 1902"/>
                    <a:gd name="T79" fmla="*/ 2312 h 2747"/>
                    <a:gd name="T80" fmla="*/ 1125 w 1902"/>
                    <a:gd name="T81" fmla="*/ 2060 h 2747"/>
                    <a:gd name="T82" fmla="*/ 1042 w 1902"/>
                    <a:gd name="T83" fmla="*/ 2020 h 2747"/>
                    <a:gd name="T84" fmla="*/ 881 w 1902"/>
                    <a:gd name="T85" fmla="*/ 2007 h 2747"/>
                    <a:gd name="T86" fmla="*/ 599 w 1902"/>
                    <a:gd name="T87" fmla="*/ 2023 h 2747"/>
                    <a:gd name="T88" fmla="*/ 535 w 1902"/>
                    <a:gd name="T89" fmla="*/ 2010 h 2747"/>
                    <a:gd name="T90" fmla="*/ 498 w 1902"/>
                    <a:gd name="T91" fmla="*/ 1975 h 2747"/>
                    <a:gd name="T92" fmla="*/ 469 w 1902"/>
                    <a:gd name="T93" fmla="*/ 1906 h 2747"/>
                    <a:gd name="T94" fmla="*/ 400 w 1902"/>
                    <a:gd name="T95" fmla="*/ 1738 h 2747"/>
                    <a:gd name="T96" fmla="*/ 322 w 1902"/>
                    <a:gd name="T97" fmla="*/ 1591 h 2747"/>
                    <a:gd name="T98" fmla="*/ 294 w 1902"/>
                    <a:gd name="T99" fmla="*/ 1515 h 2747"/>
                    <a:gd name="T100" fmla="*/ 266 w 1902"/>
                    <a:gd name="T101" fmla="*/ 1125 h 2747"/>
                    <a:gd name="T102" fmla="*/ 228 w 1902"/>
                    <a:gd name="T103" fmla="*/ 819 h 2747"/>
                    <a:gd name="T104" fmla="*/ 177 w 1902"/>
                    <a:gd name="T105" fmla="*/ 644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2" h="2747">
                      <a:moveTo>
                        <a:pt x="150" y="596"/>
                      </a:moveTo>
                      <a:lnTo>
                        <a:pt x="129" y="559"/>
                      </a:lnTo>
                      <a:lnTo>
                        <a:pt x="105" y="502"/>
                      </a:lnTo>
                      <a:lnTo>
                        <a:pt x="74" y="453"/>
                      </a:lnTo>
                      <a:lnTo>
                        <a:pt x="0" y="391"/>
                      </a:lnTo>
                      <a:lnTo>
                        <a:pt x="113" y="460"/>
                      </a:lnTo>
                      <a:lnTo>
                        <a:pt x="119" y="448"/>
                      </a:lnTo>
                      <a:lnTo>
                        <a:pt x="125" y="440"/>
                      </a:lnTo>
                      <a:lnTo>
                        <a:pt x="0" y="340"/>
                      </a:lnTo>
                      <a:lnTo>
                        <a:pt x="62" y="370"/>
                      </a:lnTo>
                      <a:lnTo>
                        <a:pt x="31" y="287"/>
                      </a:lnTo>
                      <a:lnTo>
                        <a:pt x="96" y="373"/>
                      </a:lnTo>
                      <a:lnTo>
                        <a:pt x="165" y="409"/>
                      </a:lnTo>
                      <a:lnTo>
                        <a:pt x="181" y="404"/>
                      </a:lnTo>
                      <a:lnTo>
                        <a:pt x="64" y="246"/>
                      </a:lnTo>
                      <a:lnTo>
                        <a:pt x="137" y="294"/>
                      </a:lnTo>
                      <a:lnTo>
                        <a:pt x="216" y="401"/>
                      </a:lnTo>
                      <a:lnTo>
                        <a:pt x="141" y="247"/>
                      </a:lnTo>
                      <a:lnTo>
                        <a:pt x="260" y="351"/>
                      </a:lnTo>
                      <a:lnTo>
                        <a:pt x="187" y="234"/>
                      </a:lnTo>
                      <a:lnTo>
                        <a:pt x="281" y="349"/>
                      </a:lnTo>
                      <a:lnTo>
                        <a:pt x="299" y="333"/>
                      </a:lnTo>
                      <a:lnTo>
                        <a:pt x="197" y="184"/>
                      </a:lnTo>
                      <a:lnTo>
                        <a:pt x="324" y="327"/>
                      </a:lnTo>
                      <a:lnTo>
                        <a:pt x="343" y="327"/>
                      </a:lnTo>
                      <a:lnTo>
                        <a:pt x="255" y="199"/>
                      </a:lnTo>
                      <a:lnTo>
                        <a:pt x="350" y="304"/>
                      </a:lnTo>
                      <a:lnTo>
                        <a:pt x="293" y="177"/>
                      </a:lnTo>
                      <a:lnTo>
                        <a:pt x="353" y="263"/>
                      </a:lnTo>
                      <a:lnTo>
                        <a:pt x="398" y="298"/>
                      </a:lnTo>
                      <a:lnTo>
                        <a:pt x="339" y="137"/>
                      </a:lnTo>
                      <a:lnTo>
                        <a:pt x="386" y="237"/>
                      </a:lnTo>
                      <a:lnTo>
                        <a:pt x="431" y="280"/>
                      </a:lnTo>
                      <a:lnTo>
                        <a:pt x="366" y="18"/>
                      </a:lnTo>
                      <a:lnTo>
                        <a:pt x="430" y="160"/>
                      </a:lnTo>
                      <a:lnTo>
                        <a:pt x="465" y="228"/>
                      </a:lnTo>
                      <a:lnTo>
                        <a:pt x="437" y="128"/>
                      </a:lnTo>
                      <a:lnTo>
                        <a:pt x="493" y="270"/>
                      </a:lnTo>
                      <a:lnTo>
                        <a:pt x="464" y="105"/>
                      </a:lnTo>
                      <a:lnTo>
                        <a:pt x="498" y="0"/>
                      </a:lnTo>
                      <a:lnTo>
                        <a:pt x="477" y="116"/>
                      </a:lnTo>
                      <a:lnTo>
                        <a:pt x="505" y="207"/>
                      </a:lnTo>
                      <a:lnTo>
                        <a:pt x="509" y="103"/>
                      </a:lnTo>
                      <a:lnTo>
                        <a:pt x="552" y="70"/>
                      </a:lnTo>
                      <a:lnTo>
                        <a:pt x="519" y="121"/>
                      </a:lnTo>
                      <a:lnTo>
                        <a:pt x="525" y="239"/>
                      </a:lnTo>
                      <a:lnTo>
                        <a:pt x="549" y="184"/>
                      </a:lnTo>
                      <a:lnTo>
                        <a:pt x="537" y="263"/>
                      </a:lnTo>
                      <a:lnTo>
                        <a:pt x="561" y="292"/>
                      </a:lnTo>
                      <a:lnTo>
                        <a:pt x="591" y="331"/>
                      </a:lnTo>
                      <a:lnTo>
                        <a:pt x="612" y="347"/>
                      </a:lnTo>
                      <a:lnTo>
                        <a:pt x="665" y="370"/>
                      </a:lnTo>
                      <a:lnTo>
                        <a:pt x="751" y="408"/>
                      </a:lnTo>
                      <a:lnTo>
                        <a:pt x="801" y="431"/>
                      </a:lnTo>
                      <a:lnTo>
                        <a:pt x="858" y="456"/>
                      </a:lnTo>
                      <a:lnTo>
                        <a:pt x="911" y="487"/>
                      </a:lnTo>
                      <a:lnTo>
                        <a:pt x="967" y="526"/>
                      </a:lnTo>
                      <a:lnTo>
                        <a:pt x="1011" y="566"/>
                      </a:lnTo>
                      <a:lnTo>
                        <a:pt x="1027" y="593"/>
                      </a:lnTo>
                      <a:lnTo>
                        <a:pt x="1033" y="610"/>
                      </a:lnTo>
                      <a:lnTo>
                        <a:pt x="1027" y="620"/>
                      </a:lnTo>
                      <a:lnTo>
                        <a:pt x="1000" y="633"/>
                      </a:lnTo>
                      <a:lnTo>
                        <a:pt x="931" y="651"/>
                      </a:lnTo>
                      <a:lnTo>
                        <a:pt x="864" y="667"/>
                      </a:lnTo>
                      <a:lnTo>
                        <a:pt x="864" y="741"/>
                      </a:lnTo>
                      <a:lnTo>
                        <a:pt x="908" y="891"/>
                      </a:lnTo>
                      <a:lnTo>
                        <a:pt x="924" y="953"/>
                      </a:lnTo>
                      <a:lnTo>
                        <a:pt x="935" y="1040"/>
                      </a:lnTo>
                      <a:lnTo>
                        <a:pt x="933" y="1056"/>
                      </a:lnTo>
                      <a:lnTo>
                        <a:pt x="926" y="1070"/>
                      </a:lnTo>
                      <a:lnTo>
                        <a:pt x="911" y="1079"/>
                      </a:lnTo>
                      <a:lnTo>
                        <a:pt x="897" y="1086"/>
                      </a:lnTo>
                      <a:lnTo>
                        <a:pt x="882" y="1087"/>
                      </a:lnTo>
                      <a:lnTo>
                        <a:pt x="837" y="1080"/>
                      </a:lnTo>
                      <a:lnTo>
                        <a:pt x="803" y="1077"/>
                      </a:lnTo>
                      <a:lnTo>
                        <a:pt x="798" y="1117"/>
                      </a:lnTo>
                      <a:lnTo>
                        <a:pt x="814" y="1154"/>
                      </a:lnTo>
                      <a:lnTo>
                        <a:pt x="873" y="1254"/>
                      </a:lnTo>
                      <a:lnTo>
                        <a:pt x="903" y="1312"/>
                      </a:lnTo>
                      <a:lnTo>
                        <a:pt x="941" y="1385"/>
                      </a:lnTo>
                      <a:lnTo>
                        <a:pt x="1001" y="1489"/>
                      </a:lnTo>
                      <a:lnTo>
                        <a:pt x="1021" y="1574"/>
                      </a:lnTo>
                      <a:lnTo>
                        <a:pt x="1130" y="1686"/>
                      </a:lnTo>
                      <a:lnTo>
                        <a:pt x="1220" y="1767"/>
                      </a:lnTo>
                      <a:lnTo>
                        <a:pt x="1232" y="1809"/>
                      </a:lnTo>
                      <a:lnTo>
                        <a:pt x="1258" y="1893"/>
                      </a:lnTo>
                      <a:lnTo>
                        <a:pt x="1274" y="1968"/>
                      </a:lnTo>
                      <a:lnTo>
                        <a:pt x="1293" y="2045"/>
                      </a:lnTo>
                      <a:lnTo>
                        <a:pt x="1331" y="2186"/>
                      </a:lnTo>
                      <a:lnTo>
                        <a:pt x="1366" y="2281"/>
                      </a:lnTo>
                      <a:lnTo>
                        <a:pt x="1432" y="2421"/>
                      </a:lnTo>
                      <a:lnTo>
                        <a:pt x="1455" y="2445"/>
                      </a:lnTo>
                      <a:lnTo>
                        <a:pt x="1479" y="2466"/>
                      </a:lnTo>
                      <a:lnTo>
                        <a:pt x="1502" y="2483"/>
                      </a:lnTo>
                      <a:lnTo>
                        <a:pt x="1520" y="2494"/>
                      </a:lnTo>
                      <a:lnTo>
                        <a:pt x="1565" y="2502"/>
                      </a:lnTo>
                      <a:lnTo>
                        <a:pt x="1589" y="2505"/>
                      </a:lnTo>
                      <a:lnTo>
                        <a:pt x="1636" y="2520"/>
                      </a:lnTo>
                      <a:lnTo>
                        <a:pt x="1691" y="2539"/>
                      </a:lnTo>
                      <a:lnTo>
                        <a:pt x="1737" y="2558"/>
                      </a:lnTo>
                      <a:lnTo>
                        <a:pt x="1778" y="2583"/>
                      </a:lnTo>
                      <a:lnTo>
                        <a:pt x="1823" y="2612"/>
                      </a:lnTo>
                      <a:lnTo>
                        <a:pt x="1852" y="2632"/>
                      </a:lnTo>
                      <a:lnTo>
                        <a:pt x="1882" y="2655"/>
                      </a:lnTo>
                      <a:lnTo>
                        <a:pt x="1894" y="2669"/>
                      </a:lnTo>
                      <a:lnTo>
                        <a:pt x="1902" y="2693"/>
                      </a:lnTo>
                      <a:lnTo>
                        <a:pt x="1901" y="2706"/>
                      </a:lnTo>
                      <a:lnTo>
                        <a:pt x="1901" y="2725"/>
                      </a:lnTo>
                      <a:lnTo>
                        <a:pt x="1886" y="2728"/>
                      </a:lnTo>
                      <a:lnTo>
                        <a:pt x="1856" y="2732"/>
                      </a:lnTo>
                      <a:lnTo>
                        <a:pt x="1775" y="2747"/>
                      </a:lnTo>
                      <a:lnTo>
                        <a:pt x="1658" y="2734"/>
                      </a:lnTo>
                      <a:lnTo>
                        <a:pt x="1460" y="2746"/>
                      </a:lnTo>
                      <a:lnTo>
                        <a:pt x="1281" y="2746"/>
                      </a:lnTo>
                      <a:lnTo>
                        <a:pt x="1236" y="2742"/>
                      </a:lnTo>
                      <a:lnTo>
                        <a:pt x="1219" y="2739"/>
                      </a:lnTo>
                      <a:lnTo>
                        <a:pt x="1207" y="2734"/>
                      </a:lnTo>
                      <a:lnTo>
                        <a:pt x="1201" y="2697"/>
                      </a:lnTo>
                      <a:lnTo>
                        <a:pt x="1191" y="2572"/>
                      </a:lnTo>
                      <a:lnTo>
                        <a:pt x="1169" y="2312"/>
                      </a:lnTo>
                      <a:lnTo>
                        <a:pt x="1161" y="2198"/>
                      </a:lnTo>
                      <a:lnTo>
                        <a:pt x="1141" y="2100"/>
                      </a:lnTo>
                      <a:lnTo>
                        <a:pt x="1125" y="2060"/>
                      </a:lnTo>
                      <a:lnTo>
                        <a:pt x="1106" y="2041"/>
                      </a:lnTo>
                      <a:lnTo>
                        <a:pt x="1080" y="2032"/>
                      </a:lnTo>
                      <a:lnTo>
                        <a:pt x="1042" y="2020"/>
                      </a:lnTo>
                      <a:lnTo>
                        <a:pt x="1005" y="2012"/>
                      </a:lnTo>
                      <a:lnTo>
                        <a:pt x="952" y="2010"/>
                      </a:lnTo>
                      <a:lnTo>
                        <a:pt x="881" y="2007"/>
                      </a:lnTo>
                      <a:lnTo>
                        <a:pt x="749" y="2015"/>
                      </a:lnTo>
                      <a:lnTo>
                        <a:pt x="631" y="2021"/>
                      </a:lnTo>
                      <a:lnTo>
                        <a:pt x="599" y="2023"/>
                      </a:lnTo>
                      <a:lnTo>
                        <a:pt x="576" y="2021"/>
                      </a:lnTo>
                      <a:lnTo>
                        <a:pt x="552" y="2016"/>
                      </a:lnTo>
                      <a:lnTo>
                        <a:pt x="535" y="2010"/>
                      </a:lnTo>
                      <a:lnTo>
                        <a:pt x="520" y="2002"/>
                      </a:lnTo>
                      <a:lnTo>
                        <a:pt x="509" y="1990"/>
                      </a:lnTo>
                      <a:lnTo>
                        <a:pt x="498" y="1975"/>
                      </a:lnTo>
                      <a:lnTo>
                        <a:pt x="490" y="1957"/>
                      </a:lnTo>
                      <a:lnTo>
                        <a:pt x="479" y="1933"/>
                      </a:lnTo>
                      <a:lnTo>
                        <a:pt x="469" y="1906"/>
                      </a:lnTo>
                      <a:lnTo>
                        <a:pt x="443" y="1849"/>
                      </a:lnTo>
                      <a:lnTo>
                        <a:pt x="423" y="1793"/>
                      </a:lnTo>
                      <a:lnTo>
                        <a:pt x="400" y="1738"/>
                      </a:lnTo>
                      <a:lnTo>
                        <a:pt x="375" y="1687"/>
                      </a:lnTo>
                      <a:lnTo>
                        <a:pt x="344" y="1627"/>
                      </a:lnTo>
                      <a:lnTo>
                        <a:pt x="322" y="1591"/>
                      </a:lnTo>
                      <a:lnTo>
                        <a:pt x="305" y="1561"/>
                      </a:lnTo>
                      <a:lnTo>
                        <a:pt x="298" y="1543"/>
                      </a:lnTo>
                      <a:lnTo>
                        <a:pt x="294" y="1515"/>
                      </a:lnTo>
                      <a:lnTo>
                        <a:pt x="288" y="1429"/>
                      </a:lnTo>
                      <a:lnTo>
                        <a:pt x="274" y="1220"/>
                      </a:lnTo>
                      <a:lnTo>
                        <a:pt x="266" y="1125"/>
                      </a:lnTo>
                      <a:lnTo>
                        <a:pt x="281" y="1038"/>
                      </a:lnTo>
                      <a:lnTo>
                        <a:pt x="288" y="952"/>
                      </a:lnTo>
                      <a:lnTo>
                        <a:pt x="228" y="819"/>
                      </a:lnTo>
                      <a:lnTo>
                        <a:pt x="209" y="753"/>
                      </a:lnTo>
                      <a:lnTo>
                        <a:pt x="192" y="694"/>
                      </a:lnTo>
                      <a:lnTo>
                        <a:pt x="177" y="644"/>
                      </a:lnTo>
                      <a:lnTo>
                        <a:pt x="150" y="596"/>
                      </a:lnTo>
                      <a:close/>
                    </a:path>
                  </a:pathLst>
                </a:custGeom>
                <a:solidFill>
                  <a:srgbClr val="DFDFFF"/>
                </a:solidFill>
                <a:ln w="3175">
                  <a:solidFill>
                    <a:srgbClr val="000000"/>
                  </a:solidFill>
                  <a:prstDash val="solid"/>
                  <a:round/>
                  <a:headEnd/>
                  <a:tailEnd/>
                </a:ln>
              </p:spPr>
              <p:txBody>
                <a:bodyPr/>
                <a:lstStyle/>
                <a:p>
                  <a:endParaRPr lang="en-US"/>
                </a:p>
              </p:txBody>
            </p:sp>
            <p:grpSp>
              <p:nvGrpSpPr>
                <p:cNvPr id="43028" name="Group 20"/>
                <p:cNvGrpSpPr>
                  <a:grpSpLocks/>
                </p:cNvGrpSpPr>
                <p:nvPr/>
              </p:nvGrpSpPr>
              <p:grpSpPr bwMode="auto">
                <a:xfrm>
                  <a:off x="4887" y="2284"/>
                  <a:ext cx="139" cy="438"/>
                  <a:chOff x="4887" y="2284"/>
                  <a:chExt cx="139" cy="438"/>
                </a:xfrm>
              </p:grpSpPr>
              <p:grpSp>
                <p:nvGrpSpPr>
                  <p:cNvPr id="43029" name="Group 21"/>
                  <p:cNvGrpSpPr>
                    <a:grpSpLocks/>
                  </p:cNvGrpSpPr>
                  <p:nvPr/>
                </p:nvGrpSpPr>
                <p:grpSpPr bwMode="auto">
                  <a:xfrm>
                    <a:off x="4914" y="2284"/>
                    <a:ext cx="33" cy="90"/>
                    <a:chOff x="4914" y="2284"/>
                    <a:chExt cx="33" cy="90"/>
                  </a:xfrm>
                </p:grpSpPr>
                <p:sp>
                  <p:nvSpPr>
                    <p:cNvPr id="43030" name="Oval 22"/>
                    <p:cNvSpPr>
                      <a:spLocks noChangeArrowheads="1"/>
                    </p:cNvSpPr>
                    <p:nvPr/>
                  </p:nvSpPr>
                  <p:spPr bwMode="auto">
                    <a:xfrm>
                      <a:off x="4937" y="2309"/>
                      <a:ext cx="10" cy="65"/>
                    </a:xfrm>
                    <a:prstGeom prst="ellipse">
                      <a:avLst/>
                    </a:prstGeom>
                    <a:solidFill>
                      <a:srgbClr val="DFDFFF"/>
                    </a:solidFill>
                    <a:ln w="3175">
                      <a:solidFill>
                        <a:srgbClr val="000000"/>
                      </a:solidFill>
                      <a:round/>
                      <a:headEnd/>
                      <a:tailEnd/>
                    </a:ln>
                  </p:spPr>
                  <p:txBody>
                    <a:bodyPr/>
                    <a:lstStyle/>
                    <a:p>
                      <a:endParaRPr lang="en-US"/>
                    </a:p>
                  </p:txBody>
                </p:sp>
                <p:sp>
                  <p:nvSpPr>
                    <p:cNvPr id="43031" name="Freeform 23"/>
                    <p:cNvSpPr>
                      <a:spLocks/>
                    </p:cNvSpPr>
                    <p:nvPr/>
                  </p:nvSpPr>
                  <p:spPr bwMode="auto">
                    <a:xfrm>
                      <a:off x="4914" y="2284"/>
                      <a:ext cx="16" cy="39"/>
                    </a:xfrm>
                    <a:custGeom>
                      <a:avLst/>
                      <a:gdLst>
                        <a:gd name="T0" fmla="*/ 66 w 66"/>
                        <a:gd name="T1" fmla="*/ 0 h 116"/>
                        <a:gd name="T2" fmla="*/ 48 w 66"/>
                        <a:gd name="T3" fmla="*/ 3 h 116"/>
                        <a:gd name="T4" fmla="*/ 33 w 66"/>
                        <a:gd name="T5" fmla="*/ 8 h 116"/>
                        <a:gd name="T6" fmla="*/ 22 w 66"/>
                        <a:gd name="T7" fmla="*/ 17 h 116"/>
                        <a:gd name="T8" fmla="*/ 13 w 66"/>
                        <a:gd name="T9" fmla="*/ 30 h 116"/>
                        <a:gd name="T10" fmla="*/ 7 w 66"/>
                        <a:gd name="T11" fmla="*/ 51 h 116"/>
                        <a:gd name="T12" fmla="*/ 2 w 66"/>
                        <a:gd name="T13" fmla="*/ 75 h 116"/>
                        <a:gd name="T14" fmla="*/ 0 w 66"/>
                        <a:gd name="T15" fmla="*/ 94 h 116"/>
                        <a:gd name="T16" fmla="*/ 3 w 66"/>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16">
                          <a:moveTo>
                            <a:pt x="66" y="0"/>
                          </a:moveTo>
                          <a:lnTo>
                            <a:pt x="48" y="3"/>
                          </a:lnTo>
                          <a:lnTo>
                            <a:pt x="33" y="8"/>
                          </a:lnTo>
                          <a:lnTo>
                            <a:pt x="22" y="17"/>
                          </a:lnTo>
                          <a:lnTo>
                            <a:pt x="13" y="30"/>
                          </a:lnTo>
                          <a:lnTo>
                            <a:pt x="7" y="51"/>
                          </a:lnTo>
                          <a:lnTo>
                            <a:pt x="2" y="75"/>
                          </a:lnTo>
                          <a:lnTo>
                            <a:pt x="0" y="94"/>
                          </a:lnTo>
                          <a:lnTo>
                            <a:pt x="3" y="116"/>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43032" name="Group 24"/>
                  <p:cNvGrpSpPr>
                    <a:grpSpLocks/>
                  </p:cNvGrpSpPr>
                  <p:nvPr/>
                </p:nvGrpSpPr>
                <p:grpSpPr bwMode="auto">
                  <a:xfrm>
                    <a:off x="4887" y="2466"/>
                    <a:ext cx="139" cy="256"/>
                    <a:chOff x="4887" y="2466"/>
                    <a:chExt cx="139" cy="256"/>
                  </a:xfrm>
                </p:grpSpPr>
                <p:sp>
                  <p:nvSpPr>
                    <p:cNvPr id="43033" name="Freeform 25"/>
                    <p:cNvSpPr>
                      <a:spLocks/>
                    </p:cNvSpPr>
                    <p:nvPr/>
                  </p:nvSpPr>
                  <p:spPr bwMode="auto">
                    <a:xfrm>
                      <a:off x="4887" y="2612"/>
                      <a:ext cx="139" cy="110"/>
                    </a:xfrm>
                    <a:custGeom>
                      <a:avLst/>
                      <a:gdLst>
                        <a:gd name="T0" fmla="*/ 0 w 557"/>
                        <a:gd name="T1" fmla="*/ 0 h 331"/>
                        <a:gd name="T2" fmla="*/ 27 w 557"/>
                        <a:gd name="T3" fmla="*/ 35 h 331"/>
                        <a:gd name="T4" fmla="*/ 75 w 557"/>
                        <a:gd name="T5" fmla="*/ 93 h 331"/>
                        <a:gd name="T6" fmla="*/ 127 w 557"/>
                        <a:gd name="T7" fmla="*/ 153 h 331"/>
                        <a:gd name="T8" fmla="*/ 176 w 557"/>
                        <a:gd name="T9" fmla="*/ 208 h 331"/>
                        <a:gd name="T10" fmla="*/ 217 w 557"/>
                        <a:gd name="T11" fmla="*/ 250 h 331"/>
                        <a:gd name="T12" fmla="*/ 251 w 557"/>
                        <a:gd name="T13" fmla="*/ 278 h 331"/>
                        <a:gd name="T14" fmla="*/ 272 w 557"/>
                        <a:gd name="T15" fmla="*/ 295 h 331"/>
                        <a:gd name="T16" fmla="*/ 297 w 557"/>
                        <a:gd name="T17" fmla="*/ 308 h 331"/>
                        <a:gd name="T18" fmla="*/ 330 w 557"/>
                        <a:gd name="T19" fmla="*/ 317 h 331"/>
                        <a:gd name="T20" fmla="*/ 370 w 557"/>
                        <a:gd name="T21" fmla="*/ 326 h 331"/>
                        <a:gd name="T22" fmla="*/ 405 w 557"/>
                        <a:gd name="T23" fmla="*/ 331 h 331"/>
                        <a:gd name="T24" fmla="*/ 430 w 557"/>
                        <a:gd name="T25" fmla="*/ 330 h 331"/>
                        <a:gd name="T26" fmla="*/ 456 w 557"/>
                        <a:gd name="T27" fmla="*/ 319 h 331"/>
                        <a:gd name="T28" fmla="*/ 479 w 557"/>
                        <a:gd name="T29" fmla="*/ 308 h 331"/>
                        <a:gd name="T30" fmla="*/ 503 w 557"/>
                        <a:gd name="T31" fmla="*/ 300 h 331"/>
                        <a:gd name="T32" fmla="*/ 528 w 557"/>
                        <a:gd name="T33" fmla="*/ 294 h 331"/>
                        <a:gd name="T34" fmla="*/ 557 w 557"/>
                        <a:gd name="T35" fmla="*/ 29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7" h="331">
                          <a:moveTo>
                            <a:pt x="0" y="0"/>
                          </a:moveTo>
                          <a:lnTo>
                            <a:pt x="27" y="35"/>
                          </a:lnTo>
                          <a:lnTo>
                            <a:pt x="75" y="93"/>
                          </a:lnTo>
                          <a:lnTo>
                            <a:pt x="127" y="153"/>
                          </a:lnTo>
                          <a:lnTo>
                            <a:pt x="176" y="208"/>
                          </a:lnTo>
                          <a:lnTo>
                            <a:pt x="217" y="250"/>
                          </a:lnTo>
                          <a:lnTo>
                            <a:pt x="251" y="278"/>
                          </a:lnTo>
                          <a:lnTo>
                            <a:pt x="272" y="295"/>
                          </a:lnTo>
                          <a:lnTo>
                            <a:pt x="297" y="308"/>
                          </a:lnTo>
                          <a:lnTo>
                            <a:pt x="330" y="317"/>
                          </a:lnTo>
                          <a:lnTo>
                            <a:pt x="370" y="326"/>
                          </a:lnTo>
                          <a:lnTo>
                            <a:pt x="405" y="331"/>
                          </a:lnTo>
                          <a:lnTo>
                            <a:pt x="430" y="330"/>
                          </a:lnTo>
                          <a:lnTo>
                            <a:pt x="456" y="319"/>
                          </a:lnTo>
                          <a:lnTo>
                            <a:pt x="479" y="308"/>
                          </a:lnTo>
                          <a:lnTo>
                            <a:pt x="503" y="300"/>
                          </a:lnTo>
                          <a:lnTo>
                            <a:pt x="528" y="294"/>
                          </a:lnTo>
                          <a:lnTo>
                            <a:pt x="557" y="291"/>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34" name="Freeform 26"/>
                    <p:cNvSpPr>
                      <a:spLocks/>
                    </p:cNvSpPr>
                    <p:nvPr/>
                  </p:nvSpPr>
                  <p:spPr bwMode="auto">
                    <a:xfrm>
                      <a:off x="4907" y="2466"/>
                      <a:ext cx="80" cy="189"/>
                    </a:xfrm>
                    <a:custGeom>
                      <a:avLst/>
                      <a:gdLst>
                        <a:gd name="T0" fmla="*/ 323 w 323"/>
                        <a:gd name="T1" fmla="*/ 212 h 566"/>
                        <a:gd name="T2" fmla="*/ 312 w 323"/>
                        <a:gd name="T3" fmla="*/ 174 h 566"/>
                        <a:gd name="T4" fmla="*/ 307 w 323"/>
                        <a:gd name="T5" fmla="*/ 140 h 566"/>
                        <a:gd name="T6" fmla="*/ 304 w 323"/>
                        <a:gd name="T7" fmla="*/ 98 h 566"/>
                        <a:gd name="T8" fmla="*/ 308 w 323"/>
                        <a:gd name="T9" fmla="*/ 74 h 566"/>
                        <a:gd name="T10" fmla="*/ 313 w 323"/>
                        <a:gd name="T11" fmla="*/ 53 h 566"/>
                        <a:gd name="T12" fmla="*/ 310 w 323"/>
                        <a:gd name="T13" fmla="*/ 26 h 566"/>
                        <a:gd name="T14" fmla="*/ 304 w 323"/>
                        <a:gd name="T15" fmla="*/ 5 h 566"/>
                        <a:gd name="T16" fmla="*/ 298 w 323"/>
                        <a:gd name="T17" fmla="*/ 2 h 566"/>
                        <a:gd name="T18" fmla="*/ 292 w 323"/>
                        <a:gd name="T19" fmla="*/ 5 h 566"/>
                        <a:gd name="T20" fmla="*/ 278 w 323"/>
                        <a:gd name="T21" fmla="*/ 26 h 566"/>
                        <a:gd name="T22" fmla="*/ 259 w 323"/>
                        <a:gd name="T23" fmla="*/ 44 h 566"/>
                        <a:gd name="T24" fmla="*/ 234 w 323"/>
                        <a:gd name="T25" fmla="*/ 44 h 566"/>
                        <a:gd name="T26" fmla="*/ 223 w 323"/>
                        <a:gd name="T27" fmla="*/ 21 h 566"/>
                        <a:gd name="T28" fmla="*/ 213 w 323"/>
                        <a:gd name="T29" fmla="*/ 6 h 566"/>
                        <a:gd name="T30" fmla="*/ 193 w 323"/>
                        <a:gd name="T31" fmla="*/ 4 h 566"/>
                        <a:gd name="T32" fmla="*/ 173 w 323"/>
                        <a:gd name="T33" fmla="*/ 0 h 566"/>
                        <a:gd name="T34" fmla="*/ 162 w 323"/>
                        <a:gd name="T35" fmla="*/ 21 h 566"/>
                        <a:gd name="T36" fmla="*/ 155 w 323"/>
                        <a:gd name="T37" fmla="*/ 43 h 566"/>
                        <a:gd name="T38" fmla="*/ 123 w 323"/>
                        <a:gd name="T39" fmla="*/ 43 h 566"/>
                        <a:gd name="T40" fmla="*/ 116 w 323"/>
                        <a:gd name="T41" fmla="*/ 34 h 566"/>
                        <a:gd name="T42" fmla="*/ 105 w 323"/>
                        <a:gd name="T43" fmla="*/ 21 h 566"/>
                        <a:gd name="T44" fmla="*/ 94 w 323"/>
                        <a:gd name="T45" fmla="*/ 15 h 566"/>
                        <a:gd name="T46" fmla="*/ 84 w 323"/>
                        <a:gd name="T47" fmla="*/ 17 h 566"/>
                        <a:gd name="T48" fmla="*/ 73 w 323"/>
                        <a:gd name="T49" fmla="*/ 23 h 566"/>
                        <a:gd name="T50" fmla="*/ 67 w 323"/>
                        <a:gd name="T51" fmla="*/ 34 h 566"/>
                        <a:gd name="T52" fmla="*/ 67 w 323"/>
                        <a:gd name="T53" fmla="*/ 97 h 566"/>
                        <a:gd name="T54" fmla="*/ 50 w 323"/>
                        <a:gd name="T55" fmla="*/ 92 h 566"/>
                        <a:gd name="T56" fmla="*/ 27 w 323"/>
                        <a:gd name="T57" fmla="*/ 85 h 566"/>
                        <a:gd name="T58" fmla="*/ 9 w 323"/>
                        <a:gd name="T59" fmla="*/ 88 h 566"/>
                        <a:gd name="T60" fmla="*/ 7 w 323"/>
                        <a:gd name="T61" fmla="*/ 95 h 566"/>
                        <a:gd name="T62" fmla="*/ 7 w 323"/>
                        <a:gd name="T63" fmla="*/ 106 h 566"/>
                        <a:gd name="T64" fmla="*/ 14 w 323"/>
                        <a:gd name="T65" fmla="*/ 136 h 566"/>
                        <a:gd name="T66" fmla="*/ 24 w 323"/>
                        <a:gd name="T67" fmla="*/ 168 h 566"/>
                        <a:gd name="T68" fmla="*/ 28 w 323"/>
                        <a:gd name="T69" fmla="*/ 187 h 566"/>
                        <a:gd name="T70" fmla="*/ 0 w 323"/>
                        <a:gd name="T71" fmla="*/ 308 h 566"/>
                        <a:gd name="T72" fmla="*/ 14 w 323"/>
                        <a:gd name="T73" fmla="*/ 321 h 566"/>
                        <a:gd name="T74" fmla="*/ 41 w 323"/>
                        <a:gd name="T75" fmla="*/ 339 h 566"/>
                        <a:gd name="T76" fmla="*/ 122 w 323"/>
                        <a:gd name="T77" fmla="*/ 391 h 566"/>
                        <a:gd name="T78" fmla="*/ 152 w 323"/>
                        <a:gd name="T79" fmla="*/ 391 h 566"/>
                        <a:gd name="T80" fmla="*/ 195 w 323"/>
                        <a:gd name="T81" fmla="*/ 433 h 566"/>
                        <a:gd name="T82" fmla="*/ 306 w 323"/>
                        <a:gd name="T83"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566">
                          <a:moveTo>
                            <a:pt x="323" y="212"/>
                          </a:moveTo>
                          <a:lnTo>
                            <a:pt x="312" y="174"/>
                          </a:lnTo>
                          <a:lnTo>
                            <a:pt x="307" y="140"/>
                          </a:lnTo>
                          <a:lnTo>
                            <a:pt x="304" y="98"/>
                          </a:lnTo>
                          <a:lnTo>
                            <a:pt x="308" y="74"/>
                          </a:lnTo>
                          <a:lnTo>
                            <a:pt x="313" y="53"/>
                          </a:lnTo>
                          <a:lnTo>
                            <a:pt x="310" y="26"/>
                          </a:lnTo>
                          <a:lnTo>
                            <a:pt x="304" y="5"/>
                          </a:lnTo>
                          <a:lnTo>
                            <a:pt x="298" y="2"/>
                          </a:lnTo>
                          <a:lnTo>
                            <a:pt x="292" y="5"/>
                          </a:lnTo>
                          <a:lnTo>
                            <a:pt x="278" y="26"/>
                          </a:lnTo>
                          <a:lnTo>
                            <a:pt x="259" y="44"/>
                          </a:lnTo>
                          <a:lnTo>
                            <a:pt x="234" y="44"/>
                          </a:lnTo>
                          <a:lnTo>
                            <a:pt x="223" y="21"/>
                          </a:lnTo>
                          <a:lnTo>
                            <a:pt x="213" y="6"/>
                          </a:lnTo>
                          <a:lnTo>
                            <a:pt x="193" y="4"/>
                          </a:lnTo>
                          <a:lnTo>
                            <a:pt x="173" y="0"/>
                          </a:lnTo>
                          <a:lnTo>
                            <a:pt x="162" y="21"/>
                          </a:lnTo>
                          <a:lnTo>
                            <a:pt x="155" y="43"/>
                          </a:lnTo>
                          <a:lnTo>
                            <a:pt x="123" y="43"/>
                          </a:lnTo>
                          <a:lnTo>
                            <a:pt x="116" y="34"/>
                          </a:lnTo>
                          <a:lnTo>
                            <a:pt x="105" y="21"/>
                          </a:lnTo>
                          <a:lnTo>
                            <a:pt x="94" y="15"/>
                          </a:lnTo>
                          <a:lnTo>
                            <a:pt x="84" y="17"/>
                          </a:lnTo>
                          <a:lnTo>
                            <a:pt x="73" y="23"/>
                          </a:lnTo>
                          <a:lnTo>
                            <a:pt x="67" y="34"/>
                          </a:lnTo>
                          <a:lnTo>
                            <a:pt x="67" y="97"/>
                          </a:lnTo>
                          <a:lnTo>
                            <a:pt x="50" y="92"/>
                          </a:lnTo>
                          <a:lnTo>
                            <a:pt x="27" y="85"/>
                          </a:lnTo>
                          <a:lnTo>
                            <a:pt x="9" y="88"/>
                          </a:lnTo>
                          <a:lnTo>
                            <a:pt x="7" y="95"/>
                          </a:lnTo>
                          <a:lnTo>
                            <a:pt x="7" y="106"/>
                          </a:lnTo>
                          <a:lnTo>
                            <a:pt x="14" y="136"/>
                          </a:lnTo>
                          <a:lnTo>
                            <a:pt x="24" y="168"/>
                          </a:lnTo>
                          <a:lnTo>
                            <a:pt x="28" y="187"/>
                          </a:lnTo>
                          <a:lnTo>
                            <a:pt x="0" y="308"/>
                          </a:lnTo>
                          <a:lnTo>
                            <a:pt x="14" y="321"/>
                          </a:lnTo>
                          <a:lnTo>
                            <a:pt x="41" y="339"/>
                          </a:lnTo>
                          <a:lnTo>
                            <a:pt x="122" y="391"/>
                          </a:lnTo>
                          <a:lnTo>
                            <a:pt x="152" y="391"/>
                          </a:lnTo>
                          <a:lnTo>
                            <a:pt x="195" y="433"/>
                          </a:lnTo>
                          <a:lnTo>
                            <a:pt x="306" y="566"/>
                          </a:lnTo>
                        </a:path>
                      </a:pathLst>
                    </a:custGeom>
                    <a:noFill/>
                    <a:ln w="317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grpSp>
        </p:grpSp>
        <p:grpSp>
          <p:nvGrpSpPr>
            <p:cNvPr id="43035" name="Group 27"/>
            <p:cNvGrpSpPr>
              <a:grpSpLocks/>
            </p:cNvGrpSpPr>
            <p:nvPr/>
          </p:nvGrpSpPr>
          <p:grpSpPr bwMode="auto">
            <a:xfrm>
              <a:off x="5036" y="2224"/>
              <a:ext cx="500" cy="862"/>
              <a:chOff x="5036" y="2224"/>
              <a:chExt cx="500" cy="862"/>
            </a:xfrm>
          </p:grpSpPr>
          <p:sp>
            <p:nvSpPr>
              <p:cNvPr id="43036" name="Freeform 28"/>
              <p:cNvSpPr>
                <a:spLocks/>
              </p:cNvSpPr>
              <p:nvPr/>
            </p:nvSpPr>
            <p:spPr bwMode="auto">
              <a:xfrm>
                <a:off x="5036" y="2634"/>
                <a:ext cx="381" cy="452"/>
              </a:xfrm>
              <a:custGeom>
                <a:avLst/>
                <a:gdLst>
                  <a:gd name="T0" fmla="*/ 1521 w 1521"/>
                  <a:gd name="T1" fmla="*/ 1353 h 1357"/>
                  <a:gd name="T2" fmla="*/ 1521 w 1521"/>
                  <a:gd name="T3" fmla="*/ 656 h 1357"/>
                  <a:gd name="T4" fmla="*/ 1499 w 1521"/>
                  <a:gd name="T5" fmla="*/ 100 h 1357"/>
                  <a:gd name="T6" fmla="*/ 755 w 1521"/>
                  <a:gd name="T7" fmla="*/ 0 h 1357"/>
                  <a:gd name="T8" fmla="*/ 26 w 1521"/>
                  <a:gd name="T9" fmla="*/ 114 h 1357"/>
                  <a:gd name="T10" fmla="*/ 0 w 1521"/>
                  <a:gd name="T11" fmla="*/ 656 h 1357"/>
                  <a:gd name="T12" fmla="*/ 0 w 1521"/>
                  <a:gd name="T13" fmla="*/ 1342 h 1357"/>
                  <a:gd name="T14" fmla="*/ 128 w 1521"/>
                  <a:gd name="T15" fmla="*/ 1342 h 1357"/>
                  <a:gd name="T16" fmla="*/ 141 w 1521"/>
                  <a:gd name="T17" fmla="*/ 364 h 1357"/>
                  <a:gd name="T18" fmla="*/ 1380 w 1521"/>
                  <a:gd name="T19" fmla="*/ 364 h 1357"/>
                  <a:gd name="T20" fmla="*/ 1393 w 1521"/>
                  <a:gd name="T21" fmla="*/ 1357 h 1357"/>
                  <a:gd name="T22" fmla="*/ 1521 w 1521"/>
                  <a:gd name="T23" fmla="*/ 1353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1" h="1357">
                    <a:moveTo>
                      <a:pt x="1521" y="1353"/>
                    </a:moveTo>
                    <a:lnTo>
                      <a:pt x="1521" y="656"/>
                    </a:lnTo>
                    <a:lnTo>
                      <a:pt x="1499" y="100"/>
                    </a:lnTo>
                    <a:lnTo>
                      <a:pt x="755" y="0"/>
                    </a:lnTo>
                    <a:lnTo>
                      <a:pt x="26" y="114"/>
                    </a:lnTo>
                    <a:lnTo>
                      <a:pt x="0" y="656"/>
                    </a:lnTo>
                    <a:lnTo>
                      <a:pt x="0" y="1342"/>
                    </a:lnTo>
                    <a:lnTo>
                      <a:pt x="128" y="1342"/>
                    </a:lnTo>
                    <a:lnTo>
                      <a:pt x="141" y="364"/>
                    </a:lnTo>
                    <a:lnTo>
                      <a:pt x="1380" y="364"/>
                    </a:lnTo>
                    <a:lnTo>
                      <a:pt x="1393" y="1357"/>
                    </a:lnTo>
                    <a:lnTo>
                      <a:pt x="1521" y="1353"/>
                    </a:lnTo>
                    <a:close/>
                  </a:path>
                </a:pathLst>
              </a:custGeom>
              <a:solidFill>
                <a:srgbClr val="000080"/>
              </a:solidFill>
              <a:ln w="1588">
                <a:solidFill>
                  <a:srgbClr val="000000"/>
                </a:solidFill>
                <a:prstDash val="solid"/>
                <a:round/>
                <a:headEnd/>
                <a:tailEnd/>
              </a:ln>
            </p:spPr>
            <p:txBody>
              <a:bodyPr/>
              <a:lstStyle/>
              <a:p>
                <a:endParaRPr lang="en-US"/>
              </a:p>
            </p:txBody>
          </p:sp>
          <p:grpSp>
            <p:nvGrpSpPr>
              <p:cNvPr id="43037" name="Group 29"/>
              <p:cNvGrpSpPr>
                <a:grpSpLocks/>
              </p:cNvGrpSpPr>
              <p:nvPr/>
            </p:nvGrpSpPr>
            <p:grpSpPr bwMode="auto">
              <a:xfrm>
                <a:off x="5082" y="2224"/>
                <a:ext cx="454" cy="674"/>
                <a:chOff x="5082" y="2224"/>
                <a:chExt cx="454" cy="674"/>
              </a:xfrm>
            </p:grpSpPr>
            <p:grpSp>
              <p:nvGrpSpPr>
                <p:cNvPr id="43038" name="Group 30"/>
                <p:cNvGrpSpPr>
                  <a:grpSpLocks/>
                </p:cNvGrpSpPr>
                <p:nvPr/>
              </p:nvGrpSpPr>
              <p:grpSpPr bwMode="auto">
                <a:xfrm>
                  <a:off x="5082" y="2624"/>
                  <a:ext cx="160" cy="144"/>
                  <a:chOff x="5082" y="2624"/>
                  <a:chExt cx="160" cy="144"/>
                </a:xfrm>
              </p:grpSpPr>
              <p:grpSp>
                <p:nvGrpSpPr>
                  <p:cNvPr id="43039" name="Group 31"/>
                  <p:cNvGrpSpPr>
                    <a:grpSpLocks/>
                  </p:cNvGrpSpPr>
                  <p:nvPr/>
                </p:nvGrpSpPr>
                <p:grpSpPr bwMode="auto">
                  <a:xfrm>
                    <a:off x="5082" y="2624"/>
                    <a:ext cx="160" cy="144"/>
                    <a:chOff x="5082" y="2624"/>
                    <a:chExt cx="160" cy="144"/>
                  </a:xfrm>
                </p:grpSpPr>
                <p:sp>
                  <p:nvSpPr>
                    <p:cNvPr id="43040" name="Freeform 32"/>
                    <p:cNvSpPr>
                      <a:spLocks/>
                    </p:cNvSpPr>
                    <p:nvPr/>
                  </p:nvSpPr>
                  <p:spPr bwMode="auto">
                    <a:xfrm>
                      <a:off x="5084" y="2624"/>
                      <a:ext cx="158" cy="120"/>
                    </a:xfrm>
                    <a:custGeom>
                      <a:avLst/>
                      <a:gdLst>
                        <a:gd name="T0" fmla="*/ 0 w 633"/>
                        <a:gd name="T1" fmla="*/ 79 h 361"/>
                        <a:gd name="T2" fmla="*/ 291 w 633"/>
                        <a:gd name="T3" fmla="*/ 0 h 361"/>
                        <a:gd name="T4" fmla="*/ 633 w 633"/>
                        <a:gd name="T5" fmla="*/ 259 h 361"/>
                        <a:gd name="T6" fmla="*/ 335 w 633"/>
                        <a:gd name="T7" fmla="*/ 361 h 361"/>
                        <a:gd name="T8" fmla="*/ 174 w 633"/>
                        <a:gd name="T9" fmla="*/ 214 h 361"/>
                        <a:gd name="T10" fmla="*/ 124 w 633"/>
                        <a:gd name="T11" fmla="*/ 169 h 361"/>
                        <a:gd name="T12" fmla="*/ 0 w 633"/>
                        <a:gd name="T13" fmla="*/ 79 h 361"/>
                      </a:gdLst>
                      <a:ahLst/>
                      <a:cxnLst>
                        <a:cxn ang="0">
                          <a:pos x="T0" y="T1"/>
                        </a:cxn>
                        <a:cxn ang="0">
                          <a:pos x="T2" y="T3"/>
                        </a:cxn>
                        <a:cxn ang="0">
                          <a:pos x="T4" y="T5"/>
                        </a:cxn>
                        <a:cxn ang="0">
                          <a:pos x="T6" y="T7"/>
                        </a:cxn>
                        <a:cxn ang="0">
                          <a:pos x="T8" y="T9"/>
                        </a:cxn>
                        <a:cxn ang="0">
                          <a:pos x="T10" y="T11"/>
                        </a:cxn>
                        <a:cxn ang="0">
                          <a:pos x="T12" y="T13"/>
                        </a:cxn>
                      </a:cxnLst>
                      <a:rect l="0" t="0" r="r" b="b"/>
                      <a:pathLst>
                        <a:path w="633" h="361">
                          <a:moveTo>
                            <a:pt x="0" y="79"/>
                          </a:moveTo>
                          <a:lnTo>
                            <a:pt x="291" y="0"/>
                          </a:lnTo>
                          <a:lnTo>
                            <a:pt x="633" y="259"/>
                          </a:lnTo>
                          <a:lnTo>
                            <a:pt x="335" y="361"/>
                          </a:lnTo>
                          <a:lnTo>
                            <a:pt x="174" y="214"/>
                          </a:lnTo>
                          <a:lnTo>
                            <a:pt x="124" y="169"/>
                          </a:lnTo>
                          <a:lnTo>
                            <a:pt x="0" y="79"/>
                          </a:lnTo>
                          <a:close/>
                        </a:path>
                      </a:pathLst>
                    </a:custGeom>
                    <a:solidFill>
                      <a:srgbClr val="C0C0C0"/>
                    </a:solidFill>
                    <a:ln w="1588">
                      <a:solidFill>
                        <a:srgbClr val="000000"/>
                      </a:solidFill>
                      <a:prstDash val="solid"/>
                      <a:round/>
                      <a:headEnd/>
                      <a:tailEnd/>
                    </a:ln>
                  </p:spPr>
                  <p:txBody>
                    <a:bodyPr/>
                    <a:lstStyle/>
                    <a:p>
                      <a:endParaRPr lang="en-US"/>
                    </a:p>
                  </p:txBody>
                </p:sp>
                <p:sp>
                  <p:nvSpPr>
                    <p:cNvPr id="43041" name="Freeform 33"/>
                    <p:cNvSpPr>
                      <a:spLocks/>
                    </p:cNvSpPr>
                    <p:nvPr/>
                  </p:nvSpPr>
                  <p:spPr bwMode="auto">
                    <a:xfrm>
                      <a:off x="5164" y="2710"/>
                      <a:ext cx="78" cy="58"/>
                    </a:xfrm>
                    <a:custGeom>
                      <a:avLst/>
                      <a:gdLst>
                        <a:gd name="T0" fmla="*/ 14 w 312"/>
                        <a:gd name="T1" fmla="*/ 102 h 175"/>
                        <a:gd name="T2" fmla="*/ 312 w 312"/>
                        <a:gd name="T3" fmla="*/ 0 h 175"/>
                        <a:gd name="T4" fmla="*/ 312 w 312"/>
                        <a:gd name="T5" fmla="*/ 47 h 175"/>
                        <a:gd name="T6" fmla="*/ 0 w 312"/>
                        <a:gd name="T7" fmla="*/ 175 h 175"/>
                        <a:gd name="T8" fmla="*/ 14 w 312"/>
                        <a:gd name="T9" fmla="*/ 102 h 175"/>
                      </a:gdLst>
                      <a:ahLst/>
                      <a:cxnLst>
                        <a:cxn ang="0">
                          <a:pos x="T0" y="T1"/>
                        </a:cxn>
                        <a:cxn ang="0">
                          <a:pos x="T2" y="T3"/>
                        </a:cxn>
                        <a:cxn ang="0">
                          <a:pos x="T4" y="T5"/>
                        </a:cxn>
                        <a:cxn ang="0">
                          <a:pos x="T6" y="T7"/>
                        </a:cxn>
                        <a:cxn ang="0">
                          <a:pos x="T8" y="T9"/>
                        </a:cxn>
                      </a:cxnLst>
                      <a:rect l="0" t="0" r="r" b="b"/>
                      <a:pathLst>
                        <a:path w="312" h="175">
                          <a:moveTo>
                            <a:pt x="14" y="102"/>
                          </a:moveTo>
                          <a:lnTo>
                            <a:pt x="312" y="0"/>
                          </a:lnTo>
                          <a:lnTo>
                            <a:pt x="312" y="47"/>
                          </a:lnTo>
                          <a:lnTo>
                            <a:pt x="0" y="175"/>
                          </a:lnTo>
                          <a:lnTo>
                            <a:pt x="14" y="102"/>
                          </a:lnTo>
                          <a:close/>
                        </a:path>
                      </a:pathLst>
                    </a:custGeom>
                    <a:solidFill>
                      <a:srgbClr val="C0C0C0"/>
                    </a:solidFill>
                    <a:ln w="1588">
                      <a:solidFill>
                        <a:srgbClr val="000000"/>
                      </a:solidFill>
                      <a:prstDash val="solid"/>
                      <a:round/>
                      <a:headEnd/>
                      <a:tailEnd/>
                    </a:ln>
                  </p:spPr>
                  <p:txBody>
                    <a:bodyPr/>
                    <a:lstStyle/>
                    <a:p>
                      <a:endParaRPr lang="en-US"/>
                    </a:p>
                  </p:txBody>
                </p:sp>
                <p:sp>
                  <p:nvSpPr>
                    <p:cNvPr id="43042" name="Freeform 34"/>
                    <p:cNvSpPr>
                      <a:spLocks/>
                    </p:cNvSpPr>
                    <p:nvPr/>
                  </p:nvSpPr>
                  <p:spPr bwMode="auto">
                    <a:xfrm>
                      <a:off x="5082" y="2649"/>
                      <a:ext cx="86" cy="119"/>
                    </a:xfrm>
                    <a:custGeom>
                      <a:avLst/>
                      <a:gdLst>
                        <a:gd name="T0" fmla="*/ 145 w 341"/>
                        <a:gd name="T1" fmla="*/ 103 h 358"/>
                        <a:gd name="T2" fmla="*/ 255 w 341"/>
                        <a:gd name="T3" fmla="*/ 202 h 358"/>
                        <a:gd name="T4" fmla="*/ 341 w 341"/>
                        <a:gd name="T5" fmla="*/ 284 h 358"/>
                        <a:gd name="T6" fmla="*/ 327 w 341"/>
                        <a:gd name="T7" fmla="*/ 358 h 358"/>
                        <a:gd name="T8" fmla="*/ 208 w 341"/>
                        <a:gd name="T9" fmla="*/ 255 h 358"/>
                        <a:gd name="T10" fmla="*/ 101 w 341"/>
                        <a:gd name="T11" fmla="*/ 162 h 358"/>
                        <a:gd name="T12" fmla="*/ 0 w 341"/>
                        <a:gd name="T13" fmla="*/ 77 h 358"/>
                        <a:gd name="T14" fmla="*/ 8 w 341"/>
                        <a:gd name="T15" fmla="*/ 0 h 358"/>
                        <a:gd name="T16" fmla="*/ 69 w 341"/>
                        <a:gd name="T17" fmla="*/ 47 h 358"/>
                        <a:gd name="T18" fmla="*/ 145 w 341"/>
                        <a:gd name="T19" fmla="*/ 10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358">
                          <a:moveTo>
                            <a:pt x="145" y="103"/>
                          </a:moveTo>
                          <a:lnTo>
                            <a:pt x="255" y="202"/>
                          </a:lnTo>
                          <a:lnTo>
                            <a:pt x="341" y="284"/>
                          </a:lnTo>
                          <a:lnTo>
                            <a:pt x="327" y="358"/>
                          </a:lnTo>
                          <a:lnTo>
                            <a:pt x="208" y="255"/>
                          </a:lnTo>
                          <a:lnTo>
                            <a:pt x="101" y="162"/>
                          </a:lnTo>
                          <a:lnTo>
                            <a:pt x="0" y="77"/>
                          </a:lnTo>
                          <a:lnTo>
                            <a:pt x="8" y="0"/>
                          </a:lnTo>
                          <a:lnTo>
                            <a:pt x="69" y="47"/>
                          </a:lnTo>
                          <a:lnTo>
                            <a:pt x="145" y="103"/>
                          </a:lnTo>
                          <a:close/>
                        </a:path>
                      </a:pathLst>
                    </a:custGeom>
                    <a:solidFill>
                      <a:srgbClr val="C0C0C0"/>
                    </a:solidFill>
                    <a:ln w="1588">
                      <a:solidFill>
                        <a:srgbClr val="000000"/>
                      </a:solidFill>
                      <a:prstDash val="solid"/>
                      <a:round/>
                      <a:headEnd/>
                      <a:tailEnd/>
                    </a:ln>
                  </p:spPr>
                  <p:txBody>
                    <a:bodyPr/>
                    <a:lstStyle/>
                    <a:p>
                      <a:endParaRPr lang="en-US"/>
                    </a:p>
                  </p:txBody>
                </p:sp>
              </p:grpSp>
              <p:grpSp>
                <p:nvGrpSpPr>
                  <p:cNvPr id="43043" name="Group 35"/>
                  <p:cNvGrpSpPr>
                    <a:grpSpLocks/>
                  </p:cNvGrpSpPr>
                  <p:nvPr/>
                </p:nvGrpSpPr>
                <p:grpSpPr bwMode="auto">
                  <a:xfrm>
                    <a:off x="5107" y="2643"/>
                    <a:ext cx="104" cy="83"/>
                    <a:chOff x="5107" y="2643"/>
                    <a:chExt cx="104" cy="83"/>
                  </a:xfrm>
                </p:grpSpPr>
                <p:grpSp>
                  <p:nvGrpSpPr>
                    <p:cNvPr id="43044" name="Group 36"/>
                    <p:cNvGrpSpPr>
                      <a:grpSpLocks/>
                    </p:cNvGrpSpPr>
                    <p:nvPr/>
                  </p:nvGrpSpPr>
                  <p:grpSpPr bwMode="auto">
                    <a:xfrm>
                      <a:off x="5114" y="2648"/>
                      <a:ext cx="95" cy="77"/>
                      <a:chOff x="5114" y="2648"/>
                      <a:chExt cx="95" cy="77"/>
                    </a:xfrm>
                  </p:grpSpPr>
                  <p:sp>
                    <p:nvSpPr>
                      <p:cNvPr id="43045" name="Freeform 37"/>
                      <p:cNvSpPr>
                        <a:spLocks/>
                      </p:cNvSpPr>
                      <p:nvPr/>
                    </p:nvSpPr>
                    <p:spPr bwMode="auto">
                      <a:xfrm>
                        <a:off x="5153" y="2648"/>
                        <a:ext cx="56" cy="64"/>
                      </a:xfrm>
                      <a:custGeom>
                        <a:avLst/>
                        <a:gdLst>
                          <a:gd name="T0" fmla="*/ 0 w 224"/>
                          <a:gd name="T1" fmla="*/ 0 h 192"/>
                          <a:gd name="T2" fmla="*/ 86 w 224"/>
                          <a:gd name="T3" fmla="*/ 81 h 192"/>
                          <a:gd name="T4" fmla="*/ 224 w 224"/>
                          <a:gd name="T5" fmla="*/ 192 h 192"/>
                        </a:gdLst>
                        <a:ahLst/>
                        <a:cxnLst>
                          <a:cxn ang="0">
                            <a:pos x="T0" y="T1"/>
                          </a:cxn>
                          <a:cxn ang="0">
                            <a:pos x="T2" y="T3"/>
                          </a:cxn>
                          <a:cxn ang="0">
                            <a:pos x="T4" y="T5"/>
                          </a:cxn>
                        </a:cxnLst>
                        <a:rect l="0" t="0" r="r" b="b"/>
                        <a:pathLst>
                          <a:path w="224" h="192">
                            <a:moveTo>
                              <a:pt x="0" y="0"/>
                            </a:moveTo>
                            <a:lnTo>
                              <a:pt x="86" y="81"/>
                            </a:lnTo>
                            <a:lnTo>
                              <a:pt x="224" y="192"/>
                            </a:lnTo>
                          </a:path>
                        </a:pathLst>
                      </a:custGeom>
                      <a:noFill/>
                      <a:ln w="158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6" name="Freeform 38"/>
                      <p:cNvSpPr>
                        <a:spLocks/>
                      </p:cNvSpPr>
                      <p:nvPr/>
                    </p:nvSpPr>
                    <p:spPr bwMode="auto">
                      <a:xfrm>
                        <a:off x="5136" y="2653"/>
                        <a:ext cx="53" cy="63"/>
                      </a:xfrm>
                      <a:custGeom>
                        <a:avLst/>
                        <a:gdLst>
                          <a:gd name="T0" fmla="*/ 0 w 214"/>
                          <a:gd name="T1" fmla="*/ 0 h 190"/>
                          <a:gd name="T2" fmla="*/ 117 w 214"/>
                          <a:gd name="T3" fmla="*/ 102 h 190"/>
                          <a:gd name="T4" fmla="*/ 214 w 214"/>
                          <a:gd name="T5" fmla="*/ 190 h 190"/>
                        </a:gdLst>
                        <a:ahLst/>
                        <a:cxnLst>
                          <a:cxn ang="0">
                            <a:pos x="T0" y="T1"/>
                          </a:cxn>
                          <a:cxn ang="0">
                            <a:pos x="T2" y="T3"/>
                          </a:cxn>
                          <a:cxn ang="0">
                            <a:pos x="T4" y="T5"/>
                          </a:cxn>
                        </a:cxnLst>
                        <a:rect l="0" t="0" r="r" b="b"/>
                        <a:pathLst>
                          <a:path w="214" h="190">
                            <a:moveTo>
                              <a:pt x="0" y="0"/>
                            </a:moveTo>
                            <a:lnTo>
                              <a:pt x="117" y="102"/>
                            </a:lnTo>
                            <a:lnTo>
                              <a:pt x="214" y="190"/>
                            </a:lnTo>
                          </a:path>
                        </a:pathLst>
                      </a:custGeom>
                      <a:noFill/>
                      <a:ln w="158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7" name="Freeform 39"/>
                      <p:cNvSpPr>
                        <a:spLocks/>
                      </p:cNvSpPr>
                      <p:nvPr/>
                    </p:nvSpPr>
                    <p:spPr bwMode="auto">
                      <a:xfrm>
                        <a:off x="5114" y="2661"/>
                        <a:ext cx="65" cy="64"/>
                      </a:xfrm>
                      <a:custGeom>
                        <a:avLst/>
                        <a:gdLst>
                          <a:gd name="T0" fmla="*/ 0 w 259"/>
                          <a:gd name="T1" fmla="*/ 0 h 192"/>
                          <a:gd name="T2" fmla="*/ 118 w 259"/>
                          <a:gd name="T3" fmla="*/ 73 h 192"/>
                          <a:gd name="T4" fmla="*/ 191 w 259"/>
                          <a:gd name="T5" fmla="*/ 134 h 192"/>
                          <a:gd name="T6" fmla="*/ 259 w 259"/>
                          <a:gd name="T7" fmla="*/ 192 h 192"/>
                        </a:gdLst>
                        <a:ahLst/>
                        <a:cxnLst>
                          <a:cxn ang="0">
                            <a:pos x="T0" y="T1"/>
                          </a:cxn>
                          <a:cxn ang="0">
                            <a:pos x="T2" y="T3"/>
                          </a:cxn>
                          <a:cxn ang="0">
                            <a:pos x="T4" y="T5"/>
                          </a:cxn>
                          <a:cxn ang="0">
                            <a:pos x="T6" y="T7"/>
                          </a:cxn>
                        </a:cxnLst>
                        <a:rect l="0" t="0" r="r" b="b"/>
                        <a:pathLst>
                          <a:path w="259" h="192">
                            <a:moveTo>
                              <a:pt x="0" y="0"/>
                            </a:moveTo>
                            <a:lnTo>
                              <a:pt x="118" y="73"/>
                            </a:lnTo>
                            <a:lnTo>
                              <a:pt x="191" y="134"/>
                            </a:lnTo>
                            <a:lnTo>
                              <a:pt x="259" y="192"/>
                            </a:lnTo>
                          </a:path>
                        </a:pathLst>
                      </a:custGeom>
                      <a:noFill/>
                      <a:ln w="158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43048" name="Group 40"/>
                    <p:cNvGrpSpPr>
                      <a:grpSpLocks/>
                    </p:cNvGrpSpPr>
                    <p:nvPr/>
                  </p:nvGrpSpPr>
                  <p:grpSpPr bwMode="auto">
                    <a:xfrm>
                      <a:off x="5107" y="2643"/>
                      <a:ext cx="104" cy="83"/>
                      <a:chOff x="5107" y="2643"/>
                      <a:chExt cx="104" cy="83"/>
                    </a:xfrm>
                  </p:grpSpPr>
                  <p:sp>
                    <p:nvSpPr>
                      <p:cNvPr id="43049" name="Line 41"/>
                      <p:cNvSpPr>
                        <a:spLocks noChangeShapeType="1"/>
                      </p:cNvSpPr>
                      <p:nvPr/>
                    </p:nvSpPr>
                    <p:spPr bwMode="auto">
                      <a:xfrm flipV="1">
                        <a:off x="5107" y="2643"/>
                        <a:ext cx="48" cy="18"/>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0" name="Line 42"/>
                      <p:cNvSpPr>
                        <a:spLocks noChangeShapeType="1"/>
                      </p:cNvSpPr>
                      <p:nvPr/>
                    </p:nvSpPr>
                    <p:spPr bwMode="auto">
                      <a:xfrm flipV="1">
                        <a:off x="5125" y="2659"/>
                        <a:ext cx="44" cy="16"/>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1" name="Line 43"/>
                      <p:cNvSpPr>
                        <a:spLocks noChangeShapeType="1"/>
                      </p:cNvSpPr>
                      <p:nvPr/>
                    </p:nvSpPr>
                    <p:spPr bwMode="auto">
                      <a:xfrm flipV="1">
                        <a:off x="5139" y="2668"/>
                        <a:ext cx="42" cy="20"/>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2" name="Line 44"/>
                      <p:cNvSpPr>
                        <a:spLocks noChangeShapeType="1"/>
                      </p:cNvSpPr>
                      <p:nvPr/>
                    </p:nvSpPr>
                    <p:spPr bwMode="auto">
                      <a:xfrm flipV="1">
                        <a:off x="5151" y="2683"/>
                        <a:ext cx="39" cy="19"/>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3" name="Line 45"/>
                      <p:cNvSpPr>
                        <a:spLocks noChangeShapeType="1"/>
                      </p:cNvSpPr>
                      <p:nvPr/>
                    </p:nvSpPr>
                    <p:spPr bwMode="auto">
                      <a:xfrm flipV="1">
                        <a:off x="5164" y="2690"/>
                        <a:ext cx="40" cy="23"/>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4" name="Line 46"/>
                      <p:cNvSpPr>
                        <a:spLocks noChangeShapeType="1"/>
                      </p:cNvSpPr>
                      <p:nvPr/>
                    </p:nvSpPr>
                    <p:spPr bwMode="auto">
                      <a:xfrm flipV="1">
                        <a:off x="5169" y="2707"/>
                        <a:ext cx="42" cy="19"/>
                      </a:xfrm>
                      <a:prstGeom prst="line">
                        <a:avLst/>
                      </a:prstGeom>
                      <a:noFill/>
                      <a:ln w="158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nvGrpSpPr>
                <p:cNvPr id="43055" name="Group 47"/>
                <p:cNvGrpSpPr>
                  <a:grpSpLocks/>
                </p:cNvGrpSpPr>
                <p:nvPr/>
              </p:nvGrpSpPr>
              <p:grpSpPr bwMode="auto">
                <a:xfrm>
                  <a:off x="5181" y="2224"/>
                  <a:ext cx="355" cy="674"/>
                  <a:chOff x="5181" y="2224"/>
                  <a:chExt cx="355" cy="674"/>
                </a:xfrm>
              </p:grpSpPr>
              <p:sp>
                <p:nvSpPr>
                  <p:cNvPr id="43056" name="Freeform 48"/>
                  <p:cNvSpPr>
                    <a:spLocks/>
                  </p:cNvSpPr>
                  <p:nvPr/>
                </p:nvSpPr>
                <p:spPr bwMode="auto">
                  <a:xfrm>
                    <a:off x="5207" y="2716"/>
                    <a:ext cx="82" cy="70"/>
                  </a:xfrm>
                  <a:custGeom>
                    <a:avLst/>
                    <a:gdLst>
                      <a:gd name="T0" fmla="*/ 0 w 325"/>
                      <a:gd name="T1" fmla="*/ 59 h 210"/>
                      <a:gd name="T2" fmla="*/ 4 w 325"/>
                      <a:gd name="T3" fmla="*/ 100 h 210"/>
                      <a:gd name="T4" fmla="*/ 17 w 325"/>
                      <a:gd name="T5" fmla="*/ 140 h 210"/>
                      <a:gd name="T6" fmla="*/ 35 w 325"/>
                      <a:gd name="T7" fmla="*/ 168 h 210"/>
                      <a:gd name="T8" fmla="*/ 64 w 325"/>
                      <a:gd name="T9" fmla="*/ 192 h 210"/>
                      <a:gd name="T10" fmla="*/ 102 w 325"/>
                      <a:gd name="T11" fmla="*/ 206 h 210"/>
                      <a:gd name="T12" fmla="*/ 138 w 325"/>
                      <a:gd name="T13" fmla="*/ 210 h 210"/>
                      <a:gd name="T14" fmla="*/ 181 w 325"/>
                      <a:gd name="T15" fmla="*/ 202 h 210"/>
                      <a:gd name="T16" fmla="*/ 216 w 325"/>
                      <a:gd name="T17" fmla="*/ 177 h 210"/>
                      <a:gd name="T18" fmla="*/ 243 w 325"/>
                      <a:gd name="T19" fmla="*/ 137 h 210"/>
                      <a:gd name="T20" fmla="*/ 251 w 325"/>
                      <a:gd name="T21" fmla="*/ 94 h 210"/>
                      <a:gd name="T22" fmla="*/ 269 w 325"/>
                      <a:gd name="T23" fmla="*/ 59 h 210"/>
                      <a:gd name="T24" fmla="*/ 294 w 325"/>
                      <a:gd name="T25" fmla="*/ 26 h 210"/>
                      <a:gd name="T26" fmla="*/ 325 w 325"/>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210">
                        <a:moveTo>
                          <a:pt x="0" y="59"/>
                        </a:moveTo>
                        <a:lnTo>
                          <a:pt x="4" y="100"/>
                        </a:lnTo>
                        <a:lnTo>
                          <a:pt x="17" y="140"/>
                        </a:lnTo>
                        <a:lnTo>
                          <a:pt x="35" y="168"/>
                        </a:lnTo>
                        <a:lnTo>
                          <a:pt x="64" y="192"/>
                        </a:lnTo>
                        <a:lnTo>
                          <a:pt x="102" y="206"/>
                        </a:lnTo>
                        <a:lnTo>
                          <a:pt x="138" y="210"/>
                        </a:lnTo>
                        <a:lnTo>
                          <a:pt x="181" y="202"/>
                        </a:lnTo>
                        <a:lnTo>
                          <a:pt x="216" y="177"/>
                        </a:lnTo>
                        <a:lnTo>
                          <a:pt x="243" y="137"/>
                        </a:lnTo>
                        <a:lnTo>
                          <a:pt x="251" y="94"/>
                        </a:lnTo>
                        <a:lnTo>
                          <a:pt x="269" y="59"/>
                        </a:lnTo>
                        <a:lnTo>
                          <a:pt x="294" y="26"/>
                        </a:lnTo>
                        <a:lnTo>
                          <a:pt x="325" y="0"/>
                        </a:lnTo>
                      </a:path>
                    </a:pathLst>
                  </a:custGeom>
                  <a:noFill/>
                  <a:ln w="158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43057" name="Group 49"/>
                  <p:cNvGrpSpPr>
                    <a:grpSpLocks/>
                  </p:cNvGrpSpPr>
                  <p:nvPr/>
                </p:nvGrpSpPr>
                <p:grpSpPr bwMode="auto">
                  <a:xfrm>
                    <a:off x="5181" y="2224"/>
                    <a:ext cx="355" cy="674"/>
                    <a:chOff x="5181" y="2224"/>
                    <a:chExt cx="355" cy="674"/>
                  </a:xfrm>
                </p:grpSpPr>
                <p:grpSp>
                  <p:nvGrpSpPr>
                    <p:cNvPr id="43058" name="Group 50"/>
                    <p:cNvGrpSpPr>
                      <a:grpSpLocks/>
                    </p:cNvGrpSpPr>
                    <p:nvPr/>
                  </p:nvGrpSpPr>
                  <p:grpSpPr bwMode="auto">
                    <a:xfrm>
                      <a:off x="5181" y="2224"/>
                      <a:ext cx="355" cy="514"/>
                      <a:chOff x="5181" y="2224"/>
                      <a:chExt cx="355" cy="514"/>
                    </a:xfrm>
                  </p:grpSpPr>
                  <p:sp>
                    <p:nvSpPr>
                      <p:cNvPr id="43059" name="Freeform 51"/>
                      <p:cNvSpPr>
                        <a:spLocks/>
                      </p:cNvSpPr>
                      <p:nvPr/>
                    </p:nvSpPr>
                    <p:spPr bwMode="auto">
                      <a:xfrm>
                        <a:off x="5181" y="2224"/>
                        <a:ext cx="355" cy="514"/>
                      </a:xfrm>
                      <a:custGeom>
                        <a:avLst/>
                        <a:gdLst>
                          <a:gd name="T0" fmla="*/ 266 w 1422"/>
                          <a:gd name="T1" fmla="*/ 312 h 1543"/>
                          <a:gd name="T2" fmla="*/ 300 w 1422"/>
                          <a:gd name="T3" fmla="*/ 206 h 1543"/>
                          <a:gd name="T4" fmla="*/ 322 w 1422"/>
                          <a:gd name="T5" fmla="*/ 138 h 1543"/>
                          <a:gd name="T6" fmla="*/ 330 w 1422"/>
                          <a:gd name="T7" fmla="*/ 118 h 1543"/>
                          <a:gd name="T8" fmla="*/ 343 w 1422"/>
                          <a:gd name="T9" fmla="*/ 101 h 1543"/>
                          <a:gd name="T10" fmla="*/ 351 w 1422"/>
                          <a:gd name="T11" fmla="*/ 93 h 1543"/>
                          <a:gd name="T12" fmla="*/ 366 w 1422"/>
                          <a:gd name="T13" fmla="*/ 88 h 1543"/>
                          <a:gd name="T14" fmla="*/ 546 w 1422"/>
                          <a:gd name="T15" fmla="*/ 50 h 1543"/>
                          <a:gd name="T16" fmla="*/ 739 w 1422"/>
                          <a:gd name="T17" fmla="*/ 14 h 1543"/>
                          <a:gd name="T18" fmla="*/ 914 w 1422"/>
                          <a:gd name="T19" fmla="*/ 0 h 1543"/>
                          <a:gd name="T20" fmla="*/ 1014 w 1422"/>
                          <a:gd name="T21" fmla="*/ 0 h 1543"/>
                          <a:gd name="T22" fmla="*/ 1220 w 1422"/>
                          <a:gd name="T23" fmla="*/ 11 h 1543"/>
                          <a:gd name="T24" fmla="*/ 1371 w 1422"/>
                          <a:gd name="T25" fmla="*/ 19 h 1543"/>
                          <a:gd name="T26" fmla="*/ 1393 w 1422"/>
                          <a:gd name="T27" fmla="*/ 22 h 1543"/>
                          <a:gd name="T28" fmla="*/ 1406 w 1422"/>
                          <a:gd name="T29" fmla="*/ 28 h 1543"/>
                          <a:gd name="T30" fmla="*/ 1415 w 1422"/>
                          <a:gd name="T31" fmla="*/ 36 h 1543"/>
                          <a:gd name="T32" fmla="*/ 1421 w 1422"/>
                          <a:gd name="T33" fmla="*/ 46 h 1543"/>
                          <a:gd name="T34" fmla="*/ 1422 w 1422"/>
                          <a:gd name="T35" fmla="*/ 61 h 1543"/>
                          <a:gd name="T36" fmla="*/ 1414 w 1422"/>
                          <a:gd name="T37" fmla="*/ 104 h 1543"/>
                          <a:gd name="T38" fmla="*/ 1386 w 1422"/>
                          <a:gd name="T39" fmla="*/ 242 h 1543"/>
                          <a:gd name="T40" fmla="*/ 1365 w 1422"/>
                          <a:gd name="T41" fmla="*/ 346 h 1543"/>
                          <a:gd name="T42" fmla="*/ 1316 w 1422"/>
                          <a:gd name="T43" fmla="*/ 579 h 1543"/>
                          <a:gd name="T44" fmla="*/ 1285 w 1422"/>
                          <a:gd name="T45" fmla="*/ 723 h 1543"/>
                          <a:gd name="T46" fmla="*/ 1200 w 1422"/>
                          <a:gd name="T47" fmla="*/ 1060 h 1543"/>
                          <a:gd name="T48" fmla="*/ 1118 w 1422"/>
                          <a:gd name="T49" fmla="*/ 1330 h 1543"/>
                          <a:gd name="T50" fmla="*/ 1102 w 1422"/>
                          <a:gd name="T51" fmla="*/ 1381 h 1543"/>
                          <a:gd name="T52" fmla="*/ 1094 w 1422"/>
                          <a:gd name="T53" fmla="*/ 1411 h 1543"/>
                          <a:gd name="T54" fmla="*/ 1085 w 1422"/>
                          <a:gd name="T55" fmla="*/ 1440 h 1543"/>
                          <a:gd name="T56" fmla="*/ 1076 w 1422"/>
                          <a:gd name="T57" fmla="*/ 1455 h 1543"/>
                          <a:gd name="T58" fmla="*/ 1062 w 1422"/>
                          <a:gd name="T59" fmla="*/ 1473 h 1543"/>
                          <a:gd name="T60" fmla="*/ 1048 w 1422"/>
                          <a:gd name="T61" fmla="*/ 1481 h 1543"/>
                          <a:gd name="T62" fmla="*/ 1021 w 1422"/>
                          <a:gd name="T63" fmla="*/ 1488 h 1543"/>
                          <a:gd name="T64" fmla="*/ 972 w 1422"/>
                          <a:gd name="T65" fmla="*/ 1493 h 1543"/>
                          <a:gd name="T66" fmla="*/ 891 w 1422"/>
                          <a:gd name="T67" fmla="*/ 1493 h 1543"/>
                          <a:gd name="T68" fmla="*/ 823 w 1422"/>
                          <a:gd name="T69" fmla="*/ 1501 h 1543"/>
                          <a:gd name="T70" fmla="*/ 733 w 1422"/>
                          <a:gd name="T71" fmla="*/ 1516 h 1543"/>
                          <a:gd name="T72" fmla="*/ 639 w 1422"/>
                          <a:gd name="T73" fmla="*/ 1533 h 1543"/>
                          <a:gd name="T74" fmla="*/ 576 w 1422"/>
                          <a:gd name="T75" fmla="*/ 1543 h 1543"/>
                          <a:gd name="T76" fmla="*/ 498 w 1422"/>
                          <a:gd name="T77" fmla="*/ 1543 h 1543"/>
                          <a:gd name="T78" fmla="*/ 482 w 1422"/>
                          <a:gd name="T79" fmla="*/ 1533 h 1543"/>
                          <a:gd name="T80" fmla="*/ 42 w 1422"/>
                          <a:gd name="T81" fmla="*/ 1226 h 1543"/>
                          <a:gd name="T82" fmla="*/ 22 w 1422"/>
                          <a:gd name="T83" fmla="*/ 1205 h 1543"/>
                          <a:gd name="T84" fmla="*/ 6 w 1422"/>
                          <a:gd name="T85" fmla="*/ 1184 h 1543"/>
                          <a:gd name="T86" fmla="*/ 0 w 1422"/>
                          <a:gd name="T87" fmla="*/ 1161 h 1543"/>
                          <a:gd name="T88" fmla="*/ 0 w 1422"/>
                          <a:gd name="T89" fmla="*/ 1133 h 1543"/>
                          <a:gd name="T90" fmla="*/ 6 w 1422"/>
                          <a:gd name="T91" fmla="*/ 1108 h 1543"/>
                          <a:gd name="T92" fmla="*/ 131 w 1422"/>
                          <a:gd name="T93" fmla="*/ 728 h 1543"/>
                          <a:gd name="T94" fmla="*/ 210 w 1422"/>
                          <a:gd name="T95" fmla="*/ 486 h 1543"/>
                          <a:gd name="T96" fmla="*/ 266 w 1422"/>
                          <a:gd name="T97" fmla="*/ 312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2" h="1543">
                            <a:moveTo>
                              <a:pt x="266" y="312"/>
                            </a:moveTo>
                            <a:lnTo>
                              <a:pt x="300" y="206"/>
                            </a:lnTo>
                            <a:lnTo>
                              <a:pt x="322" y="138"/>
                            </a:lnTo>
                            <a:lnTo>
                              <a:pt x="330" y="118"/>
                            </a:lnTo>
                            <a:lnTo>
                              <a:pt x="343" y="101"/>
                            </a:lnTo>
                            <a:lnTo>
                              <a:pt x="351" y="93"/>
                            </a:lnTo>
                            <a:lnTo>
                              <a:pt x="366" y="88"/>
                            </a:lnTo>
                            <a:lnTo>
                              <a:pt x="546" y="50"/>
                            </a:lnTo>
                            <a:lnTo>
                              <a:pt x="739" y="14"/>
                            </a:lnTo>
                            <a:lnTo>
                              <a:pt x="914" y="0"/>
                            </a:lnTo>
                            <a:lnTo>
                              <a:pt x="1014" y="0"/>
                            </a:lnTo>
                            <a:lnTo>
                              <a:pt x="1220" y="11"/>
                            </a:lnTo>
                            <a:lnTo>
                              <a:pt x="1371" y="19"/>
                            </a:lnTo>
                            <a:lnTo>
                              <a:pt x="1393" y="22"/>
                            </a:lnTo>
                            <a:lnTo>
                              <a:pt x="1406" y="28"/>
                            </a:lnTo>
                            <a:lnTo>
                              <a:pt x="1415" y="36"/>
                            </a:lnTo>
                            <a:lnTo>
                              <a:pt x="1421" y="46"/>
                            </a:lnTo>
                            <a:lnTo>
                              <a:pt x="1422" y="61"/>
                            </a:lnTo>
                            <a:lnTo>
                              <a:pt x="1414" y="104"/>
                            </a:lnTo>
                            <a:lnTo>
                              <a:pt x="1386" y="242"/>
                            </a:lnTo>
                            <a:lnTo>
                              <a:pt x="1365" y="346"/>
                            </a:lnTo>
                            <a:lnTo>
                              <a:pt x="1316" y="579"/>
                            </a:lnTo>
                            <a:lnTo>
                              <a:pt x="1285" y="723"/>
                            </a:lnTo>
                            <a:lnTo>
                              <a:pt x="1200" y="1060"/>
                            </a:lnTo>
                            <a:lnTo>
                              <a:pt x="1118" y="1330"/>
                            </a:lnTo>
                            <a:lnTo>
                              <a:pt x="1102" y="1381"/>
                            </a:lnTo>
                            <a:lnTo>
                              <a:pt x="1094" y="1411"/>
                            </a:lnTo>
                            <a:lnTo>
                              <a:pt x="1085" y="1440"/>
                            </a:lnTo>
                            <a:lnTo>
                              <a:pt x="1076" y="1455"/>
                            </a:lnTo>
                            <a:lnTo>
                              <a:pt x="1062" y="1473"/>
                            </a:lnTo>
                            <a:lnTo>
                              <a:pt x="1048" y="1481"/>
                            </a:lnTo>
                            <a:lnTo>
                              <a:pt x="1021" y="1488"/>
                            </a:lnTo>
                            <a:lnTo>
                              <a:pt x="972" y="1493"/>
                            </a:lnTo>
                            <a:lnTo>
                              <a:pt x="891" y="1493"/>
                            </a:lnTo>
                            <a:lnTo>
                              <a:pt x="823" y="1501"/>
                            </a:lnTo>
                            <a:lnTo>
                              <a:pt x="733" y="1516"/>
                            </a:lnTo>
                            <a:lnTo>
                              <a:pt x="639" y="1533"/>
                            </a:lnTo>
                            <a:lnTo>
                              <a:pt x="576" y="1543"/>
                            </a:lnTo>
                            <a:lnTo>
                              <a:pt x="498" y="1543"/>
                            </a:lnTo>
                            <a:lnTo>
                              <a:pt x="482" y="1533"/>
                            </a:lnTo>
                            <a:lnTo>
                              <a:pt x="42" y="1226"/>
                            </a:lnTo>
                            <a:lnTo>
                              <a:pt x="22" y="1205"/>
                            </a:lnTo>
                            <a:lnTo>
                              <a:pt x="6" y="1184"/>
                            </a:lnTo>
                            <a:lnTo>
                              <a:pt x="0" y="1161"/>
                            </a:lnTo>
                            <a:lnTo>
                              <a:pt x="0" y="1133"/>
                            </a:lnTo>
                            <a:lnTo>
                              <a:pt x="6" y="1108"/>
                            </a:lnTo>
                            <a:lnTo>
                              <a:pt x="131" y="728"/>
                            </a:lnTo>
                            <a:lnTo>
                              <a:pt x="210" y="486"/>
                            </a:lnTo>
                            <a:lnTo>
                              <a:pt x="266" y="312"/>
                            </a:lnTo>
                            <a:close/>
                          </a:path>
                        </a:pathLst>
                      </a:custGeom>
                      <a:solidFill>
                        <a:srgbClr val="C0C0C0"/>
                      </a:solidFill>
                      <a:ln w="1588">
                        <a:solidFill>
                          <a:srgbClr val="000000"/>
                        </a:solidFill>
                        <a:prstDash val="solid"/>
                        <a:round/>
                        <a:headEnd/>
                        <a:tailEnd/>
                      </a:ln>
                    </p:spPr>
                    <p:txBody>
                      <a:bodyPr/>
                      <a:lstStyle/>
                      <a:p>
                        <a:endParaRPr lang="en-US"/>
                      </a:p>
                    </p:txBody>
                  </p:sp>
                  <p:sp>
                    <p:nvSpPr>
                      <p:cNvPr id="43060" name="Freeform 52"/>
                      <p:cNvSpPr>
                        <a:spLocks/>
                      </p:cNvSpPr>
                      <p:nvPr/>
                    </p:nvSpPr>
                    <p:spPr bwMode="auto">
                      <a:xfrm>
                        <a:off x="5199" y="2275"/>
                        <a:ext cx="212" cy="391"/>
                      </a:xfrm>
                      <a:custGeom>
                        <a:avLst/>
                        <a:gdLst>
                          <a:gd name="T0" fmla="*/ 193 w 846"/>
                          <a:gd name="T1" fmla="*/ 350 h 1173"/>
                          <a:gd name="T2" fmla="*/ 254 w 846"/>
                          <a:gd name="T3" fmla="*/ 181 h 1173"/>
                          <a:gd name="T4" fmla="*/ 309 w 846"/>
                          <a:gd name="T5" fmla="*/ 31 h 1173"/>
                          <a:gd name="T6" fmla="*/ 316 w 846"/>
                          <a:gd name="T7" fmla="*/ 24 h 1173"/>
                          <a:gd name="T8" fmla="*/ 326 w 846"/>
                          <a:gd name="T9" fmla="*/ 22 h 1173"/>
                          <a:gd name="T10" fmla="*/ 344 w 846"/>
                          <a:gd name="T11" fmla="*/ 19 h 1173"/>
                          <a:gd name="T12" fmla="*/ 586 w 846"/>
                          <a:gd name="T13" fmla="*/ 1 h 1173"/>
                          <a:gd name="T14" fmla="*/ 822 w 846"/>
                          <a:gd name="T15" fmla="*/ 0 h 1173"/>
                          <a:gd name="T16" fmla="*/ 835 w 846"/>
                          <a:gd name="T17" fmla="*/ 2 h 1173"/>
                          <a:gd name="T18" fmla="*/ 841 w 846"/>
                          <a:gd name="T19" fmla="*/ 8 h 1173"/>
                          <a:gd name="T20" fmla="*/ 846 w 846"/>
                          <a:gd name="T21" fmla="*/ 22 h 1173"/>
                          <a:gd name="T22" fmla="*/ 828 w 846"/>
                          <a:gd name="T23" fmla="*/ 128 h 1173"/>
                          <a:gd name="T24" fmla="*/ 791 w 846"/>
                          <a:gd name="T25" fmla="*/ 219 h 1173"/>
                          <a:gd name="T26" fmla="*/ 728 w 846"/>
                          <a:gd name="T27" fmla="*/ 389 h 1173"/>
                          <a:gd name="T28" fmla="*/ 609 w 846"/>
                          <a:gd name="T29" fmla="*/ 678 h 1173"/>
                          <a:gd name="T30" fmla="*/ 503 w 846"/>
                          <a:gd name="T31" fmla="*/ 930 h 1173"/>
                          <a:gd name="T32" fmla="*/ 476 w 846"/>
                          <a:gd name="T33" fmla="*/ 1025 h 1173"/>
                          <a:gd name="T34" fmla="*/ 461 w 846"/>
                          <a:gd name="T35" fmla="*/ 1088 h 1173"/>
                          <a:gd name="T36" fmla="*/ 444 w 846"/>
                          <a:gd name="T37" fmla="*/ 1126 h 1173"/>
                          <a:gd name="T38" fmla="*/ 428 w 846"/>
                          <a:gd name="T39" fmla="*/ 1152 h 1173"/>
                          <a:gd name="T40" fmla="*/ 417 w 846"/>
                          <a:gd name="T41" fmla="*/ 1165 h 1173"/>
                          <a:gd name="T42" fmla="*/ 408 w 846"/>
                          <a:gd name="T43" fmla="*/ 1171 h 1173"/>
                          <a:gd name="T44" fmla="*/ 394 w 846"/>
                          <a:gd name="T45" fmla="*/ 1173 h 1173"/>
                          <a:gd name="T46" fmla="*/ 379 w 846"/>
                          <a:gd name="T47" fmla="*/ 1169 h 1173"/>
                          <a:gd name="T48" fmla="*/ 356 w 846"/>
                          <a:gd name="T49" fmla="*/ 1155 h 1173"/>
                          <a:gd name="T50" fmla="*/ 329 w 846"/>
                          <a:gd name="T51" fmla="*/ 1135 h 1173"/>
                          <a:gd name="T52" fmla="*/ 305 w 846"/>
                          <a:gd name="T53" fmla="*/ 1112 h 1173"/>
                          <a:gd name="T54" fmla="*/ 277 w 846"/>
                          <a:gd name="T55" fmla="*/ 1088 h 1173"/>
                          <a:gd name="T56" fmla="*/ 250 w 846"/>
                          <a:gd name="T57" fmla="*/ 1068 h 1173"/>
                          <a:gd name="T58" fmla="*/ 12 w 846"/>
                          <a:gd name="T59" fmla="*/ 964 h 1173"/>
                          <a:gd name="T60" fmla="*/ 4 w 846"/>
                          <a:gd name="T61" fmla="*/ 958 h 1173"/>
                          <a:gd name="T62" fmla="*/ 0 w 846"/>
                          <a:gd name="T63" fmla="*/ 947 h 1173"/>
                          <a:gd name="T64" fmla="*/ 2 w 846"/>
                          <a:gd name="T65" fmla="*/ 934 h 1173"/>
                          <a:gd name="T66" fmla="*/ 6 w 846"/>
                          <a:gd name="T67" fmla="*/ 921 h 1173"/>
                          <a:gd name="T68" fmla="*/ 193 w 846"/>
                          <a:gd name="T69" fmla="*/ 35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6" h="1173">
                            <a:moveTo>
                              <a:pt x="193" y="350"/>
                            </a:moveTo>
                            <a:lnTo>
                              <a:pt x="254" y="181"/>
                            </a:lnTo>
                            <a:lnTo>
                              <a:pt x="309" y="31"/>
                            </a:lnTo>
                            <a:lnTo>
                              <a:pt x="316" y="24"/>
                            </a:lnTo>
                            <a:lnTo>
                              <a:pt x="326" y="22"/>
                            </a:lnTo>
                            <a:lnTo>
                              <a:pt x="344" y="19"/>
                            </a:lnTo>
                            <a:lnTo>
                              <a:pt x="586" y="1"/>
                            </a:lnTo>
                            <a:lnTo>
                              <a:pt x="822" y="0"/>
                            </a:lnTo>
                            <a:lnTo>
                              <a:pt x="835" y="2"/>
                            </a:lnTo>
                            <a:lnTo>
                              <a:pt x="841" y="8"/>
                            </a:lnTo>
                            <a:lnTo>
                              <a:pt x="846" y="22"/>
                            </a:lnTo>
                            <a:lnTo>
                              <a:pt x="828" y="128"/>
                            </a:lnTo>
                            <a:lnTo>
                              <a:pt x="791" y="219"/>
                            </a:lnTo>
                            <a:lnTo>
                              <a:pt x="728" y="389"/>
                            </a:lnTo>
                            <a:lnTo>
                              <a:pt x="609" y="678"/>
                            </a:lnTo>
                            <a:lnTo>
                              <a:pt x="503" y="930"/>
                            </a:lnTo>
                            <a:lnTo>
                              <a:pt x="476" y="1025"/>
                            </a:lnTo>
                            <a:lnTo>
                              <a:pt x="461" y="1088"/>
                            </a:lnTo>
                            <a:lnTo>
                              <a:pt x="444" y="1126"/>
                            </a:lnTo>
                            <a:lnTo>
                              <a:pt x="428" y="1152"/>
                            </a:lnTo>
                            <a:lnTo>
                              <a:pt x="417" y="1165"/>
                            </a:lnTo>
                            <a:lnTo>
                              <a:pt x="408" y="1171"/>
                            </a:lnTo>
                            <a:lnTo>
                              <a:pt x="394" y="1173"/>
                            </a:lnTo>
                            <a:lnTo>
                              <a:pt x="379" y="1169"/>
                            </a:lnTo>
                            <a:lnTo>
                              <a:pt x="356" y="1155"/>
                            </a:lnTo>
                            <a:lnTo>
                              <a:pt x="329" y="1135"/>
                            </a:lnTo>
                            <a:lnTo>
                              <a:pt x="305" y="1112"/>
                            </a:lnTo>
                            <a:lnTo>
                              <a:pt x="277" y="1088"/>
                            </a:lnTo>
                            <a:lnTo>
                              <a:pt x="250" y="1068"/>
                            </a:lnTo>
                            <a:lnTo>
                              <a:pt x="12" y="964"/>
                            </a:lnTo>
                            <a:lnTo>
                              <a:pt x="4" y="958"/>
                            </a:lnTo>
                            <a:lnTo>
                              <a:pt x="0" y="947"/>
                            </a:lnTo>
                            <a:lnTo>
                              <a:pt x="2" y="934"/>
                            </a:lnTo>
                            <a:lnTo>
                              <a:pt x="6" y="921"/>
                            </a:lnTo>
                            <a:lnTo>
                              <a:pt x="193" y="350"/>
                            </a:lnTo>
                            <a:close/>
                          </a:path>
                        </a:pathLst>
                      </a:custGeom>
                      <a:solidFill>
                        <a:srgbClr val="005F5F"/>
                      </a:solidFill>
                      <a:ln w="1588">
                        <a:solidFill>
                          <a:srgbClr val="000000"/>
                        </a:solidFill>
                        <a:prstDash val="solid"/>
                        <a:round/>
                        <a:headEnd/>
                        <a:tailEnd/>
                      </a:ln>
                    </p:spPr>
                    <p:txBody>
                      <a:bodyPr/>
                      <a:lstStyle/>
                      <a:p>
                        <a:endParaRPr lang="en-US"/>
                      </a:p>
                    </p:txBody>
                  </p:sp>
                </p:grpSp>
                <p:grpSp>
                  <p:nvGrpSpPr>
                    <p:cNvPr id="43061" name="Group 53"/>
                    <p:cNvGrpSpPr>
                      <a:grpSpLocks/>
                    </p:cNvGrpSpPr>
                    <p:nvPr/>
                  </p:nvGrpSpPr>
                  <p:grpSpPr bwMode="auto">
                    <a:xfrm>
                      <a:off x="5436" y="2676"/>
                      <a:ext cx="57" cy="222"/>
                      <a:chOff x="5436" y="2676"/>
                      <a:chExt cx="57" cy="222"/>
                    </a:xfrm>
                  </p:grpSpPr>
                  <p:sp>
                    <p:nvSpPr>
                      <p:cNvPr id="43062" name="Freeform 54"/>
                      <p:cNvSpPr>
                        <a:spLocks/>
                      </p:cNvSpPr>
                      <p:nvPr/>
                    </p:nvSpPr>
                    <p:spPr bwMode="auto">
                      <a:xfrm>
                        <a:off x="5441" y="2685"/>
                        <a:ext cx="52" cy="213"/>
                      </a:xfrm>
                      <a:custGeom>
                        <a:avLst/>
                        <a:gdLst>
                          <a:gd name="T0" fmla="*/ 0 w 208"/>
                          <a:gd name="T1" fmla="*/ 0 h 640"/>
                          <a:gd name="T2" fmla="*/ 8 w 208"/>
                          <a:gd name="T3" fmla="*/ 42 h 640"/>
                          <a:gd name="T4" fmla="*/ 17 w 208"/>
                          <a:gd name="T5" fmla="*/ 75 h 640"/>
                          <a:gd name="T6" fmla="*/ 34 w 208"/>
                          <a:gd name="T7" fmla="*/ 103 h 640"/>
                          <a:gd name="T8" fmla="*/ 62 w 208"/>
                          <a:gd name="T9" fmla="*/ 122 h 640"/>
                          <a:gd name="T10" fmla="*/ 96 w 208"/>
                          <a:gd name="T11" fmla="*/ 136 h 640"/>
                          <a:gd name="T12" fmla="*/ 123 w 208"/>
                          <a:gd name="T13" fmla="*/ 160 h 640"/>
                          <a:gd name="T14" fmla="*/ 145 w 208"/>
                          <a:gd name="T15" fmla="*/ 192 h 640"/>
                          <a:gd name="T16" fmla="*/ 167 w 208"/>
                          <a:gd name="T17" fmla="*/ 243 h 640"/>
                          <a:gd name="T18" fmla="*/ 175 w 208"/>
                          <a:gd name="T19" fmla="*/ 286 h 640"/>
                          <a:gd name="T20" fmla="*/ 168 w 208"/>
                          <a:gd name="T21" fmla="*/ 320 h 640"/>
                          <a:gd name="T22" fmla="*/ 145 w 208"/>
                          <a:gd name="T23" fmla="*/ 351 h 640"/>
                          <a:gd name="T24" fmla="*/ 124 w 208"/>
                          <a:gd name="T25" fmla="*/ 379 h 640"/>
                          <a:gd name="T26" fmla="*/ 110 w 208"/>
                          <a:gd name="T27" fmla="*/ 408 h 640"/>
                          <a:gd name="T28" fmla="*/ 99 w 208"/>
                          <a:gd name="T29" fmla="*/ 446 h 640"/>
                          <a:gd name="T30" fmla="*/ 94 w 208"/>
                          <a:gd name="T31" fmla="*/ 488 h 640"/>
                          <a:gd name="T32" fmla="*/ 105 w 208"/>
                          <a:gd name="T33" fmla="*/ 528 h 640"/>
                          <a:gd name="T34" fmla="*/ 119 w 208"/>
                          <a:gd name="T35" fmla="*/ 556 h 640"/>
                          <a:gd name="T36" fmla="*/ 150 w 208"/>
                          <a:gd name="T37" fmla="*/ 591 h 640"/>
                          <a:gd name="T38" fmla="*/ 175 w 208"/>
                          <a:gd name="T39" fmla="*/ 614 h 640"/>
                          <a:gd name="T40" fmla="*/ 208 w 208"/>
                          <a:gd name="T41"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640">
                            <a:moveTo>
                              <a:pt x="0" y="0"/>
                            </a:moveTo>
                            <a:lnTo>
                              <a:pt x="8" y="42"/>
                            </a:lnTo>
                            <a:lnTo>
                              <a:pt x="17" y="75"/>
                            </a:lnTo>
                            <a:lnTo>
                              <a:pt x="34" y="103"/>
                            </a:lnTo>
                            <a:lnTo>
                              <a:pt x="62" y="122"/>
                            </a:lnTo>
                            <a:lnTo>
                              <a:pt x="96" y="136"/>
                            </a:lnTo>
                            <a:lnTo>
                              <a:pt x="123" y="160"/>
                            </a:lnTo>
                            <a:lnTo>
                              <a:pt x="145" y="192"/>
                            </a:lnTo>
                            <a:lnTo>
                              <a:pt x="167" y="243"/>
                            </a:lnTo>
                            <a:lnTo>
                              <a:pt x="175" y="286"/>
                            </a:lnTo>
                            <a:lnTo>
                              <a:pt x="168" y="320"/>
                            </a:lnTo>
                            <a:lnTo>
                              <a:pt x="145" y="351"/>
                            </a:lnTo>
                            <a:lnTo>
                              <a:pt x="124" y="379"/>
                            </a:lnTo>
                            <a:lnTo>
                              <a:pt x="110" y="408"/>
                            </a:lnTo>
                            <a:lnTo>
                              <a:pt x="99" y="446"/>
                            </a:lnTo>
                            <a:lnTo>
                              <a:pt x="94" y="488"/>
                            </a:lnTo>
                            <a:lnTo>
                              <a:pt x="105" y="528"/>
                            </a:lnTo>
                            <a:lnTo>
                              <a:pt x="119" y="556"/>
                            </a:lnTo>
                            <a:lnTo>
                              <a:pt x="150" y="591"/>
                            </a:lnTo>
                            <a:lnTo>
                              <a:pt x="175" y="614"/>
                            </a:lnTo>
                            <a:lnTo>
                              <a:pt x="208" y="640"/>
                            </a:lnTo>
                          </a:path>
                        </a:pathLst>
                      </a:custGeom>
                      <a:noFill/>
                      <a:ln w="158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63" name="Oval 55"/>
                      <p:cNvSpPr>
                        <a:spLocks noChangeArrowheads="1"/>
                      </p:cNvSpPr>
                      <p:nvPr/>
                    </p:nvSpPr>
                    <p:spPr bwMode="auto">
                      <a:xfrm>
                        <a:off x="5436" y="2676"/>
                        <a:ext cx="10" cy="15"/>
                      </a:xfrm>
                      <a:prstGeom prst="ellipse">
                        <a:avLst/>
                      </a:prstGeom>
                      <a:solidFill>
                        <a:srgbClr val="000000"/>
                      </a:solidFill>
                      <a:ln w="1588">
                        <a:solidFill>
                          <a:srgbClr val="000000"/>
                        </a:solidFill>
                        <a:round/>
                        <a:headEnd/>
                        <a:tailEnd/>
                      </a:ln>
                    </p:spPr>
                    <p:txBody>
                      <a:bodyPr/>
                      <a:lstStyle/>
                      <a:p>
                        <a:endParaRPr lang="en-US"/>
                      </a:p>
                    </p:txBody>
                  </p:sp>
                </p:grpSp>
              </p:grpSp>
            </p:grpSp>
          </p:grpSp>
        </p:grpSp>
      </p:grpSp>
      <p:sp>
        <p:nvSpPr>
          <p:cNvPr id="43074" name="Text Box 66"/>
          <p:cNvSpPr txBox="1">
            <a:spLocks noChangeArrowheads="1"/>
          </p:cNvSpPr>
          <p:nvPr/>
        </p:nvSpPr>
        <p:spPr bwMode="auto">
          <a:xfrm>
            <a:off x="1558925" y="6308726"/>
            <a:ext cx="1022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Arial" charset="0"/>
              </a:rPr>
              <a:t>2000BC</a:t>
            </a:r>
          </a:p>
        </p:txBody>
      </p:sp>
      <p:sp>
        <p:nvSpPr>
          <p:cNvPr id="43077" name="Text Box 69"/>
          <p:cNvSpPr txBox="1">
            <a:spLocks noChangeArrowheads="1"/>
          </p:cNvSpPr>
          <p:nvPr/>
        </p:nvSpPr>
        <p:spPr bwMode="auto">
          <a:xfrm>
            <a:off x="9264650" y="4210050"/>
            <a:ext cx="1035050" cy="80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r" eaLnBrk="0" hangingPunct="0">
              <a:lnSpc>
                <a:spcPct val="130000"/>
              </a:lnSpc>
            </a:pPr>
            <a:r>
              <a:rPr lang="en-US" b="1">
                <a:solidFill>
                  <a:schemeClr val="bg2"/>
                </a:solidFill>
                <a:latin typeface="Arial" charset="0"/>
              </a:rPr>
              <a:t>human</a:t>
            </a:r>
            <a:br>
              <a:rPr lang="en-US" b="1">
                <a:solidFill>
                  <a:schemeClr val="bg2"/>
                </a:solidFill>
                <a:latin typeface="Arial" charset="0"/>
              </a:rPr>
            </a:br>
            <a:r>
              <a:rPr lang="en-US" b="1">
                <a:solidFill>
                  <a:schemeClr val="bg2"/>
                </a:solidFill>
                <a:latin typeface="Arial" charset="0"/>
              </a:rPr>
              <a:t>abilities</a:t>
            </a:r>
            <a:endParaRPr lang="en-US" b="1">
              <a:latin typeface="Arial" charset="0"/>
            </a:endParaRPr>
          </a:p>
        </p:txBody>
      </p:sp>
      <p:sp>
        <p:nvSpPr>
          <p:cNvPr id="43078" name="Rectangle 70"/>
          <p:cNvSpPr>
            <a:spLocks noChangeArrowheads="1"/>
          </p:cNvSpPr>
          <p:nvPr/>
        </p:nvSpPr>
        <p:spPr bwMode="auto">
          <a:xfrm>
            <a:off x="1524001" y="6674227"/>
            <a:ext cx="2124075" cy="184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sp>
        <p:nvSpPr>
          <p:cNvPr id="2" name="TextBox 1"/>
          <p:cNvSpPr txBox="1"/>
          <p:nvPr/>
        </p:nvSpPr>
        <p:spPr>
          <a:xfrm>
            <a:off x="7632722" y="2016225"/>
            <a:ext cx="2779672" cy="1200329"/>
          </a:xfrm>
          <a:prstGeom prst="rect">
            <a:avLst/>
          </a:prstGeom>
          <a:noFill/>
        </p:spPr>
        <p:txBody>
          <a:bodyPr wrap="none" rtlCol="0">
            <a:spAutoFit/>
          </a:bodyPr>
          <a:lstStyle/>
          <a:p>
            <a:pPr algn="r"/>
            <a:r>
              <a:rPr lang="en-US" dirty="0" smtClean="0"/>
              <a:t>Memory (working memory)</a:t>
            </a:r>
          </a:p>
          <a:p>
            <a:pPr algn="r"/>
            <a:r>
              <a:rPr lang="en-US" dirty="0" smtClean="0"/>
              <a:t>Errors</a:t>
            </a:r>
          </a:p>
          <a:p>
            <a:pPr algn="r"/>
            <a:r>
              <a:rPr lang="en-US" dirty="0" smtClean="0"/>
              <a:t>Fatigue</a:t>
            </a:r>
          </a:p>
          <a:p>
            <a:pPr algn="r"/>
            <a:r>
              <a:rPr lang="en-US" dirty="0" smtClean="0"/>
              <a:t>Temporary / Ongoing</a:t>
            </a:r>
            <a:endParaRPr lang="en-US" dirty="0"/>
          </a:p>
        </p:txBody>
      </p:sp>
    </p:spTree>
    <p:extLst>
      <p:ext uri="{BB962C8B-B14F-4D97-AF65-F5344CB8AC3E}">
        <p14:creationId xmlns:p14="http://schemas.microsoft.com/office/powerpoint/2010/main" val="162202125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Where is the bottleneck?</a:t>
            </a:r>
          </a:p>
        </p:txBody>
      </p:sp>
      <p:sp>
        <p:nvSpPr>
          <p:cNvPr id="44099" name="Rectangle 67"/>
          <p:cNvSpPr>
            <a:spLocks noChangeArrowheads="1"/>
          </p:cNvSpPr>
          <p:nvPr/>
        </p:nvSpPr>
        <p:spPr bwMode="auto">
          <a:xfrm>
            <a:off x="1524001" y="6674227"/>
            <a:ext cx="2124075" cy="184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graphicFrame>
        <p:nvGraphicFramePr>
          <p:cNvPr id="44100" name="Object 68"/>
          <p:cNvGraphicFramePr>
            <a:graphicFrameLocks/>
          </p:cNvGraphicFramePr>
          <p:nvPr/>
        </p:nvGraphicFramePr>
        <p:xfrm>
          <a:off x="7464425" y="2565400"/>
          <a:ext cx="2781300" cy="2414588"/>
        </p:xfrm>
        <a:graphic>
          <a:graphicData uri="http://schemas.openxmlformats.org/presentationml/2006/ole">
            <mc:AlternateContent xmlns:mc="http://schemas.openxmlformats.org/markup-compatibility/2006">
              <mc:Choice xmlns:v="urn:schemas-microsoft-com:vml" Requires="v">
                <p:oleObj spid="_x0000_s1037" name="Clip" r:id="rId4" imgW="3936960" imgH="3419280" progId="MS_ClipArt_Gallery.2">
                  <p:embed/>
                </p:oleObj>
              </mc:Choice>
              <mc:Fallback>
                <p:oleObj name="Clip" r:id="rId4" imgW="3936960" imgH="3419280"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2565400"/>
                        <a:ext cx="2781300" cy="2414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102" name="Line 70"/>
          <p:cNvSpPr>
            <a:spLocks noChangeShapeType="1"/>
          </p:cNvSpPr>
          <p:nvPr/>
        </p:nvSpPr>
        <p:spPr bwMode="auto">
          <a:xfrm>
            <a:off x="2116138" y="2642506"/>
            <a:ext cx="0" cy="2262870"/>
          </a:xfrm>
          <a:prstGeom prst="line">
            <a:avLst/>
          </a:prstGeom>
          <a:noFill/>
          <a:ln w="381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44103" name="Line 71"/>
          <p:cNvSpPr>
            <a:spLocks noChangeShapeType="1"/>
          </p:cNvSpPr>
          <p:nvPr/>
        </p:nvSpPr>
        <p:spPr bwMode="auto">
          <a:xfrm>
            <a:off x="2116138" y="4905376"/>
            <a:ext cx="3058904" cy="0"/>
          </a:xfrm>
          <a:prstGeom prst="line">
            <a:avLst/>
          </a:prstGeom>
          <a:noFill/>
          <a:ln w="381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44104" name="Freeform 72"/>
          <p:cNvSpPr>
            <a:spLocks/>
          </p:cNvSpPr>
          <p:nvPr/>
        </p:nvSpPr>
        <p:spPr bwMode="auto">
          <a:xfrm>
            <a:off x="2116137" y="2846717"/>
            <a:ext cx="2961539" cy="1973250"/>
          </a:xfrm>
          <a:custGeom>
            <a:avLst/>
            <a:gdLst>
              <a:gd name="T0" fmla="*/ 0 w 3024"/>
              <a:gd name="T1" fmla="*/ 2592 h 2592"/>
              <a:gd name="T2" fmla="*/ 1104 w 3024"/>
              <a:gd name="T3" fmla="*/ 2448 h 2592"/>
              <a:gd name="T4" fmla="*/ 1776 w 3024"/>
              <a:gd name="T5" fmla="*/ 2112 h 2592"/>
              <a:gd name="T6" fmla="*/ 2448 w 3024"/>
              <a:gd name="T7" fmla="*/ 1392 h 2592"/>
              <a:gd name="T8" fmla="*/ 2880 w 3024"/>
              <a:gd name="T9" fmla="*/ 528 h 2592"/>
              <a:gd name="T10" fmla="*/ 3024 w 3024"/>
              <a:gd name="T11" fmla="*/ 0 h 2592"/>
            </a:gdLst>
            <a:ahLst/>
            <a:cxnLst>
              <a:cxn ang="0">
                <a:pos x="T0" y="T1"/>
              </a:cxn>
              <a:cxn ang="0">
                <a:pos x="T2" y="T3"/>
              </a:cxn>
              <a:cxn ang="0">
                <a:pos x="T4" y="T5"/>
              </a:cxn>
              <a:cxn ang="0">
                <a:pos x="T6" y="T7"/>
              </a:cxn>
              <a:cxn ang="0">
                <a:pos x="T8" y="T9"/>
              </a:cxn>
              <a:cxn ang="0">
                <a:pos x="T10" y="T11"/>
              </a:cxn>
            </a:cxnLst>
            <a:rect l="0" t="0" r="r" b="b"/>
            <a:pathLst>
              <a:path w="3024" h="2592">
                <a:moveTo>
                  <a:pt x="0" y="2592"/>
                </a:moveTo>
                <a:cubicBezTo>
                  <a:pt x="404" y="2560"/>
                  <a:pt x="808" y="2528"/>
                  <a:pt x="1104" y="2448"/>
                </a:cubicBezTo>
                <a:cubicBezTo>
                  <a:pt x="1400" y="2368"/>
                  <a:pt x="1552" y="2288"/>
                  <a:pt x="1776" y="2112"/>
                </a:cubicBezTo>
                <a:cubicBezTo>
                  <a:pt x="2000" y="1936"/>
                  <a:pt x="2264" y="1656"/>
                  <a:pt x="2448" y="1392"/>
                </a:cubicBezTo>
                <a:cubicBezTo>
                  <a:pt x="2632" y="1128"/>
                  <a:pt x="2784" y="760"/>
                  <a:pt x="2880" y="528"/>
                </a:cubicBezTo>
                <a:cubicBezTo>
                  <a:pt x="2976" y="296"/>
                  <a:pt x="2992" y="64"/>
                  <a:pt x="3024" y="0"/>
                </a:cubicBezTo>
              </a:path>
            </a:pathLst>
          </a:custGeom>
          <a:noFill/>
          <a:ln w="47625" cap="flat"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endParaRPr lang="en-US"/>
          </a:p>
        </p:txBody>
      </p:sp>
      <p:sp>
        <p:nvSpPr>
          <p:cNvPr id="44105" name="Line 73"/>
          <p:cNvSpPr>
            <a:spLocks noChangeShapeType="1"/>
          </p:cNvSpPr>
          <p:nvPr/>
        </p:nvSpPr>
        <p:spPr bwMode="auto">
          <a:xfrm>
            <a:off x="2116138" y="4032716"/>
            <a:ext cx="3187700" cy="0"/>
          </a:xfrm>
          <a:prstGeom prst="line">
            <a:avLst/>
          </a:prstGeom>
          <a:noFill/>
          <a:ln w="1905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4106" name="Text Box 74"/>
          <p:cNvSpPr txBox="1">
            <a:spLocks noChangeArrowheads="1"/>
          </p:cNvSpPr>
          <p:nvPr/>
        </p:nvSpPr>
        <p:spPr bwMode="auto">
          <a:xfrm>
            <a:off x="2212735" y="2636839"/>
            <a:ext cx="2004387" cy="702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eaLnBrk="0" hangingPunct="0"/>
            <a:r>
              <a:rPr lang="en-US" sz="2000" b="1">
                <a:latin typeface="Verdana" pitchFamily="34" charset="0"/>
              </a:rPr>
              <a:t>system </a:t>
            </a:r>
            <a:br>
              <a:rPr lang="en-US" sz="2000" b="1">
                <a:latin typeface="Verdana" pitchFamily="34" charset="0"/>
              </a:rPr>
            </a:br>
            <a:r>
              <a:rPr lang="en-US" sz="2000" b="1">
                <a:latin typeface="Verdana" pitchFamily="34" charset="0"/>
              </a:rPr>
              <a:t>performance</a:t>
            </a:r>
          </a:p>
        </p:txBody>
      </p:sp>
      <p:sp>
        <p:nvSpPr>
          <p:cNvPr id="44107" name="Oval 75"/>
          <p:cNvSpPr>
            <a:spLocks noChangeArrowheads="1"/>
          </p:cNvSpPr>
          <p:nvPr/>
        </p:nvSpPr>
        <p:spPr bwMode="auto">
          <a:xfrm>
            <a:off x="4241271" y="3787163"/>
            <a:ext cx="261617" cy="519440"/>
          </a:xfrm>
          <a:prstGeom prst="ellipse">
            <a:avLst/>
          </a:prstGeom>
          <a:gradFill rotWithShape="1">
            <a:gsLst>
              <a:gs pos="0">
                <a:srgbClr val="FF0000">
                  <a:alpha val="34000"/>
                </a:srgbClr>
              </a:gs>
              <a:gs pos="100000">
                <a:srgbClr val="FF0000">
                  <a:gamma/>
                  <a:shade val="46275"/>
                  <a:invGamma/>
                  <a:alpha val="34000"/>
                </a:srgbClr>
              </a:gs>
            </a:gsLst>
            <a:path path="rect">
              <a:fillToRect r="100000" b="100000"/>
            </a:path>
          </a:gradFill>
          <a:ln w="38100">
            <a:solidFill>
              <a:srgbClr val="FF000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Tree>
    <p:extLst>
      <p:ext uri="{BB962C8B-B14F-4D97-AF65-F5344CB8AC3E}">
        <p14:creationId xmlns:p14="http://schemas.microsoft.com/office/powerpoint/2010/main" val="2020410708"/>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lstStyle/>
          <a:p>
            <a:r>
              <a:rPr lang="en-US" dirty="0" smtClean="0"/>
              <a:t>Imagine the </a:t>
            </a:r>
            <a:r>
              <a:rPr lang="en-US" dirty="0" err="1" smtClean="0"/>
              <a:t>VendingMachine</a:t>
            </a:r>
            <a:r>
              <a:rPr lang="en-US" dirty="0" smtClean="0"/>
              <a:t> assignment was distributed in one big .</a:t>
            </a:r>
            <a:r>
              <a:rPr lang="en-US" dirty="0" err="1" smtClean="0"/>
              <a:t>cs</a:t>
            </a:r>
            <a:r>
              <a:rPr lang="en-US" dirty="0" smtClean="0"/>
              <a:t> file</a:t>
            </a:r>
          </a:p>
          <a:p>
            <a:endParaRPr lang="en-US" dirty="0"/>
          </a:p>
          <a:p>
            <a:r>
              <a:rPr lang="en-US" dirty="0" smtClean="0"/>
              <a:t>Hard to find things (landmarks)</a:t>
            </a:r>
          </a:p>
          <a:p>
            <a:r>
              <a:rPr lang="en-US" dirty="0" smtClean="0"/>
              <a:t>Hard to remember</a:t>
            </a:r>
          </a:p>
          <a:p>
            <a:r>
              <a:rPr lang="en-US" dirty="0" smtClean="0"/>
              <a:t>Hard to understand</a:t>
            </a:r>
          </a:p>
        </p:txBody>
      </p:sp>
      <p:pic>
        <p:nvPicPr>
          <p:cNvPr id="5" name="Picture 4"/>
          <p:cNvPicPr>
            <a:picLocks noChangeAspect="1"/>
          </p:cNvPicPr>
          <p:nvPr/>
        </p:nvPicPr>
        <p:blipFill>
          <a:blip r:embed="rId2"/>
          <a:stretch>
            <a:fillRect/>
          </a:stretch>
        </p:blipFill>
        <p:spPr>
          <a:xfrm>
            <a:off x="6659593" y="2634028"/>
            <a:ext cx="4430740" cy="4223972"/>
          </a:xfrm>
          <a:prstGeom prst="rect">
            <a:avLst/>
          </a:prstGeom>
        </p:spPr>
      </p:pic>
    </p:spTree>
    <p:extLst>
      <p:ext uri="{BB962C8B-B14F-4D97-AF65-F5344CB8AC3E}">
        <p14:creationId xmlns:p14="http://schemas.microsoft.com/office/powerpoint/2010/main" val="53914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2452</TotalTime>
  <Words>1447</Words>
  <Application>Microsoft Macintosh PowerPoint</Application>
  <PresentationFormat>Widescreen</PresentationFormat>
  <Paragraphs>177</Paragraphs>
  <Slides>24</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Calibri</vt:lpstr>
      <vt:lpstr>Helvetica Neue</vt:lpstr>
      <vt:lpstr>Mangal</vt:lpstr>
      <vt:lpstr>Verdana</vt:lpstr>
      <vt:lpstr>Wingdings</vt:lpstr>
      <vt:lpstr>Arial</vt:lpstr>
      <vt:lpstr>Office Theme</vt:lpstr>
      <vt:lpstr>Clip</vt:lpstr>
      <vt:lpstr>Design: an introduction</vt:lpstr>
      <vt:lpstr>Learning Objectives</vt:lpstr>
      <vt:lpstr>What’s design?</vt:lpstr>
      <vt:lpstr>PowerPoint Presentation</vt:lpstr>
      <vt:lpstr>Design in SE</vt:lpstr>
      <vt:lpstr>Moore’s Law – System Complexity</vt:lpstr>
      <vt:lpstr>Human Capacity</vt:lpstr>
      <vt:lpstr>Where is the bottleneck?</vt:lpstr>
      <vt:lpstr>Thought Experiment</vt:lpstr>
      <vt:lpstr>Strategies to Manage Complexity</vt:lpstr>
      <vt:lpstr>On #in-class (10 mins)</vt:lpstr>
      <vt:lpstr>What could have been designed differently?</vt:lpstr>
      <vt:lpstr>Activity: What you should take away</vt:lpstr>
      <vt:lpstr>Why is design important?</vt:lpstr>
      <vt:lpstr>Challenge: design is about making tradeoffs</vt:lpstr>
      <vt:lpstr>PowerPoint Presentation</vt:lpstr>
      <vt:lpstr>PowerPoint Presentation</vt:lpstr>
      <vt:lpstr>PowerPoint Presentation</vt:lpstr>
      <vt:lpstr>C# Example: Design Trade-offs</vt:lpstr>
      <vt:lpstr>C# Example: How could we make this happen?</vt:lpstr>
      <vt:lpstr>C# Example: Considerations and Tradeoffs</vt:lpstr>
      <vt:lpstr>C# Example</vt:lpstr>
      <vt:lpstr>Thoughts</vt:lpstr>
      <vt:lpstr>Learning Objectives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 introduction</dc:title>
  <dc:creator>Anthony Tang</dc:creator>
  <cp:lastModifiedBy>Anthony Tang</cp:lastModifiedBy>
  <cp:revision>15</cp:revision>
  <dcterms:created xsi:type="dcterms:W3CDTF">2017-03-07T04:30:09Z</dcterms:created>
  <dcterms:modified xsi:type="dcterms:W3CDTF">2017-03-09T07:29:58Z</dcterms:modified>
</cp:coreProperties>
</file>