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8" r:id="rId11"/>
    <p:sldId id="269" r:id="rId12"/>
    <p:sldId id="270" r:id="rId13"/>
    <p:sldId id="271" r:id="rId14"/>
    <p:sldId id="272" r:id="rId15"/>
    <p:sldId id="273" r:id="rId16"/>
    <p:sldId id="267" r:id="rId17"/>
    <p:sldId id="26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39"/>
    <p:restoredTop sz="77698"/>
  </p:normalViewPr>
  <p:slideViewPr>
    <p:cSldViewPr snapToGrid="0" snapToObjects="1">
      <p:cViewPr>
        <p:scale>
          <a:sx n="55" d="100"/>
          <a:sy n="55" d="100"/>
        </p:scale>
        <p:origin x="280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57A8A-3CDD-C345-A724-591EDA1BBC68}" type="datetimeFigureOut">
              <a:rPr lang="en-US" smtClean="0"/>
              <a:t>2/6/17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E6C09A-08E5-7643-BCCA-8C9C4D851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agile.csc.ncsu.edu</a:t>
            </a:r>
            <a:r>
              <a:rPr lang="en-US" dirty="0" smtClean="0"/>
              <a:t>/</a:t>
            </a:r>
            <a:r>
              <a:rPr lang="en-US" dirty="0" err="1" smtClean="0"/>
              <a:t>SEMaterials</a:t>
            </a:r>
            <a:r>
              <a:rPr lang="en-US" dirty="0" smtClean="0"/>
              <a:t>/</a:t>
            </a:r>
            <a:r>
              <a:rPr lang="en-US" dirty="0" err="1" smtClean="0"/>
              <a:t>BlackBox.pdf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6C09A-08E5-7643-BCCA-8C9C4D8511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84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Low cost</a:t>
            </a:r>
          </a:p>
          <a:p>
            <a:r>
              <a:rPr lang="en-US" dirty="0" smtClean="0"/>
              <a:t>Unexpected errors</a:t>
            </a:r>
          </a:p>
          <a:p>
            <a:r>
              <a:rPr lang="en-US" dirty="0" smtClean="0"/>
              <a:t>Lack of systematic testing</a:t>
            </a:r>
          </a:p>
          <a:p>
            <a:r>
              <a:rPr lang="en-US" dirty="0" smtClean="0"/>
              <a:t>Low quality error reports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6C09A-08E5-7643-BCCA-8C9C4D85119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20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6C09A-08E5-7643-BCCA-8C9C4D85119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330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6C09A-08E5-7643-BCCA-8C9C4D85119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098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6C09A-08E5-7643-BCCA-8C9C4D85119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95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 charset="0"/>
                <a:ea typeface="Helvetica Neue" charset="0"/>
                <a:cs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92C18D49-91E7-3C46-A6CA-CF653347CC57}" type="datetimeFigureOut">
              <a:rPr lang="en-US" smtClean="0"/>
              <a:pPr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D9BFA5A3-C892-EB47-8496-A76E18C360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43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9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4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00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5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43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2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74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3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2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92C18D49-91E7-3C46-A6CA-CF653347CC57}" type="datetimeFigureOut">
              <a:rPr lang="en-US" smtClean="0"/>
              <a:pPr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D9BFA5A3-C892-EB47-8496-A76E18C360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570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charset="0"/>
        <a:buNone/>
        <a:defRPr sz="44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/>
        <a:buNone/>
        <a:defRPr sz="2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4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eveloper.mozilla.org/en-US/docs/Mozilla/QA/Automated_testing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 Granularities</a:t>
            </a:r>
            <a:br>
              <a:rPr lang="en-US" dirty="0" smtClean="0"/>
            </a:br>
            <a:r>
              <a:rPr lang="en-US" sz="3600" dirty="0" smtClean="0"/>
              <a:t>Unit Testing and Automation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SENG 301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791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Terminology: Test Doubles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Tests often make use of </a:t>
            </a:r>
            <a:r>
              <a:rPr lang="en-US" u="sng" dirty="0" smtClean="0"/>
              <a:t>drivers</a:t>
            </a:r>
            <a:r>
              <a:rPr lang="en-US" dirty="0" smtClean="0"/>
              <a:t>, which is testing code that “drives” the test on a certain module.</a:t>
            </a:r>
          </a:p>
          <a:p>
            <a:r>
              <a:rPr lang="en-US" dirty="0" smtClean="0"/>
              <a:t>At the outset of A1, </a:t>
            </a:r>
            <a:r>
              <a:rPr lang="en-US" dirty="0" err="1" smtClean="0"/>
              <a:t>ScriptProcessor</a:t>
            </a:r>
            <a:r>
              <a:rPr lang="en-US" dirty="0" smtClean="0"/>
              <a:t> was a driver of the </a:t>
            </a:r>
            <a:r>
              <a:rPr lang="en-US" dirty="0" err="1" smtClean="0"/>
              <a:t>VendingMachineFactory</a:t>
            </a:r>
            <a:r>
              <a:rPr lang="en-US" dirty="0" smtClean="0"/>
              <a:t> module (which made use of other functions and modules).</a:t>
            </a:r>
          </a:p>
          <a:p>
            <a:r>
              <a:rPr lang="en-US" dirty="0" smtClean="0"/>
              <a:t>At the outset of A1, </a:t>
            </a:r>
            <a:r>
              <a:rPr lang="en-US" dirty="0" err="1" smtClean="0"/>
              <a:t>VendingMachineFactory</a:t>
            </a:r>
            <a:r>
              <a:rPr lang="en-US" dirty="0" smtClean="0"/>
              <a:t> was a </a:t>
            </a:r>
            <a:r>
              <a:rPr lang="en-US" u="sng" dirty="0" smtClean="0"/>
              <a:t>stub</a:t>
            </a:r>
            <a:r>
              <a:rPr lang="en-US" dirty="0" smtClean="0"/>
              <a:t>--a simple implementation of the </a:t>
            </a:r>
            <a:r>
              <a:rPr lang="en-US" dirty="0" err="1" smtClean="0"/>
              <a:t>IVendingMachineFactory</a:t>
            </a:r>
            <a:r>
              <a:rPr lang="en-US" dirty="0" smtClean="0"/>
              <a:t> interface, and had hardcoded, meaningless values.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653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Terminology: Test Doubles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“hints” section of A1, I suggested making a </a:t>
            </a:r>
            <a:r>
              <a:rPr lang="en-US" dirty="0" err="1" smtClean="0"/>
              <a:t>DummyVendingMachineFactory</a:t>
            </a:r>
            <a:r>
              <a:rPr lang="en-US" dirty="0" smtClean="0"/>
              <a:t> that would simply indicate when functions were called by the driver. This kind of implementation is called a </a:t>
            </a:r>
            <a:r>
              <a:rPr lang="en-US" u="sng" dirty="0" smtClean="0"/>
              <a:t>fake</a:t>
            </a:r>
            <a:r>
              <a:rPr lang="en-US" dirty="0"/>
              <a:t> </a:t>
            </a:r>
            <a:r>
              <a:rPr lang="en-US" dirty="0" smtClean="0"/>
              <a:t>or a </a:t>
            </a:r>
            <a:r>
              <a:rPr lang="en-US" u="sng" dirty="0" smtClean="0"/>
              <a:t>test spy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When testing code, you can develop </a:t>
            </a:r>
            <a:r>
              <a:rPr lang="en-US" u="sng" dirty="0" smtClean="0"/>
              <a:t>drivers</a:t>
            </a:r>
            <a:r>
              <a:rPr lang="en-US" dirty="0" smtClean="0"/>
              <a:t> that test smaller units of functionality (e.g. to ensure that the </a:t>
            </a:r>
            <a:r>
              <a:rPr lang="en-US" dirty="0" err="1" smtClean="0"/>
              <a:t>PopCan</a:t>
            </a:r>
            <a:r>
              <a:rPr lang="en-US" dirty="0" smtClean="0"/>
              <a:t> implementation is correct). When pieces of code aren’t ready, you can write </a:t>
            </a:r>
            <a:r>
              <a:rPr lang="en-US" u="sng" dirty="0" smtClean="0"/>
              <a:t>stubs</a:t>
            </a:r>
            <a:r>
              <a:rPr lang="en-US" dirty="0" smtClean="0"/>
              <a:t> to help.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087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Lots of packages to help you with this (e.g. </a:t>
            </a:r>
            <a:r>
              <a:rPr lang="en-US" dirty="0" err="1" smtClean="0"/>
              <a:t>jUnit</a:t>
            </a:r>
            <a:r>
              <a:rPr lang="en-US" dirty="0" smtClean="0"/>
              <a:t>, </a:t>
            </a:r>
            <a:r>
              <a:rPr lang="en-US" dirty="0" err="1" smtClean="0"/>
              <a:t>nUnit</a:t>
            </a:r>
            <a:r>
              <a:rPr lang="en-US" dirty="0" smtClean="0"/>
              <a:t>, </a:t>
            </a:r>
            <a:r>
              <a:rPr lang="en-US" dirty="0" err="1" smtClean="0"/>
              <a:t>xUnit</a:t>
            </a:r>
            <a:r>
              <a:rPr lang="en-US" dirty="0" smtClean="0"/>
              <a:t>, blah blah blah)</a:t>
            </a:r>
          </a:p>
          <a:p>
            <a:r>
              <a:rPr lang="en-US" dirty="0" smtClean="0"/>
              <a:t>For this class, we will use Visual Studio’s integrated unit testing</a:t>
            </a:r>
          </a:p>
          <a:p>
            <a:r>
              <a:rPr lang="en-US" dirty="0" smtClean="0"/>
              <a:t>The TA will walk you through doing this in tutorial</a:t>
            </a:r>
          </a:p>
          <a:p>
            <a:r>
              <a:rPr lang="en-US" dirty="0" smtClean="0"/>
              <a:t>You’ll be doing this for A3! (woohoo!)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805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Testing (briefly)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Write a “test class” that drives methods on module being tested</a:t>
            </a:r>
          </a:p>
          <a:p>
            <a:r>
              <a:rPr lang="en-US" dirty="0" smtClean="0"/>
              <a:t>Give it “expected values”, and see whether things check out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38200" y="3125686"/>
            <a:ext cx="831830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TestClass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public class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CoinRackTester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{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[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TestMethod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public void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TestInsertTwoValidCoins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 {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CoinRack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cr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CoinRack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(new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[] { 0.25, 0.10 });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cr.Insert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(new Coin(0.25));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cr.Insert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(new Coin(0.10));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double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expectedValue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= 0.35;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Assert.Equals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expectedValue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b="1" dirty="0" err="1" smtClean="0">
                <a:latin typeface="Courier New" charset="0"/>
                <a:ea typeface="Courier New" charset="0"/>
                <a:cs typeface="Courier New" charset="0"/>
              </a:rPr>
              <a:t>cr.TotalCoinValue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0.001, 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/>
            </a:r>
            <a:b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        “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Coin rack not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totalling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properly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”);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}</a:t>
            </a:r>
          </a:p>
          <a:p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116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Testing (briefly)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Write a “test class” that drives methods on module being tested</a:t>
            </a:r>
          </a:p>
          <a:p>
            <a:r>
              <a:rPr lang="en-US" dirty="0" smtClean="0"/>
              <a:t>Give it “expected values”, and see whether things check out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38200" y="3125686"/>
            <a:ext cx="831830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TestClass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public class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CoinRackTester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{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[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TestMethod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public void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TestInsertTwoValidCoins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 {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CoinRack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cr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CoinRack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(new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[] { 0.25, 0.10 });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cr.Insert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(new Coin(0.25));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cr.Insert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(new Coin(0.10));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double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expectedValue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0.32;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Assert.Equals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expectedValue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b="1" dirty="0" err="1" smtClean="0">
                <a:latin typeface="Courier New" charset="0"/>
                <a:ea typeface="Courier New" charset="0"/>
                <a:cs typeface="Courier New" charset="0"/>
              </a:rPr>
              <a:t>cr.TotalCoinValue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0.001, 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/>
            </a:r>
            <a:b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        “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Coin rack not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totalling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properly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”);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}</a:t>
            </a:r>
          </a:p>
          <a:p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2380" y="3450997"/>
            <a:ext cx="30354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Sometimes a test fails. This will be either because: (1) the code is broken, (2) </a:t>
            </a:r>
            <a:r>
              <a:rPr lang="en-US" sz="2400" u="sng" dirty="0" smtClean="0"/>
              <a:t>your test is broken</a:t>
            </a:r>
            <a:r>
              <a:rPr lang="en-US" sz="2400" dirty="0" smtClean="0"/>
              <a:t>!!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205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Testing (briefly)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can also make it expect Exceptions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2293134"/>
            <a:ext cx="8456161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TestClass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public class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CoinRackTester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{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[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TestMethod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public void 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TestInsertInvalidCoin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CoinRack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cr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CoinRack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(new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[] { 0.25, 0.10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});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   try {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  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cr.Insert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(new 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Coin(0.30));</a:t>
            </a:r>
          </a:p>
          <a:p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   catch (Exception e) 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     </a:t>
            </a:r>
            <a:r>
              <a:rPr lang="en-US" b="1" dirty="0" err="1" smtClean="0">
                <a:latin typeface="Courier New" charset="0"/>
                <a:ea typeface="Courier New" charset="0"/>
                <a:cs typeface="Courier New" charset="0"/>
              </a:rPr>
              <a:t>StringAssert.Contains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 smtClean="0">
                <a:latin typeface="Courier New" charset="0"/>
                <a:ea typeface="Courier New" charset="0"/>
                <a:cs typeface="Courier New" charset="0"/>
              </a:rPr>
              <a:t>e.Message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, “Invalid coin type”);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     return;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   }</a:t>
            </a:r>
          </a:p>
          <a:p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 smtClean="0">
                <a:latin typeface="Courier New" charset="0"/>
                <a:ea typeface="Courier New" charset="0"/>
                <a:cs typeface="Courier New" charset="0"/>
              </a:rPr>
              <a:t>Assert.Fail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(“No exception thrown.”);</a:t>
            </a:r>
          </a:p>
          <a:p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 }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099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Automated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During and after bug fixing, tests must be run repeatedly</a:t>
            </a:r>
          </a:p>
          <a:p>
            <a:r>
              <a:rPr lang="en-US" dirty="0" smtClean="0"/>
              <a:t>After a modification, previously passing test cases may now fail (called a </a:t>
            </a:r>
            <a:r>
              <a:rPr lang="en-US" u="sng" dirty="0" smtClean="0"/>
              <a:t>regression</a:t>
            </a:r>
            <a:r>
              <a:rPr lang="en-US" dirty="0" smtClean="0"/>
              <a:t>)</a:t>
            </a:r>
          </a:p>
          <a:p>
            <a:r>
              <a:rPr lang="en-US" dirty="0" smtClean="0"/>
              <a:t>Manual tests are tedious, and not likely to be performed consistently</a:t>
            </a:r>
          </a:p>
          <a:p>
            <a:endParaRPr lang="en-US" dirty="0" smtClean="0"/>
          </a:p>
          <a:p>
            <a:r>
              <a:rPr lang="en-US" dirty="0"/>
              <a:t>Mozilla’s test suite: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developer.mozilla.org/en-US/docs/Mozilla/QA/Automated_testing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Challenge: Not all tests can be automated (e.g. tests requiring physical interactions)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326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the end of this lecture, you should be able </a:t>
            </a:r>
            <a:r>
              <a:rPr lang="en-US" dirty="0" smtClean="0"/>
              <a:t>to: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Identify several different scales of testing, and the goals of testing at each scale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/>
              <a:t>Describe and apply test doubles for unit testing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Understand and execut</a:t>
            </a:r>
            <a:r>
              <a:rPr lang="en-US" dirty="0" smtClean="0"/>
              <a:t>e unit testing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Provide rationale for automated testing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00743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the end of this lecture, you should be able </a:t>
            </a:r>
            <a:r>
              <a:rPr lang="en-US" dirty="0" smtClean="0"/>
              <a:t>to: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Identify several different scales of testing, and the goals of testing at each scale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/>
              <a:t>Describe and apply test doubles for unit testing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Understand and execut</a:t>
            </a:r>
            <a:r>
              <a:rPr lang="en-US" dirty="0" smtClean="0"/>
              <a:t>e unit testing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Provide rationale for automated testing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5905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at Different Scales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27450"/>
            <a:ext cx="8255703" cy="5330549"/>
          </a:xfrm>
        </p:spPr>
      </p:pic>
      <p:cxnSp>
        <p:nvCxnSpPr>
          <p:cNvPr id="8" name="Straight Connector 7"/>
          <p:cNvCxnSpPr/>
          <p:nvPr/>
        </p:nvCxnSpPr>
        <p:spPr>
          <a:xfrm>
            <a:off x="884694" y="6090834"/>
            <a:ext cx="810432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9484963" y="2045776"/>
            <a:ext cx="0" cy="404505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660883" y="3304847"/>
            <a:ext cx="1692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Scale/scope of </a:t>
            </a:r>
            <a:r>
              <a:rPr lang="en-US" smtClean="0"/>
              <a:t>test increases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18841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Scale: Unit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Defn</a:t>
            </a:r>
            <a:r>
              <a:rPr lang="en-US" dirty="0" smtClean="0"/>
              <a:t>: Testing individual hardware or software units or groups of related units.</a:t>
            </a:r>
          </a:p>
          <a:p>
            <a:endParaRPr lang="en-US" dirty="0"/>
          </a:p>
          <a:p>
            <a:r>
              <a:rPr lang="en-US" dirty="0" smtClean="0"/>
              <a:t>Spec: Low-level design and/or code structure</a:t>
            </a:r>
          </a:p>
          <a:p>
            <a:endParaRPr lang="en-US" dirty="0" smtClean="0"/>
          </a:p>
          <a:p>
            <a:r>
              <a:rPr lang="en-US" dirty="0" smtClean="0"/>
              <a:t>Who: Usually developer</a:t>
            </a:r>
          </a:p>
          <a:p>
            <a:endParaRPr lang="en-US" dirty="0"/>
          </a:p>
          <a:p>
            <a:r>
              <a:rPr lang="en-US" dirty="0" smtClean="0"/>
              <a:t>Scale: A class or a component</a:t>
            </a:r>
          </a:p>
          <a:p>
            <a:endParaRPr lang="en-US" dirty="0"/>
          </a:p>
          <a:p>
            <a:r>
              <a:rPr lang="en-US" dirty="0" smtClean="0"/>
              <a:t>e.g. Does my abs() function work?</a:t>
            </a:r>
          </a:p>
        </p:txBody>
      </p:sp>
    </p:spTree>
    <p:extLst>
      <p:ext uri="{BB962C8B-B14F-4D97-AF65-F5344CB8AC3E}">
        <p14:creationId xmlns:p14="http://schemas.microsoft.com/office/powerpoint/2010/main" val="716796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Scale: Integration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Defn</a:t>
            </a:r>
            <a:r>
              <a:rPr lang="en-US" dirty="0" smtClean="0"/>
              <a:t>: software components, hardware components, or both are combined and tested to evaluate the interaction between them</a:t>
            </a:r>
          </a:p>
          <a:p>
            <a:endParaRPr lang="en-US" dirty="0" smtClean="0"/>
          </a:p>
          <a:p>
            <a:r>
              <a:rPr lang="en-US" dirty="0" smtClean="0"/>
              <a:t>Spec: Low and high-level design</a:t>
            </a:r>
          </a:p>
          <a:p>
            <a:endParaRPr lang="en-US" dirty="0"/>
          </a:p>
          <a:p>
            <a:r>
              <a:rPr lang="en-US" dirty="0" smtClean="0"/>
              <a:t>Who: Developers</a:t>
            </a:r>
          </a:p>
          <a:p>
            <a:endParaRPr lang="en-US" dirty="0"/>
          </a:p>
          <a:p>
            <a:r>
              <a:rPr lang="en-US" dirty="0" smtClean="0"/>
              <a:t>Scale: Ensuring the interfaces between classes work</a:t>
            </a:r>
          </a:p>
          <a:p>
            <a:endParaRPr lang="en-US" dirty="0"/>
          </a:p>
          <a:p>
            <a:r>
              <a:rPr lang="en-US" dirty="0" smtClean="0"/>
              <a:t>e.g. Mars lander (metric vs. English measurements); messages/function calls between components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983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Scale: Functional and System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Defn</a:t>
            </a:r>
            <a:r>
              <a:rPr lang="en-US" dirty="0" smtClean="0"/>
              <a:t>: Functional testing ensures that the functionality meets that which is specified in the requirement spec. System testing ensures that the system works in the larger integrated environment.</a:t>
            </a:r>
          </a:p>
          <a:p>
            <a:r>
              <a:rPr lang="en-US" dirty="0" smtClean="0"/>
              <a:t>Spec: High-level design, requirements spec</a:t>
            </a:r>
          </a:p>
          <a:p>
            <a:r>
              <a:rPr lang="en-US" dirty="0" smtClean="0"/>
              <a:t>Who: Testers (independent)</a:t>
            </a:r>
          </a:p>
          <a:p>
            <a:r>
              <a:rPr lang="en-US" dirty="0" smtClean="0"/>
              <a:t>Scale: entire system!</a:t>
            </a:r>
          </a:p>
          <a:p>
            <a:r>
              <a:rPr lang="en-US" dirty="0" smtClean="0"/>
              <a:t>e.g. </a:t>
            </a:r>
            <a:r>
              <a:rPr lang="en-US" dirty="0"/>
              <a:t>stress testing, performance </a:t>
            </a:r>
            <a:r>
              <a:rPr lang="en-US" dirty="0" smtClean="0"/>
              <a:t>testing</a:t>
            </a:r>
          </a:p>
          <a:p>
            <a:r>
              <a:rPr lang="en-US" dirty="0" smtClean="0"/>
              <a:t>e.g. POS cash registers running in a room to stress hardware and server (e.g. price lookups)</a:t>
            </a:r>
          </a:p>
          <a:p>
            <a:r>
              <a:rPr lang="en-US" dirty="0" smtClean="0"/>
              <a:t>Ideally: working from a use case model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044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Scale: Acceptance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Defn</a:t>
            </a:r>
            <a:r>
              <a:rPr lang="en-US" dirty="0" smtClean="0"/>
              <a:t>: Formal testing with client to see if system satisfies acceptance criteria</a:t>
            </a:r>
          </a:p>
          <a:p>
            <a:r>
              <a:rPr lang="en-US" dirty="0" smtClean="0"/>
              <a:t>Spec: Requirements spec</a:t>
            </a:r>
          </a:p>
          <a:p>
            <a:r>
              <a:rPr lang="en-US" dirty="0" smtClean="0"/>
              <a:t>Who: Client</a:t>
            </a:r>
          </a:p>
          <a:p>
            <a:r>
              <a:rPr lang="en-US" dirty="0" smtClean="0"/>
              <a:t>Scale: Whole system</a:t>
            </a:r>
          </a:p>
          <a:p>
            <a:r>
              <a:rPr lang="en-US" dirty="0" smtClean="0"/>
              <a:t>e.g. Telephone booking system for cab company </a:t>
            </a:r>
            <a:r>
              <a:rPr lang="mr-IN" dirty="0" smtClean="0"/>
              <a:t>–</a:t>
            </a:r>
            <a:r>
              <a:rPr lang="en-US" dirty="0" smtClean="0"/>
              <a:t> doing this AT the cab company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084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Scale: Beta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Defn</a:t>
            </a:r>
            <a:r>
              <a:rPr lang="en-US" dirty="0" smtClean="0"/>
              <a:t>: Release of “draft” software to wide population outside of dev organization</a:t>
            </a:r>
          </a:p>
          <a:p>
            <a:r>
              <a:rPr lang="en-US" dirty="0" smtClean="0"/>
              <a:t>Who: “Wider” population</a:t>
            </a:r>
          </a:p>
          <a:p>
            <a:r>
              <a:rPr lang="en-US" dirty="0" smtClean="0"/>
              <a:t>Scale: Whole system (</a:t>
            </a:r>
            <a:r>
              <a:rPr lang="en-US" dirty="0" err="1" smtClean="0"/>
              <a:t>incl</a:t>
            </a:r>
            <a:r>
              <a:rPr lang="en-US" dirty="0" smtClean="0"/>
              <a:t> installer!)</a:t>
            </a:r>
          </a:p>
          <a:p>
            <a:r>
              <a:rPr lang="en-US" dirty="0" smtClean="0"/>
              <a:t>e.g. beta-tests of games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197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(Not Scale): Regression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Defn</a:t>
            </a:r>
            <a:r>
              <a:rPr lang="en-US" dirty="0" smtClean="0"/>
              <a:t>: Retesting system/components to ensure modifications have not introduced unintended negative effects, and still comply with requirements</a:t>
            </a:r>
          </a:p>
          <a:p>
            <a:endParaRPr lang="en-US" dirty="0" smtClean="0"/>
          </a:p>
          <a:p>
            <a:r>
              <a:rPr lang="en-US" dirty="0" smtClean="0"/>
              <a:t>Note: Not a scale thing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952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A6E26E3-97AB-3841-9323-9EFF9FCD4095}" vid="{31111873-FD7B-DB4D-9076-9301D56226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tony-template</Template>
  <TotalTime>1045</TotalTime>
  <Words>979</Words>
  <Application>Microsoft Macintosh PowerPoint</Application>
  <PresentationFormat>Widescreen</PresentationFormat>
  <Paragraphs>136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Courier New</vt:lpstr>
      <vt:lpstr>Helvetica Neue</vt:lpstr>
      <vt:lpstr>Arial</vt:lpstr>
      <vt:lpstr>Office Theme</vt:lpstr>
      <vt:lpstr>Test Granularities Unit Testing and Automation</vt:lpstr>
      <vt:lpstr>Learning Objectives</vt:lpstr>
      <vt:lpstr>Testing at Different Scales</vt:lpstr>
      <vt:lpstr>Scale: Unit Testing</vt:lpstr>
      <vt:lpstr>Scale: Integration Testing</vt:lpstr>
      <vt:lpstr>Scale: Functional and System Testing</vt:lpstr>
      <vt:lpstr>Scale: Acceptance Testing</vt:lpstr>
      <vt:lpstr>Scale: Beta Testing</vt:lpstr>
      <vt:lpstr>(Not Scale): Regression Testing</vt:lpstr>
      <vt:lpstr>Terminology: Test Doubles</vt:lpstr>
      <vt:lpstr>Terminology: Test Doubles</vt:lpstr>
      <vt:lpstr>Unit Testing</vt:lpstr>
      <vt:lpstr>Unit Testing (briefly)</vt:lpstr>
      <vt:lpstr>Unit Testing (briefly)</vt:lpstr>
      <vt:lpstr>Unit Testing (briefly)</vt:lpstr>
      <vt:lpstr>Automated Testing</vt:lpstr>
      <vt:lpstr>Learning Objectives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Joy of Breaking Code Testing Logic and Case Selection</dc:title>
  <dc:creator>Anthony Tang</dc:creator>
  <cp:lastModifiedBy>Anthony Tang</cp:lastModifiedBy>
  <cp:revision>11</cp:revision>
  <dcterms:created xsi:type="dcterms:W3CDTF">2017-02-05T23:40:38Z</dcterms:created>
  <dcterms:modified xsi:type="dcterms:W3CDTF">2017-02-06T17:07:20Z</dcterms:modified>
</cp:coreProperties>
</file>