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5"/>
  </p:notesMasterIdLst>
  <p:sldIdLst>
    <p:sldId id="256" r:id="rId2"/>
    <p:sldId id="257" r:id="rId3"/>
    <p:sldId id="258" r:id="rId4"/>
    <p:sldId id="259" r:id="rId5"/>
    <p:sldId id="264" r:id="rId6"/>
    <p:sldId id="260" r:id="rId7"/>
    <p:sldId id="261" r:id="rId8"/>
    <p:sldId id="262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63" r:id="rId23"/>
    <p:sldId id="279" r:id="rId2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173"/>
    <p:restoredTop sz="93541"/>
  </p:normalViewPr>
  <p:slideViewPr>
    <p:cSldViewPr snapToGrid="0" snapToObjects="1">
      <p:cViewPr>
        <p:scale>
          <a:sx n="61" d="100"/>
          <a:sy n="61" d="100"/>
        </p:scale>
        <p:origin x="528" y="3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notesMaster" Target="notesMasters/notesMaster1.xml"/><Relationship Id="rId26" Type="http://schemas.openxmlformats.org/officeDocument/2006/relationships/presProps" Target="presProps.xml"/><Relationship Id="rId27" Type="http://schemas.openxmlformats.org/officeDocument/2006/relationships/viewProps" Target="viewProps.xml"/><Relationship Id="rId28" Type="http://schemas.openxmlformats.org/officeDocument/2006/relationships/theme" Target="theme/theme1.xml"/><Relationship Id="rId29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7AA99BC-3451-A24E-8150-5C2340864E28}" type="datetimeFigureOut">
              <a:rPr lang="en-US" smtClean="0"/>
              <a:t>2/5/17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7B54405-5736-6A4A-9FC6-AE63968E56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64363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2 (maybe </a:t>
            </a:r>
            <a:r>
              <a:rPr lang="en-US" dirty="0" err="1" smtClean="0"/>
              <a:t>unexexpected</a:t>
            </a:r>
            <a:r>
              <a:rPr lang="en-US" baseline="0" dirty="0" smtClean="0"/>
              <a:t> numbers? E.g. </a:t>
            </a:r>
            <a:r>
              <a:rPr lang="en-US" baseline="0" dirty="0" err="1" smtClean="0"/>
              <a:t>Double.NaN</a:t>
            </a:r>
            <a:r>
              <a:rPr lang="en-US" baseline="0" dirty="0" smtClean="0"/>
              <a:t>, or </a:t>
            </a:r>
            <a:r>
              <a:rPr lang="en-US" baseline="0" dirty="0" err="1" smtClean="0"/>
              <a:t>Double.Infinity</a:t>
            </a:r>
            <a:r>
              <a:rPr lang="en-US" baseline="0" dirty="0" smtClean="0"/>
              <a:t>?)</a:t>
            </a:r>
          </a:p>
          <a:p>
            <a:r>
              <a:rPr lang="en-US" dirty="0" smtClean="0"/>
              <a:t>3</a:t>
            </a:r>
          </a:p>
          <a:p>
            <a:r>
              <a:rPr lang="en-US" dirty="0" smtClean="0"/>
              <a:t>13?</a:t>
            </a:r>
            <a:r>
              <a:rPr lang="en-US" baseline="0" dirty="0" smtClean="0"/>
              <a:t> (12 </a:t>
            </a:r>
            <a:r>
              <a:rPr lang="en-US" baseline="0" dirty="0" err="1" smtClean="0"/>
              <a:t>mos</a:t>
            </a:r>
            <a:r>
              <a:rPr lang="en-US" baseline="0" dirty="0" smtClean="0"/>
              <a:t> + invalid), 2? (1-12 and any other </a:t>
            </a:r>
            <a:r>
              <a:rPr lang="en-US" baseline="0" dirty="0" err="1" smtClean="0"/>
              <a:t>int</a:t>
            </a:r>
            <a:r>
              <a:rPr lang="en-US" baseline="0" dirty="0" smtClean="0"/>
              <a:t>?), maybe 4 classes? (30 days, 31 days, 28 or 29, invalid?)</a:t>
            </a:r>
          </a:p>
          <a:p>
            <a:r>
              <a:rPr lang="en-US" dirty="0" smtClean="0"/>
              <a:t>Combinations start</a:t>
            </a:r>
            <a:r>
              <a:rPr lang="en-US" baseline="0" dirty="0" smtClean="0"/>
              <a:t> to get kind crazy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B54405-5736-6A4A-9FC6-AE63968E56CC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20639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x-none" dirty="0" smtClean="0"/>
              <a:t>These courseware materials are to be used in conjunction with </a:t>
            </a:r>
            <a:r>
              <a:rPr lang="en-US" altLang="x-none" i="1" dirty="0" smtClean="0"/>
              <a:t>Software Engineering: A Practitioner’s Approach,</a:t>
            </a:r>
            <a:r>
              <a:rPr lang="en-US" altLang="x-none" dirty="0" smtClean="0"/>
              <a:t> 6/e and are provided with permission by R.S. Pressman &amp; Associates, Inc., copyright © 1996, 2001, 2005</a:t>
            </a:r>
            <a:endParaRPr lang="en-US" altLang="x-none" dirty="0" smtClean="0">
              <a:solidFill>
                <a:schemeClr val="bg1"/>
              </a:solidFill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B54405-5736-6A4A-9FC6-AE63968E56CC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03867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x-none" dirty="0" smtClean="0"/>
              <a:t>These courseware materials are to be used in conjunction with </a:t>
            </a:r>
            <a:r>
              <a:rPr lang="en-US" altLang="x-none" i="1" dirty="0" smtClean="0"/>
              <a:t>Software Engineering: A Practitioner’s Approach,</a:t>
            </a:r>
            <a:r>
              <a:rPr lang="en-US" altLang="x-none" dirty="0" smtClean="0"/>
              <a:t> 6/e and are provided with permission by R.S. Pressman &amp; Associates, Inc., copyright © 1996, 2001, 2005</a:t>
            </a:r>
            <a:endParaRPr lang="en-US" altLang="x-none" dirty="0" smtClean="0">
              <a:solidFill>
                <a:schemeClr val="bg1"/>
              </a:solidFill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B54405-5736-6A4A-9FC6-AE63968E56CC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1337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x-none" dirty="0" smtClean="0"/>
              <a:t>These courseware materials are to be used in conjunction with </a:t>
            </a:r>
            <a:r>
              <a:rPr lang="en-US" altLang="x-none" i="1" dirty="0" smtClean="0"/>
              <a:t>Software Engineering: A Practitioner’s Approach,</a:t>
            </a:r>
            <a:r>
              <a:rPr lang="en-US" altLang="x-none" dirty="0" smtClean="0"/>
              <a:t> 6/e and are provided with permission by R.S. Pressman &amp; Associates, Inc., copyright © 1996, 2001, 2005</a:t>
            </a:r>
            <a:endParaRPr lang="en-US" altLang="x-none" dirty="0" smtClean="0">
              <a:solidFill>
                <a:schemeClr val="bg1"/>
              </a:solidFill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B54405-5736-6A4A-9FC6-AE63968E56CC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295458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http://</a:t>
            </a:r>
            <a:r>
              <a:rPr lang="en-US" dirty="0" err="1" smtClean="0"/>
              <a:t>www.desaware.com</a:t>
            </a:r>
            <a:r>
              <a:rPr lang="en-US" dirty="0" smtClean="0"/>
              <a:t>/</a:t>
            </a:r>
            <a:r>
              <a:rPr lang="en-US" dirty="0" err="1" smtClean="0"/>
              <a:t>img</a:t>
            </a:r>
            <a:r>
              <a:rPr lang="en-US" dirty="0" smtClean="0"/>
              <a:t>/articles/State1.jpg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B54405-5736-6A4A-9FC6-AE63968E56CC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37614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l">
              <a:defRPr sz="6000">
                <a:latin typeface="Helvetica Neue" charset="0"/>
                <a:ea typeface="Helvetica Neue" charset="0"/>
                <a:cs typeface="Helvetica Neue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l">
              <a:buNone/>
              <a:defRPr sz="2400">
                <a:latin typeface="Helvetica Neue" charset="0"/>
                <a:ea typeface="Helvetica Neue" charset="0"/>
                <a:cs typeface="Helvetica Neue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>
                <a:latin typeface="Helvetica Neue" charset="0"/>
                <a:ea typeface="Helvetica Neue" charset="0"/>
                <a:cs typeface="Helvetica Neue" charset="0"/>
              </a:defRPr>
            </a:lvl1pPr>
          </a:lstStyle>
          <a:p>
            <a:fld id="{92C18D49-91E7-3C46-A6CA-CF653347CC57}" type="datetimeFigureOut">
              <a:rPr lang="en-US" smtClean="0"/>
              <a:pPr/>
              <a:t>2/5/17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>
                <a:latin typeface="Helvetica Neue" charset="0"/>
                <a:ea typeface="Helvetica Neue" charset="0"/>
                <a:cs typeface="Helvetica Neue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l">
              <a:defRPr>
                <a:latin typeface="Helvetica Neue" charset="0"/>
                <a:ea typeface="Helvetica Neue" charset="0"/>
                <a:cs typeface="Helvetica Neue" charset="0"/>
              </a:defRPr>
            </a:lvl1pPr>
          </a:lstStyle>
          <a:p>
            <a:fld id="{D9BFA5A3-C892-EB47-8496-A76E18C3601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27432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18D49-91E7-3C46-A6CA-CF653347CC57}" type="datetimeFigureOut">
              <a:rPr lang="en-US" smtClean="0"/>
              <a:t>2/5/17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FA5A3-C892-EB47-8496-A76E18C360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6889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18D49-91E7-3C46-A6CA-CF653347CC57}" type="datetimeFigureOut">
              <a:rPr lang="en-US" smtClean="0"/>
              <a:t>2/5/17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FA5A3-C892-EB47-8496-A76E18C360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28965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18D49-91E7-3C46-A6CA-CF653347CC57}" type="datetimeFigureOut">
              <a:rPr lang="en-US" smtClean="0"/>
              <a:t>2/5/17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FA5A3-C892-EB47-8496-A76E18C360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89409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18D49-91E7-3C46-A6CA-CF653347CC57}" type="datetimeFigureOut">
              <a:rPr lang="en-US" smtClean="0"/>
              <a:t>2/5/17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FA5A3-C892-EB47-8496-A76E18C360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31002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18D49-91E7-3C46-A6CA-CF653347CC57}" type="datetimeFigureOut">
              <a:rPr lang="en-US" smtClean="0"/>
              <a:t>2/5/17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FA5A3-C892-EB47-8496-A76E18C360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76580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18D49-91E7-3C46-A6CA-CF653347CC57}" type="datetimeFigureOut">
              <a:rPr lang="en-US" smtClean="0"/>
              <a:t>2/5/17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FA5A3-C892-EB47-8496-A76E18C360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89438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18D49-91E7-3C46-A6CA-CF653347CC57}" type="datetimeFigureOut">
              <a:rPr lang="en-US" smtClean="0"/>
              <a:t>2/5/17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FA5A3-C892-EB47-8496-A76E18C360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72285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18D49-91E7-3C46-A6CA-CF653347CC57}" type="datetimeFigureOut">
              <a:rPr lang="en-US" smtClean="0"/>
              <a:t>2/5/17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FA5A3-C892-EB47-8496-A76E18C360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75748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18D49-91E7-3C46-A6CA-CF653347CC57}" type="datetimeFigureOut">
              <a:rPr lang="en-US" smtClean="0"/>
              <a:t>2/5/17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FA5A3-C892-EB47-8496-A76E18C360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16361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18D49-91E7-3C46-A6CA-CF653347CC57}" type="datetimeFigureOut">
              <a:rPr lang="en-US" smtClean="0"/>
              <a:t>2/5/17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FA5A3-C892-EB47-8496-A76E18C360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45234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marL="0" indent="0" algn="l">
              <a:buFont typeface="Arial" charset="0"/>
              <a:buNone/>
              <a:defRPr sz="1200">
                <a:solidFill>
                  <a:schemeClr val="tx1">
                    <a:tint val="75000"/>
                  </a:schemeClr>
                </a:solidFill>
                <a:latin typeface="Helvetica Neue" charset="0"/>
                <a:ea typeface="Helvetica Neue" charset="0"/>
                <a:cs typeface="Helvetica Neue" charset="0"/>
              </a:defRPr>
            </a:lvl1pPr>
          </a:lstStyle>
          <a:p>
            <a:fld id="{92C18D49-91E7-3C46-A6CA-CF653347CC57}" type="datetimeFigureOut">
              <a:rPr lang="en-US" smtClean="0"/>
              <a:pPr/>
              <a:t>2/5/17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marL="0" indent="0" algn="l">
              <a:buFont typeface="Arial" charset="0"/>
              <a:buNone/>
              <a:defRPr sz="1200">
                <a:solidFill>
                  <a:schemeClr val="tx1">
                    <a:tint val="75000"/>
                  </a:schemeClr>
                </a:solidFill>
                <a:latin typeface="Helvetica Neue" charset="0"/>
                <a:ea typeface="Helvetica Neue" charset="0"/>
                <a:cs typeface="Helvetica Neue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marL="0" indent="0" algn="l">
              <a:buFont typeface="Arial" charset="0"/>
              <a:buNone/>
              <a:defRPr sz="1200">
                <a:solidFill>
                  <a:schemeClr val="tx1">
                    <a:tint val="75000"/>
                  </a:schemeClr>
                </a:solidFill>
                <a:latin typeface="Helvetica Neue" charset="0"/>
                <a:ea typeface="Helvetica Neue" charset="0"/>
                <a:cs typeface="Helvetica Neue" charset="0"/>
              </a:defRPr>
            </a:lvl1pPr>
          </a:lstStyle>
          <a:p>
            <a:fld id="{D9BFA5A3-C892-EB47-8496-A76E18C3601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935705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marL="0" indent="0" algn="l" defTabSz="914400" rtl="0" eaLnBrk="1" latinLnBrk="0" hangingPunct="1">
        <a:lnSpc>
          <a:spcPct val="90000"/>
        </a:lnSpc>
        <a:spcBef>
          <a:spcPct val="0"/>
        </a:spcBef>
        <a:buFont typeface="Arial" charset="0"/>
        <a:buNone/>
        <a:defRPr sz="4400" kern="1200">
          <a:solidFill>
            <a:schemeClr val="tx1"/>
          </a:solidFill>
          <a:latin typeface="Helvetica Neue" charset="0"/>
          <a:ea typeface="Helvetica Neue" charset="0"/>
          <a:cs typeface="Helvetica Neue" charset="0"/>
        </a:defRPr>
      </a:lvl1pPr>
    </p:titleStyle>
    <p:bodyStyle>
      <a:lvl1pPr marL="0" indent="0" algn="l" defTabSz="914400" rtl="0" eaLnBrk="1" latinLnBrk="0" hangingPunct="1">
        <a:lnSpc>
          <a:spcPct val="90000"/>
        </a:lnSpc>
        <a:spcBef>
          <a:spcPts val="1000"/>
        </a:spcBef>
        <a:buFont typeface="Arial"/>
        <a:buNone/>
        <a:defRPr sz="2800" kern="1200">
          <a:solidFill>
            <a:schemeClr val="tx1"/>
          </a:solidFill>
          <a:latin typeface="Helvetica Neue" charset="0"/>
          <a:ea typeface="Helvetica Neue" charset="0"/>
          <a:cs typeface="Helvetica Neue" charset="0"/>
        </a:defRPr>
      </a:lvl1pPr>
      <a:lvl2pPr marL="457200" indent="0" algn="l" defTabSz="914400" rtl="0" eaLnBrk="1" latinLnBrk="0" hangingPunct="1">
        <a:lnSpc>
          <a:spcPct val="90000"/>
        </a:lnSpc>
        <a:spcBef>
          <a:spcPts val="500"/>
        </a:spcBef>
        <a:buFont typeface="Arial"/>
        <a:buNone/>
        <a:defRPr sz="2400" kern="1200">
          <a:solidFill>
            <a:schemeClr val="tx1"/>
          </a:solidFill>
          <a:latin typeface="Helvetica Neue" charset="0"/>
          <a:ea typeface="Helvetica Neue" charset="0"/>
          <a:cs typeface="Helvetica Neue" charset="0"/>
        </a:defRPr>
      </a:lvl2pPr>
      <a:lvl3pPr marL="914400" indent="0" algn="l" defTabSz="914400" rtl="0" eaLnBrk="1" latinLnBrk="0" hangingPunct="1">
        <a:lnSpc>
          <a:spcPct val="90000"/>
        </a:lnSpc>
        <a:spcBef>
          <a:spcPts val="500"/>
        </a:spcBef>
        <a:buFont typeface="Arial"/>
        <a:buNone/>
        <a:defRPr sz="2000" kern="1200">
          <a:solidFill>
            <a:schemeClr val="tx1"/>
          </a:solidFill>
          <a:latin typeface="Helvetica Neue" charset="0"/>
          <a:ea typeface="Helvetica Neue" charset="0"/>
          <a:cs typeface="Helvetica Neue" charset="0"/>
        </a:defRPr>
      </a:lvl3pPr>
      <a:lvl4pPr marL="1371600" indent="0" algn="l" defTabSz="914400" rtl="0" eaLnBrk="1" latinLnBrk="0" hangingPunct="1">
        <a:lnSpc>
          <a:spcPct val="90000"/>
        </a:lnSpc>
        <a:spcBef>
          <a:spcPts val="500"/>
        </a:spcBef>
        <a:buFont typeface="Arial"/>
        <a:buNone/>
        <a:defRPr sz="1800" kern="1200">
          <a:solidFill>
            <a:schemeClr val="tx1"/>
          </a:solidFill>
          <a:latin typeface="Helvetica Neue" charset="0"/>
          <a:ea typeface="Helvetica Neue" charset="0"/>
          <a:cs typeface="Helvetica Neue" charset="0"/>
        </a:defRPr>
      </a:lvl4pPr>
      <a:lvl5pPr marL="1828800" indent="0" algn="l" defTabSz="914400" rtl="0" eaLnBrk="1" latinLnBrk="0" hangingPunct="1">
        <a:lnSpc>
          <a:spcPct val="90000"/>
        </a:lnSpc>
        <a:spcBef>
          <a:spcPts val="500"/>
        </a:spcBef>
        <a:buFont typeface="Arial"/>
        <a:buNone/>
        <a:defRPr sz="1800" kern="1200">
          <a:solidFill>
            <a:schemeClr val="tx1"/>
          </a:solidFill>
          <a:latin typeface="Helvetica Neue" charset="0"/>
          <a:ea typeface="Helvetica Neue" charset="0"/>
          <a:cs typeface="Helvetica Neue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1.tiff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 Joy of Breaking Code</a:t>
            </a:r>
            <a:br>
              <a:rPr lang="en-US" dirty="0" smtClean="0"/>
            </a:br>
            <a:r>
              <a:rPr lang="en-US" sz="3600" dirty="0" smtClean="0"/>
              <a:t>Testing Logic and Case Selection</a:t>
            </a:r>
            <a:endParaRPr lang="en-US" sz="3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SENG 301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879131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Strategy: Boundary-based Selection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 smtClean="0"/>
              <a:t>Situation</a:t>
            </a:r>
            <a:r>
              <a:rPr lang="en-US" dirty="0" smtClean="0"/>
              <a:t>: We have all probably written code that looks like this—and not been 100% sure exactly how many times the loop will execute:</a:t>
            </a:r>
          </a:p>
          <a:p>
            <a:pPr lvl="1"/>
            <a:r>
              <a:rPr lang="mr-IN" dirty="0" err="1" smtClean="0">
                <a:latin typeface="Courier New" charset="0"/>
                <a:ea typeface="Courier New" charset="0"/>
                <a:cs typeface="Courier New" charset="0"/>
              </a:rPr>
              <a:t>for</a:t>
            </a:r>
            <a:r>
              <a:rPr lang="mr-IN" dirty="0" smtClean="0">
                <a:latin typeface="Courier New" charset="0"/>
                <a:ea typeface="Courier New" charset="0"/>
                <a:cs typeface="Courier New" charset="0"/>
              </a:rPr>
              <a:t>(</a:t>
            </a:r>
            <a:r>
              <a:rPr lang="mr-IN" dirty="0" err="1" smtClean="0">
                <a:latin typeface="Courier New" charset="0"/>
                <a:ea typeface="Courier New" charset="0"/>
                <a:cs typeface="Courier New" charset="0"/>
              </a:rPr>
              <a:t>i</a:t>
            </a:r>
            <a:r>
              <a:rPr lang="mr-IN" dirty="0" smtClean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mr-IN" dirty="0">
                <a:latin typeface="Courier New" charset="0"/>
                <a:ea typeface="Courier New" charset="0"/>
                <a:cs typeface="Courier New" charset="0"/>
              </a:rPr>
              <a:t>= 0; </a:t>
            </a:r>
            <a:r>
              <a:rPr lang="mr-IN" dirty="0" err="1">
                <a:latin typeface="Courier New" charset="0"/>
                <a:ea typeface="Courier New" charset="0"/>
                <a:cs typeface="Courier New" charset="0"/>
              </a:rPr>
              <a:t>i</a:t>
            </a:r>
            <a:r>
              <a:rPr lang="mr-IN" dirty="0">
                <a:latin typeface="Courier New" charset="0"/>
                <a:ea typeface="Courier New" charset="0"/>
                <a:cs typeface="Courier New" charset="0"/>
              </a:rPr>
              <a:t> &lt;= 10; </a:t>
            </a:r>
            <a:r>
              <a:rPr lang="mr-IN" dirty="0" err="1">
                <a:latin typeface="Courier New" charset="0"/>
                <a:ea typeface="Courier New" charset="0"/>
                <a:cs typeface="Courier New" charset="0"/>
              </a:rPr>
              <a:t>i</a:t>
            </a:r>
            <a:r>
              <a:rPr lang="mr-IN" dirty="0">
                <a:latin typeface="Courier New" charset="0"/>
                <a:ea typeface="Courier New" charset="0"/>
                <a:cs typeface="Courier New" charset="0"/>
              </a:rPr>
              <a:t>++) { </a:t>
            </a:r>
            <a:r>
              <a:rPr lang="mr-IN" dirty="0" err="1">
                <a:latin typeface="Courier New" charset="0"/>
                <a:ea typeface="Courier New" charset="0"/>
                <a:cs typeface="Courier New" charset="0"/>
              </a:rPr>
              <a:t>j++</a:t>
            </a:r>
            <a:r>
              <a:rPr lang="mr-IN" dirty="0">
                <a:latin typeface="Courier New" charset="0"/>
                <a:ea typeface="Courier New" charset="0"/>
                <a:cs typeface="Courier New" charset="0"/>
              </a:rPr>
              <a:t>; </a:t>
            </a:r>
            <a:r>
              <a:rPr lang="mr-IN" dirty="0" smtClean="0">
                <a:latin typeface="Courier New" charset="0"/>
                <a:ea typeface="Courier New" charset="0"/>
                <a:cs typeface="Courier New" charset="0"/>
              </a:rPr>
              <a:t>}</a:t>
            </a:r>
            <a:endParaRPr lang="en-US" dirty="0" smtClean="0">
              <a:latin typeface="Courier New" charset="0"/>
              <a:ea typeface="Courier New" charset="0"/>
              <a:cs typeface="Courier New" charset="0"/>
            </a:endParaRPr>
          </a:p>
          <a:p>
            <a:pPr lvl="1"/>
            <a:r>
              <a:rPr lang="mr-IN" dirty="0" err="1" smtClean="0">
                <a:latin typeface="Courier New" charset="0"/>
                <a:ea typeface="Courier New" charset="0"/>
                <a:cs typeface="Courier New" charset="0"/>
              </a:rPr>
              <a:t>for</a:t>
            </a:r>
            <a:r>
              <a:rPr lang="mr-IN" dirty="0" smtClean="0">
                <a:latin typeface="Courier New" charset="0"/>
                <a:ea typeface="Courier New" charset="0"/>
                <a:cs typeface="Courier New" charset="0"/>
              </a:rPr>
              <a:t>(</a:t>
            </a:r>
            <a:r>
              <a:rPr lang="mr-IN" dirty="0" err="1" smtClean="0">
                <a:latin typeface="Courier New" charset="0"/>
                <a:ea typeface="Courier New" charset="0"/>
                <a:cs typeface="Courier New" charset="0"/>
              </a:rPr>
              <a:t>i</a:t>
            </a:r>
            <a:r>
              <a:rPr lang="mr-IN" dirty="0" smtClean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mr-IN" dirty="0">
                <a:latin typeface="Courier New" charset="0"/>
                <a:ea typeface="Courier New" charset="0"/>
                <a:cs typeface="Courier New" charset="0"/>
              </a:rPr>
              <a:t>= 0; </a:t>
            </a:r>
            <a:r>
              <a:rPr lang="mr-IN" dirty="0" err="1">
                <a:latin typeface="Courier New" charset="0"/>
                <a:ea typeface="Courier New" charset="0"/>
                <a:cs typeface="Courier New" charset="0"/>
              </a:rPr>
              <a:t>i</a:t>
            </a:r>
            <a:r>
              <a:rPr lang="mr-IN" dirty="0">
                <a:latin typeface="Courier New" charset="0"/>
                <a:ea typeface="Courier New" charset="0"/>
                <a:cs typeface="Courier New" charset="0"/>
              </a:rPr>
              <a:t> &lt; 10; </a:t>
            </a:r>
            <a:r>
              <a:rPr lang="mr-IN" dirty="0" err="1">
                <a:latin typeface="Courier New" charset="0"/>
                <a:ea typeface="Courier New" charset="0"/>
                <a:cs typeface="Courier New" charset="0"/>
              </a:rPr>
              <a:t>i</a:t>
            </a:r>
            <a:r>
              <a:rPr lang="mr-IN" dirty="0">
                <a:latin typeface="Courier New" charset="0"/>
                <a:ea typeface="Courier New" charset="0"/>
                <a:cs typeface="Courier New" charset="0"/>
              </a:rPr>
              <a:t>++) { </a:t>
            </a:r>
            <a:r>
              <a:rPr lang="mr-IN" dirty="0" err="1">
                <a:latin typeface="Courier New" charset="0"/>
                <a:ea typeface="Courier New" charset="0"/>
                <a:cs typeface="Courier New" charset="0"/>
              </a:rPr>
              <a:t>j++</a:t>
            </a:r>
            <a:r>
              <a:rPr lang="mr-IN" dirty="0">
                <a:latin typeface="Courier New" charset="0"/>
                <a:ea typeface="Courier New" charset="0"/>
                <a:cs typeface="Courier New" charset="0"/>
              </a:rPr>
              <a:t>; </a:t>
            </a:r>
            <a:r>
              <a:rPr lang="mr-IN" dirty="0" smtClean="0">
                <a:latin typeface="Courier New" charset="0"/>
                <a:ea typeface="Courier New" charset="0"/>
                <a:cs typeface="Courier New" charset="0"/>
              </a:rPr>
              <a:t>}</a:t>
            </a:r>
            <a:endParaRPr lang="en-US" dirty="0" smtClean="0">
              <a:latin typeface="Courier New" charset="0"/>
              <a:ea typeface="Courier New" charset="0"/>
              <a:cs typeface="Courier New" charset="0"/>
            </a:endParaRPr>
          </a:p>
          <a:p>
            <a:pPr lvl="1"/>
            <a:r>
              <a:rPr lang="mr-IN" dirty="0" err="1" smtClean="0">
                <a:latin typeface="Courier New" charset="0"/>
                <a:ea typeface="Courier New" charset="0"/>
                <a:cs typeface="Courier New" charset="0"/>
              </a:rPr>
              <a:t>for</a:t>
            </a:r>
            <a:r>
              <a:rPr lang="mr-IN" dirty="0" smtClean="0">
                <a:latin typeface="Courier New" charset="0"/>
                <a:ea typeface="Courier New" charset="0"/>
                <a:cs typeface="Courier New" charset="0"/>
              </a:rPr>
              <a:t>(</a:t>
            </a:r>
            <a:r>
              <a:rPr lang="mr-IN" dirty="0" err="1" smtClean="0">
                <a:latin typeface="Courier New" charset="0"/>
                <a:ea typeface="Courier New" charset="0"/>
                <a:cs typeface="Courier New" charset="0"/>
              </a:rPr>
              <a:t>i</a:t>
            </a:r>
            <a:r>
              <a:rPr lang="mr-IN" dirty="0" smtClean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mr-IN" dirty="0">
                <a:latin typeface="Courier New" charset="0"/>
                <a:ea typeface="Courier New" charset="0"/>
                <a:cs typeface="Courier New" charset="0"/>
              </a:rPr>
              <a:t>= 1; </a:t>
            </a:r>
            <a:r>
              <a:rPr lang="mr-IN" dirty="0" err="1">
                <a:latin typeface="Courier New" charset="0"/>
                <a:ea typeface="Courier New" charset="0"/>
                <a:cs typeface="Courier New" charset="0"/>
              </a:rPr>
              <a:t>i</a:t>
            </a:r>
            <a:r>
              <a:rPr lang="mr-IN" dirty="0">
                <a:latin typeface="Courier New" charset="0"/>
                <a:ea typeface="Courier New" charset="0"/>
                <a:cs typeface="Courier New" charset="0"/>
              </a:rPr>
              <a:t> &lt; 10; </a:t>
            </a:r>
            <a:r>
              <a:rPr lang="mr-IN" dirty="0" err="1">
                <a:latin typeface="Courier New" charset="0"/>
                <a:ea typeface="Courier New" charset="0"/>
                <a:cs typeface="Courier New" charset="0"/>
              </a:rPr>
              <a:t>i</a:t>
            </a:r>
            <a:r>
              <a:rPr lang="mr-IN" dirty="0">
                <a:latin typeface="Courier New" charset="0"/>
                <a:ea typeface="Courier New" charset="0"/>
                <a:cs typeface="Courier New" charset="0"/>
              </a:rPr>
              <a:t>++) { </a:t>
            </a:r>
            <a:r>
              <a:rPr lang="mr-IN" dirty="0" err="1">
                <a:latin typeface="Courier New" charset="0"/>
                <a:ea typeface="Courier New" charset="0"/>
                <a:cs typeface="Courier New" charset="0"/>
              </a:rPr>
              <a:t>j++</a:t>
            </a:r>
            <a:r>
              <a:rPr lang="mr-IN" dirty="0">
                <a:latin typeface="Courier New" charset="0"/>
                <a:ea typeface="Courier New" charset="0"/>
                <a:cs typeface="Courier New" charset="0"/>
              </a:rPr>
              <a:t>; </a:t>
            </a:r>
            <a:r>
              <a:rPr lang="mr-IN" dirty="0" smtClean="0">
                <a:latin typeface="Courier New" charset="0"/>
                <a:ea typeface="Courier New" charset="0"/>
                <a:cs typeface="Courier New" charset="0"/>
              </a:rPr>
              <a:t>}</a:t>
            </a:r>
            <a:endParaRPr lang="en-US" dirty="0" smtClean="0">
              <a:latin typeface="Courier New" charset="0"/>
              <a:ea typeface="Courier New" charset="0"/>
              <a:cs typeface="Courier New" charset="0"/>
            </a:endParaRPr>
          </a:p>
          <a:p>
            <a:pPr lvl="1"/>
            <a:r>
              <a:rPr lang="mr-IN" dirty="0" err="1" smtClean="0">
                <a:latin typeface="Courier New" charset="0"/>
                <a:ea typeface="Courier New" charset="0"/>
                <a:cs typeface="Courier New" charset="0"/>
              </a:rPr>
              <a:t>for</a:t>
            </a:r>
            <a:r>
              <a:rPr lang="mr-IN" dirty="0" smtClean="0">
                <a:latin typeface="Courier New" charset="0"/>
                <a:ea typeface="Courier New" charset="0"/>
                <a:cs typeface="Courier New" charset="0"/>
              </a:rPr>
              <a:t>(</a:t>
            </a:r>
            <a:r>
              <a:rPr lang="mr-IN" dirty="0" err="1" smtClean="0">
                <a:latin typeface="Courier New" charset="0"/>
                <a:ea typeface="Courier New" charset="0"/>
                <a:cs typeface="Courier New" charset="0"/>
              </a:rPr>
              <a:t>i</a:t>
            </a:r>
            <a:r>
              <a:rPr lang="mr-IN" dirty="0" smtClean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mr-IN" dirty="0">
                <a:latin typeface="Courier New" charset="0"/>
                <a:ea typeface="Courier New" charset="0"/>
                <a:cs typeface="Courier New" charset="0"/>
              </a:rPr>
              <a:t>= 1; </a:t>
            </a:r>
            <a:r>
              <a:rPr lang="mr-IN" dirty="0" err="1">
                <a:latin typeface="Courier New" charset="0"/>
                <a:ea typeface="Courier New" charset="0"/>
                <a:cs typeface="Courier New" charset="0"/>
              </a:rPr>
              <a:t>i</a:t>
            </a:r>
            <a:r>
              <a:rPr lang="mr-IN" dirty="0">
                <a:latin typeface="Courier New" charset="0"/>
                <a:ea typeface="Courier New" charset="0"/>
                <a:cs typeface="Courier New" charset="0"/>
              </a:rPr>
              <a:t> &lt;= 10; </a:t>
            </a:r>
            <a:r>
              <a:rPr lang="mr-IN" dirty="0" err="1">
                <a:latin typeface="Courier New" charset="0"/>
                <a:ea typeface="Courier New" charset="0"/>
                <a:cs typeface="Courier New" charset="0"/>
              </a:rPr>
              <a:t>i</a:t>
            </a:r>
            <a:r>
              <a:rPr lang="mr-IN" dirty="0">
                <a:latin typeface="Courier New" charset="0"/>
                <a:ea typeface="Courier New" charset="0"/>
                <a:cs typeface="Courier New" charset="0"/>
              </a:rPr>
              <a:t>++) { </a:t>
            </a:r>
            <a:r>
              <a:rPr lang="mr-IN" dirty="0" err="1">
                <a:latin typeface="Courier New" charset="0"/>
                <a:ea typeface="Courier New" charset="0"/>
                <a:cs typeface="Courier New" charset="0"/>
              </a:rPr>
              <a:t>j++</a:t>
            </a:r>
            <a:r>
              <a:rPr lang="mr-IN" dirty="0">
                <a:latin typeface="Courier New" charset="0"/>
                <a:ea typeface="Courier New" charset="0"/>
                <a:cs typeface="Courier New" charset="0"/>
              </a:rPr>
              <a:t>; </a:t>
            </a:r>
            <a:r>
              <a:rPr lang="mr-IN" dirty="0" smtClean="0">
                <a:latin typeface="Courier New" charset="0"/>
                <a:ea typeface="Courier New" charset="0"/>
                <a:cs typeface="Courier New" charset="0"/>
              </a:rPr>
              <a:t>}</a:t>
            </a:r>
            <a:endParaRPr lang="en-US" dirty="0" smtClean="0">
              <a:latin typeface="Courier New" charset="0"/>
              <a:ea typeface="Courier New" charset="0"/>
              <a:cs typeface="Courier New" charset="0"/>
            </a:endParaRPr>
          </a:p>
          <a:p>
            <a:r>
              <a:rPr lang="en-US" b="1" dirty="0" smtClean="0"/>
              <a:t>Insight</a:t>
            </a:r>
            <a:r>
              <a:rPr lang="en-US" dirty="0" smtClean="0"/>
              <a:t>: Developers tend to make errors at “boundaries” of equivalence classes (e.g. using “&lt;“ instead of “&lt;=“)</a:t>
            </a:r>
          </a:p>
          <a:p>
            <a:r>
              <a:rPr lang="en-US" b="1" dirty="0" smtClean="0"/>
              <a:t>Idea: </a:t>
            </a:r>
            <a:r>
              <a:rPr lang="en-US" dirty="0" smtClean="0"/>
              <a:t>At each boundary, test value on either side of that boundary</a:t>
            </a:r>
            <a:endParaRPr lang="en-US" b="1" dirty="0" smtClean="0"/>
          </a:p>
        </p:txBody>
      </p:sp>
    </p:spTree>
    <p:extLst>
      <p:ext uri="{BB962C8B-B14F-4D97-AF65-F5344CB8AC3E}">
        <p14:creationId xmlns:p14="http://schemas.microsoft.com/office/powerpoint/2010/main" val="1474512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>
                <a:latin typeface="Courier New" charset="0"/>
                <a:ea typeface="Courier New" charset="0"/>
                <a:cs typeface="Courier New" charset="0"/>
                <a:sym typeface="Wingdings"/>
              </a:rPr>
              <a:t>/** Returns the “school type” (e.g. pre-school, primary school, elementary school, secondary school) depending on student’s age at the beginning of the school year */</a:t>
            </a:r>
          </a:p>
          <a:p>
            <a:r>
              <a:rPr lang="en-US" dirty="0">
                <a:latin typeface="Courier New" charset="0"/>
                <a:ea typeface="Courier New" charset="0"/>
                <a:cs typeface="Courier New" charset="0"/>
                <a:sym typeface="Wingdings"/>
              </a:rPr>
              <a:t>string </a:t>
            </a:r>
            <a:r>
              <a:rPr lang="en-US" b="1" dirty="0" err="1">
                <a:latin typeface="Courier New" charset="0"/>
                <a:ea typeface="Courier New" charset="0"/>
                <a:cs typeface="Courier New" charset="0"/>
                <a:sym typeface="Wingdings"/>
              </a:rPr>
              <a:t>SchoolTypeForAge</a:t>
            </a:r>
            <a:r>
              <a:rPr lang="en-US" dirty="0">
                <a:latin typeface="Courier New" charset="0"/>
                <a:ea typeface="Courier New" charset="0"/>
                <a:cs typeface="Courier New" charset="0"/>
                <a:sym typeface="Wingdings"/>
              </a:rPr>
              <a:t>(double age);</a:t>
            </a:r>
          </a:p>
          <a:p>
            <a:endParaRPr lang="en-US" dirty="0">
              <a:latin typeface="Courier New" charset="0"/>
              <a:ea typeface="Courier New" charset="0"/>
              <a:cs typeface="Courier New" charset="0"/>
              <a:sym typeface="Wingdings"/>
            </a:endParaRPr>
          </a:p>
          <a:p>
            <a:r>
              <a:rPr lang="en-US" dirty="0"/>
              <a:t>Five equivalence classes:</a:t>
            </a:r>
          </a:p>
          <a:p>
            <a:pPr lvl="1"/>
            <a:r>
              <a:rPr lang="en-US" dirty="0"/>
              <a:t>pre-school kids (2-4y)</a:t>
            </a:r>
          </a:p>
          <a:p>
            <a:pPr lvl="1"/>
            <a:r>
              <a:rPr lang="en-US" dirty="0"/>
              <a:t>primary-school age (5-8y)</a:t>
            </a:r>
          </a:p>
          <a:p>
            <a:pPr lvl="1"/>
            <a:r>
              <a:rPr lang="en-US" dirty="0"/>
              <a:t>elementary-school age (9-14y)</a:t>
            </a:r>
          </a:p>
          <a:p>
            <a:pPr lvl="1"/>
            <a:r>
              <a:rPr lang="en-US" dirty="0"/>
              <a:t>secondary-school age (15-17y)</a:t>
            </a:r>
          </a:p>
          <a:p>
            <a:pPr lvl="1"/>
            <a:r>
              <a:rPr lang="en-US" dirty="0"/>
              <a:t>outside-of-range (&lt;2, &gt;18)</a:t>
            </a:r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6665495" y="4278258"/>
            <a:ext cx="4882313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We should definitely test 1, 2, 17, 18</a:t>
            </a:r>
          </a:p>
          <a:p>
            <a:r>
              <a:rPr lang="en-US" sz="2400" dirty="0" smtClean="0"/>
              <a:t>We should probably test at each of these boundaries, too:</a:t>
            </a:r>
          </a:p>
          <a:p>
            <a:r>
              <a:rPr lang="en-US" sz="2400" dirty="0" smtClean="0"/>
              <a:t>Pre-school: 1,2, 4,5</a:t>
            </a:r>
          </a:p>
          <a:p>
            <a:r>
              <a:rPr lang="en-US" sz="2400" dirty="0" smtClean="0"/>
              <a:t>Primary: 4,5, 8,9</a:t>
            </a:r>
          </a:p>
          <a:p>
            <a:r>
              <a:rPr lang="mr-IN" sz="2400" dirty="0" smtClean="0"/>
              <a:t>…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5416523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#in-class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kinds of boundary conditions should we check for each of:</a:t>
            </a:r>
          </a:p>
          <a:p>
            <a:pPr marL="514350" indent="-514350">
              <a:buAutoNum type="arabicPeriod"/>
            </a:pPr>
            <a:r>
              <a:rPr lang="en-US" sz="2400" dirty="0" smtClean="0">
                <a:latin typeface="Courier New" charset="0"/>
                <a:ea typeface="Courier New" charset="0"/>
                <a:cs typeface="Courier New" charset="0"/>
              </a:rPr>
              <a:t>string </a:t>
            </a:r>
            <a:r>
              <a:rPr lang="en-US" sz="2400" b="1" dirty="0" err="1" smtClean="0">
                <a:latin typeface="Courier New" charset="0"/>
                <a:ea typeface="Courier New" charset="0"/>
                <a:cs typeface="Courier New" charset="0"/>
              </a:rPr>
              <a:t>monthName</a:t>
            </a:r>
            <a:r>
              <a:rPr lang="en-US" sz="2400" dirty="0" smtClean="0">
                <a:latin typeface="Courier New" charset="0"/>
                <a:ea typeface="Courier New" charset="0"/>
                <a:cs typeface="Courier New" charset="0"/>
              </a:rPr>
              <a:t>(</a:t>
            </a:r>
            <a:r>
              <a:rPr lang="en-US" sz="2400" dirty="0" err="1" smtClean="0">
                <a:latin typeface="Courier New" charset="0"/>
                <a:ea typeface="Courier New" charset="0"/>
                <a:cs typeface="Courier New" charset="0"/>
              </a:rPr>
              <a:t>int</a:t>
            </a:r>
            <a:r>
              <a:rPr lang="en-US" sz="2400" dirty="0" smtClean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sz="2400" dirty="0" err="1" smtClean="0">
                <a:latin typeface="Courier New" charset="0"/>
                <a:ea typeface="Courier New" charset="0"/>
                <a:cs typeface="Courier New" charset="0"/>
              </a:rPr>
              <a:t>mont</a:t>
            </a:r>
            <a:r>
              <a:rPr lang="en-US" sz="2400" dirty="0" smtClean="0">
                <a:latin typeface="Courier New" charset="0"/>
                <a:ea typeface="Courier New" charset="0"/>
                <a:cs typeface="Courier New" charset="0"/>
              </a:rPr>
              <a:t>) { </a:t>
            </a:r>
            <a:r>
              <a:rPr lang="mr-IN" sz="2400" dirty="0" smtClean="0">
                <a:latin typeface="Courier New" charset="0"/>
                <a:ea typeface="Courier New" charset="0"/>
                <a:cs typeface="Courier New" charset="0"/>
              </a:rPr>
              <a:t>…</a:t>
            </a:r>
            <a:r>
              <a:rPr lang="en-US" sz="2400" dirty="0" smtClean="0">
                <a:latin typeface="Courier New" charset="0"/>
                <a:ea typeface="Courier New" charset="0"/>
                <a:cs typeface="Courier New" charset="0"/>
              </a:rPr>
              <a:t> } // month is 1-12</a:t>
            </a:r>
          </a:p>
          <a:p>
            <a:pPr marL="514350" indent="-514350">
              <a:buAutoNum type="arabicPeriod"/>
            </a:pPr>
            <a:r>
              <a:rPr lang="en-US" sz="2400" dirty="0" err="1" smtClean="0">
                <a:latin typeface="Courier New" charset="0"/>
                <a:ea typeface="Courier New" charset="0"/>
                <a:cs typeface="Courier New" charset="0"/>
              </a:rPr>
              <a:t>int</a:t>
            </a:r>
            <a:r>
              <a:rPr lang="en-US" sz="2400" dirty="0" smtClean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sz="2400" b="1" dirty="0" smtClean="0">
                <a:latin typeface="Courier New" charset="0"/>
                <a:ea typeface="Courier New" charset="0"/>
                <a:cs typeface="Courier New" charset="0"/>
              </a:rPr>
              <a:t>sign</a:t>
            </a:r>
            <a:r>
              <a:rPr lang="en-US" sz="2400" dirty="0" smtClean="0">
                <a:latin typeface="Courier New" charset="0"/>
                <a:ea typeface="Courier New" charset="0"/>
                <a:cs typeface="Courier New" charset="0"/>
              </a:rPr>
              <a:t>(double </a:t>
            </a:r>
            <a:r>
              <a:rPr lang="en-US" sz="2400" dirty="0" err="1" smtClean="0">
                <a:latin typeface="Courier New" charset="0"/>
                <a:ea typeface="Courier New" charset="0"/>
                <a:cs typeface="Courier New" charset="0"/>
              </a:rPr>
              <a:t>num</a:t>
            </a:r>
            <a:r>
              <a:rPr lang="en-US" sz="2400" dirty="0" smtClean="0">
                <a:latin typeface="Courier New" charset="0"/>
                <a:ea typeface="Courier New" charset="0"/>
                <a:cs typeface="Courier New" charset="0"/>
              </a:rPr>
              <a:t>) { </a:t>
            </a:r>
            <a:r>
              <a:rPr lang="mr-IN" sz="2400" dirty="0" smtClean="0">
                <a:latin typeface="Courier New" charset="0"/>
                <a:ea typeface="Courier New" charset="0"/>
                <a:cs typeface="Courier New" charset="0"/>
              </a:rPr>
              <a:t>…</a:t>
            </a:r>
            <a:r>
              <a:rPr lang="en-US" sz="2400" dirty="0" smtClean="0">
                <a:latin typeface="Courier New" charset="0"/>
                <a:ea typeface="Courier New" charset="0"/>
                <a:cs typeface="Courier New" charset="0"/>
              </a:rPr>
              <a:t> } // 1 if positive, -1 if negative, 0 if 0</a:t>
            </a:r>
          </a:p>
          <a:p>
            <a:pPr marL="514350" indent="-514350">
              <a:buAutoNum type="arabicPeriod"/>
            </a:pPr>
            <a:r>
              <a:rPr lang="en-US" sz="2400" dirty="0" smtClean="0">
                <a:latin typeface="Courier New" charset="0"/>
                <a:ea typeface="Courier New" charset="0"/>
                <a:cs typeface="Courier New" charset="0"/>
              </a:rPr>
              <a:t>bool </a:t>
            </a:r>
            <a:r>
              <a:rPr lang="en-US" sz="2400" b="1" dirty="0" err="1" smtClean="0">
                <a:latin typeface="Courier New" charset="0"/>
                <a:ea typeface="Courier New" charset="0"/>
                <a:cs typeface="Courier New" charset="0"/>
              </a:rPr>
              <a:t>CheckUsername</a:t>
            </a:r>
            <a:r>
              <a:rPr lang="en-US" sz="2400" dirty="0" smtClean="0">
                <a:latin typeface="Courier New" charset="0"/>
                <a:ea typeface="Courier New" charset="0"/>
                <a:cs typeface="Courier New" charset="0"/>
              </a:rPr>
              <a:t>(string name) { </a:t>
            </a:r>
            <a:r>
              <a:rPr lang="mr-IN" sz="2400" dirty="0" smtClean="0">
                <a:latin typeface="Courier New" charset="0"/>
                <a:ea typeface="Courier New" charset="0"/>
                <a:cs typeface="Courier New" charset="0"/>
              </a:rPr>
              <a:t>…</a:t>
            </a:r>
            <a:r>
              <a:rPr lang="en-US" sz="2400" dirty="0" smtClean="0">
                <a:latin typeface="Courier New" charset="0"/>
                <a:ea typeface="Courier New" charset="0"/>
                <a:cs typeface="Courier New" charset="0"/>
              </a:rPr>
              <a:t> } // false if null, empty, or over 12 chars long</a:t>
            </a:r>
          </a:p>
          <a:p>
            <a:pPr marL="514350" indent="-514350"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4634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Strategy: Path-based Selection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Observation</a:t>
            </a:r>
            <a:r>
              <a:rPr lang="en-US" dirty="0" smtClean="0"/>
              <a:t>: Logical errors and incorrect assumptions are inversely proportional to a path’s execution probability.</a:t>
            </a:r>
          </a:p>
          <a:p>
            <a:endParaRPr lang="en-US" dirty="0" smtClean="0"/>
          </a:p>
          <a:p>
            <a:r>
              <a:rPr lang="en-US" b="1" dirty="0" smtClean="0"/>
              <a:t>Idea: </a:t>
            </a:r>
            <a:r>
              <a:rPr lang="en-US" dirty="0" smtClean="0"/>
              <a:t>Design tests such that each of the execution paths will be covered by at least one test.</a:t>
            </a:r>
          </a:p>
          <a:p>
            <a:endParaRPr lang="en-US" b="1" dirty="0"/>
          </a:p>
          <a:p>
            <a:r>
              <a:rPr lang="en-US" b="1" dirty="0" smtClean="0"/>
              <a:t>Requires:</a:t>
            </a:r>
            <a:r>
              <a:rPr lang="en-US" dirty="0" smtClean="0"/>
              <a:t> Access to the source!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7954965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35000"/>
            <a:ext cx="10515600" cy="5541963"/>
          </a:xfrm>
        </p:spPr>
        <p:txBody>
          <a:bodyPr>
            <a:normAutofit/>
          </a:bodyPr>
          <a:lstStyle/>
          <a:p>
            <a:r>
              <a:rPr lang="en-US" b="1" dirty="0" smtClean="0"/>
              <a:t>Starting the car</a:t>
            </a:r>
          </a:p>
          <a:p>
            <a:r>
              <a:rPr lang="en-US" dirty="0" smtClean="0"/>
              <a:t>0. Start</a:t>
            </a:r>
          </a:p>
          <a:p>
            <a:r>
              <a:rPr lang="en-US" dirty="0" smtClean="0"/>
              <a:t>1. Enter car</a:t>
            </a:r>
          </a:p>
          <a:p>
            <a:r>
              <a:rPr lang="en-US" dirty="0" smtClean="0"/>
              <a:t>2. Do you have the key in your hand?</a:t>
            </a:r>
          </a:p>
          <a:p>
            <a:r>
              <a:rPr lang="en-US" dirty="0" smtClean="0"/>
              <a:t>3. Check your pocket</a:t>
            </a:r>
          </a:p>
          <a:p>
            <a:r>
              <a:rPr lang="en-US" dirty="0" smtClean="0"/>
              <a:t>4. Is it a physical key, or a FOB?</a:t>
            </a:r>
          </a:p>
          <a:p>
            <a:r>
              <a:rPr lang="en-US" dirty="0" smtClean="0"/>
              <a:t>5. Press button on car</a:t>
            </a:r>
          </a:p>
          <a:p>
            <a:r>
              <a:rPr lang="en-US" dirty="0" smtClean="0"/>
              <a:t>6. Insert key, and turn</a:t>
            </a:r>
          </a:p>
          <a:p>
            <a:r>
              <a:rPr lang="en-US" dirty="0" smtClean="0"/>
              <a:t>7. Is the car started?</a:t>
            </a:r>
          </a:p>
          <a:p>
            <a:r>
              <a:rPr lang="en-US" dirty="0" smtClean="0"/>
              <a:t>8. End</a:t>
            </a:r>
          </a:p>
        </p:txBody>
      </p:sp>
      <p:grpSp>
        <p:nvGrpSpPr>
          <p:cNvPr id="4" name="Group 3"/>
          <p:cNvGrpSpPr/>
          <p:nvPr/>
        </p:nvGrpSpPr>
        <p:grpSpPr>
          <a:xfrm>
            <a:off x="7531101" y="787400"/>
            <a:ext cx="3586246" cy="4746458"/>
            <a:chOff x="635000" y="1308100"/>
            <a:chExt cx="2397125" cy="3479800"/>
          </a:xfrm>
        </p:grpSpPr>
        <p:sp>
          <p:nvSpPr>
            <p:cNvPr id="5" name="Freeform 3"/>
            <p:cNvSpPr>
              <a:spLocks/>
            </p:cNvSpPr>
            <p:nvPr/>
          </p:nvSpPr>
          <p:spPr bwMode="auto">
            <a:xfrm>
              <a:off x="2106613" y="2713038"/>
              <a:ext cx="455612" cy="455612"/>
            </a:xfrm>
            <a:custGeom>
              <a:avLst/>
              <a:gdLst>
                <a:gd name="T0" fmla="*/ 143 w 287"/>
                <a:gd name="T1" fmla="*/ 0 h 287"/>
                <a:gd name="T2" fmla="*/ 0 w 287"/>
                <a:gd name="T3" fmla="*/ 143 h 287"/>
                <a:gd name="T4" fmla="*/ 143 w 287"/>
                <a:gd name="T5" fmla="*/ 287 h 287"/>
                <a:gd name="T6" fmla="*/ 287 w 287"/>
                <a:gd name="T7" fmla="*/ 143 h 287"/>
                <a:gd name="T8" fmla="*/ 143 w 287"/>
                <a:gd name="T9" fmla="*/ 0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7" h="287">
                  <a:moveTo>
                    <a:pt x="143" y="0"/>
                  </a:moveTo>
                  <a:lnTo>
                    <a:pt x="0" y="143"/>
                  </a:lnTo>
                  <a:lnTo>
                    <a:pt x="143" y="287"/>
                  </a:lnTo>
                  <a:lnTo>
                    <a:pt x="287" y="143"/>
                  </a:lnTo>
                  <a:lnTo>
                    <a:pt x="14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" name="Freeform 4"/>
            <p:cNvSpPr>
              <a:spLocks/>
            </p:cNvSpPr>
            <p:nvPr/>
          </p:nvSpPr>
          <p:spPr bwMode="auto">
            <a:xfrm>
              <a:off x="2106613" y="2713038"/>
              <a:ext cx="455612" cy="455612"/>
            </a:xfrm>
            <a:custGeom>
              <a:avLst/>
              <a:gdLst>
                <a:gd name="T0" fmla="*/ 143 w 287"/>
                <a:gd name="T1" fmla="*/ 0 h 287"/>
                <a:gd name="T2" fmla="*/ 0 w 287"/>
                <a:gd name="T3" fmla="*/ 143 h 287"/>
                <a:gd name="T4" fmla="*/ 0 w 287"/>
                <a:gd name="T5" fmla="*/ 143 h 287"/>
                <a:gd name="T6" fmla="*/ 143 w 287"/>
                <a:gd name="T7" fmla="*/ 287 h 287"/>
                <a:gd name="T8" fmla="*/ 143 w 287"/>
                <a:gd name="T9" fmla="*/ 287 h 287"/>
                <a:gd name="T10" fmla="*/ 287 w 287"/>
                <a:gd name="T11" fmla="*/ 143 h 287"/>
                <a:gd name="T12" fmla="*/ 287 w 287"/>
                <a:gd name="T13" fmla="*/ 143 h 287"/>
                <a:gd name="T14" fmla="*/ 143 w 287"/>
                <a:gd name="T15" fmla="*/ 0 h 287"/>
                <a:gd name="T16" fmla="*/ 143 w 287"/>
                <a:gd name="T17" fmla="*/ 0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87" h="287">
                  <a:moveTo>
                    <a:pt x="143" y="0"/>
                  </a:moveTo>
                  <a:lnTo>
                    <a:pt x="0" y="143"/>
                  </a:lnTo>
                  <a:lnTo>
                    <a:pt x="0" y="143"/>
                  </a:lnTo>
                  <a:lnTo>
                    <a:pt x="143" y="287"/>
                  </a:lnTo>
                  <a:lnTo>
                    <a:pt x="143" y="287"/>
                  </a:lnTo>
                  <a:lnTo>
                    <a:pt x="287" y="143"/>
                  </a:lnTo>
                  <a:lnTo>
                    <a:pt x="287" y="143"/>
                  </a:lnTo>
                  <a:lnTo>
                    <a:pt x="143" y="0"/>
                  </a:lnTo>
                  <a:lnTo>
                    <a:pt x="143" y="0"/>
                  </a:lnTo>
                  <a:close/>
                </a:path>
              </a:pathLst>
            </a:custGeom>
            <a:noFill/>
            <a:ln w="30163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" name="Freeform 5"/>
            <p:cNvSpPr>
              <a:spLocks/>
            </p:cNvSpPr>
            <p:nvPr/>
          </p:nvSpPr>
          <p:spPr bwMode="auto">
            <a:xfrm>
              <a:off x="2093913" y="2700338"/>
              <a:ext cx="455612" cy="455612"/>
            </a:xfrm>
            <a:custGeom>
              <a:avLst/>
              <a:gdLst>
                <a:gd name="T0" fmla="*/ 143 w 287"/>
                <a:gd name="T1" fmla="*/ 0 h 287"/>
                <a:gd name="T2" fmla="*/ 0 w 287"/>
                <a:gd name="T3" fmla="*/ 143 h 287"/>
                <a:gd name="T4" fmla="*/ 143 w 287"/>
                <a:gd name="T5" fmla="*/ 287 h 287"/>
                <a:gd name="T6" fmla="*/ 287 w 287"/>
                <a:gd name="T7" fmla="*/ 143 h 287"/>
                <a:gd name="T8" fmla="*/ 143 w 287"/>
                <a:gd name="T9" fmla="*/ 0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7" h="287">
                  <a:moveTo>
                    <a:pt x="143" y="0"/>
                  </a:moveTo>
                  <a:lnTo>
                    <a:pt x="0" y="143"/>
                  </a:lnTo>
                  <a:lnTo>
                    <a:pt x="143" y="287"/>
                  </a:lnTo>
                  <a:lnTo>
                    <a:pt x="287" y="143"/>
                  </a:lnTo>
                  <a:lnTo>
                    <a:pt x="143" y="0"/>
                  </a:lnTo>
                  <a:close/>
                </a:path>
              </a:pathLst>
            </a:custGeom>
            <a:noFill/>
            <a:ln w="30163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" name="Oval 6"/>
            <p:cNvSpPr>
              <a:spLocks noChangeArrowheads="1"/>
            </p:cNvSpPr>
            <p:nvPr/>
          </p:nvSpPr>
          <p:spPr bwMode="auto">
            <a:xfrm>
              <a:off x="1535113" y="1320800"/>
              <a:ext cx="139700" cy="165100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" name="Oval 7"/>
            <p:cNvSpPr>
              <a:spLocks noChangeArrowheads="1"/>
            </p:cNvSpPr>
            <p:nvPr/>
          </p:nvSpPr>
          <p:spPr bwMode="auto">
            <a:xfrm>
              <a:off x="1522413" y="1308100"/>
              <a:ext cx="165100" cy="190500"/>
            </a:xfrm>
            <a:prstGeom prst="ellipse">
              <a:avLst/>
            </a:prstGeom>
            <a:noFill/>
            <a:ln w="301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" name="Freeform 8"/>
            <p:cNvSpPr>
              <a:spLocks/>
            </p:cNvSpPr>
            <p:nvPr/>
          </p:nvSpPr>
          <p:spPr bwMode="auto">
            <a:xfrm>
              <a:off x="1395413" y="2219325"/>
              <a:ext cx="457200" cy="455613"/>
            </a:xfrm>
            <a:custGeom>
              <a:avLst/>
              <a:gdLst>
                <a:gd name="T0" fmla="*/ 144 w 288"/>
                <a:gd name="T1" fmla="*/ 0 h 287"/>
                <a:gd name="T2" fmla="*/ 0 w 288"/>
                <a:gd name="T3" fmla="*/ 143 h 287"/>
                <a:gd name="T4" fmla="*/ 144 w 288"/>
                <a:gd name="T5" fmla="*/ 287 h 287"/>
                <a:gd name="T6" fmla="*/ 288 w 288"/>
                <a:gd name="T7" fmla="*/ 143 h 287"/>
                <a:gd name="T8" fmla="*/ 144 w 288"/>
                <a:gd name="T9" fmla="*/ 0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8" h="287">
                  <a:moveTo>
                    <a:pt x="144" y="0"/>
                  </a:moveTo>
                  <a:lnTo>
                    <a:pt x="0" y="143"/>
                  </a:lnTo>
                  <a:lnTo>
                    <a:pt x="144" y="287"/>
                  </a:lnTo>
                  <a:lnTo>
                    <a:pt x="288" y="143"/>
                  </a:lnTo>
                  <a:lnTo>
                    <a:pt x="144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" name="Freeform 9"/>
            <p:cNvSpPr>
              <a:spLocks/>
            </p:cNvSpPr>
            <p:nvPr/>
          </p:nvSpPr>
          <p:spPr bwMode="auto">
            <a:xfrm>
              <a:off x="1395413" y="2219325"/>
              <a:ext cx="457200" cy="455613"/>
            </a:xfrm>
            <a:custGeom>
              <a:avLst/>
              <a:gdLst>
                <a:gd name="T0" fmla="*/ 144 w 288"/>
                <a:gd name="T1" fmla="*/ 0 h 287"/>
                <a:gd name="T2" fmla="*/ 0 w 288"/>
                <a:gd name="T3" fmla="*/ 143 h 287"/>
                <a:gd name="T4" fmla="*/ 0 w 288"/>
                <a:gd name="T5" fmla="*/ 143 h 287"/>
                <a:gd name="T6" fmla="*/ 144 w 288"/>
                <a:gd name="T7" fmla="*/ 287 h 287"/>
                <a:gd name="T8" fmla="*/ 144 w 288"/>
                <a:gd name="T9" fmla="*/ 287 h 287"/>
                <a:gd name="T10" fmla="*/ 288 w 288"/>
                <a:gd name="T11" fmla="*/ 143 h 287"/>
                <a:gd name="T12" fmla="*/ 288 w 288"/>
                <a:gd name="T13" fmla="*/ 143 h 287"/>
                <a:gd name="T14" fmla="*/ 144 w 288"/>
                <a:gd name="T15" fmla="*/ 0 h 287"/>
                <a:gd name="T16" fmla="*/ 144 w 288"/>
                <a:gd name="T17" fmla="*/ 0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88" h="287">
                  <a:moveTo>
                    <a:pt x="144" y="0"/>
                  </a:moveTo>
                  <a:lnTo>
                    <a:pt x="0" y="143"/>
                  </a:lnTo>
                  <a:lnTo>
                    <a:pt x="0" y="143"/>
                  </a:lnTo>
                  <a:lnTo>
                    <a:pt x="144" y="287"/>
                  </a:lnTo>
                  <a:lnTo>
                    <a:pt x="144" y="287"/>
                  </a:lnTo>
                  <a:lnTo>
                    <a:pt x="288" y="143"/>
                  </a:lnTo>
                  <a:lnTo>
                    <a:pt x="288" y="143"/>
                  </a:lnTo>
                  <a:lnTo>
                    <a:pt x="144" y="0"/>
                  </a:lnTo>
                  <a:lnTo>
                    <a:pt x="144" y="0"/>
                  </a:lnTo>
                  <a:close/>
                </a:path>
              </a:pathLst>
            </a:custGeom>
            <a:noFill/>
            <a:ln w="30163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" name="Freeform 10"/>
            <p:cNvSpPr>
              <a:spLocks/>
            </p:cNvSpPr>
            <p:nvPr/>
          </p:nvSpPr>
          <p:spPr bwMode="auto">
            <a:xfrm>
              <a:off x="1382713" y="2206625"/>
              <a:ext cx="457200" cy="455613"/>
            </a:xfrm>
            <a:custGeom>
              <a:avLst/>
              <a:gdLst>
                <a:gd name="T0" fmla="*/ 144 w 288"/>
                <a:gd name="T1" fmla="*/ 0 h 287"/>
                <a:gd name="T2" fmla="*/ 0 w 288"/>
                <a:gd name="T3" fmla="*/ 143 h 287"/>
                <a:gd name="T4" fmla="*/ 144 w 288"/>
                <a:gd name="T5" fmla="*/ 287 h 287"/>
                <a:gd name="T6" fmla="*/ 288 w 288"/>
                <a:gd name="T7" fmla="*/ 143 h 287"/>
                <a:gd name="T8" fmla="*/ 144 w 288"/>
                <a:gd name="T9" fmla="*/ 0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8" h="287">
                  <a:moveTo>
                    <a:pt x="144" y="0"/>
                  </a:moveTo>
                  <a:lnTo>
                    <a:pt x="0" y="143"/>
                  </a:lnTo>
                  <a:lnTo>
                    <a:pt x="144" y="287"/>
                  </a:lnTo>
                  <a:lnTo>
                    <a:pt x="288" y="143"/>
                  </a:lnTo>
                  <a:lnTo>
                    <a:pt x="144" y="0"/>
                  </a:lnTo>
                  <a:close/>
                </a:path>
              </a:pathLst>
            </a:custGeom>
            <a:noFill/>
            <a:ln w="30163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" name="Freeform 11"/>
            <p:cNvSpPr>
              <a:spLocks/>
            </p:cNvSpPr>
            <p:nvPr/>
          </p:nvSpPr>
          <p:spPr bwMode="auto">
            <a:xfrm>
              <a:off x="1395413" y="3902075"/>
              <a:ext cx="457200" cy="455613"/>
            </a:xfrm>
            <a:custGeom>
              <a:avLst/>
              <a:gdLst>
                <a:gd name="T0" fmla="*/ 144 w 288"/>
                <a:gd name="T1" fmla="*/ 0 h 287"/>
                <a:gd name="T2" fmla="*/ 0 w 288"/>
                <a:gd name="T3" fmla="*/ 144 h 287"/>
                <a:gd name="T4" fmla="*/ 144 w 288"/>
                <a:gd name="T5" fmla="*/ 287 h 287"/>
                <a:gd name="T6" fmla="*/ 288 w 288"/>
                <a:gd name="T7" fmla="*/ 144 h 287"/>
                <a:gd name="T8" fmla="*/ 144 w 288"/>
                <a:gd name="T9" fmla="*/ 0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8" h="287">
                  <a:moveTo>
                    <a:pt x="144" y="0"/>
                  </a:moveTo>
                  <a:lnTo>
                    <a:pt x="0" y="144"/>
                  </a:lnTo>
                  <a:lnTo>
                    <a:pt x="144" y="287"/>
                  </a:lnTo>
                  <a:lnTo>
                    <a:pt x="288" y="144"/>
                  </a:lnTo>
                  <a:lnTo>
                    <a:pt x="144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" name="Freeform 12"/>
            <p:cNvSpPr>
              <a:spLocks/>
            </p:cNvSpPr>
            <p:nvPr/>
          </p:nvSpPr>
          <p:spPr bwMode="auto">
            <a:xfrm>
              <a:off x="1395413" y="3902075"/>
              <a:ext cx="457200" cy="455613"/>
            </a:xfrm>
            <a:custGeom>
              <a:avLst/>
              <a:gdLst>
                <a:gd name="T0" fmla="*/ 144 w 288"/>
                <a:gd name="T1" fmla="*/ 0 h 287"/>
                <a:gd name="T2" fmla="*/ 0 w 288"/>
                <a:gd name="T3" fmla="*/ 144 h 287"/>
                <a:gd name="T4" fmla="*/ 0 w 288"/>
                <a:gd name="T5" fmla="*/ 144 h 287"/>
                <a:gd name="T6" fmla="*/ 144 w 288"/>
                <a:gd name="T7" fmla="*/ 287 h 287"/>
                <a:gd name="T8" fmla="*/ 144 w 288"/>
                <a:gd name="T9" fmla="*/ 287 h 287"/>
                <a:gd name="T10" fmla="*/ 288 w 288"/>
                <a:gd name="T11" fmla="*/ 144 h 287"/>
                <a:gd name="T12" fmla="*/ 288 w 288"/>
                <a:gd name="T13" fmla="*/ 144 h 287"/>
                <a:gd name="T14" fmla="*/ 144 w 288"/>
                <a:gd name="T15" fmla="*/ 0 h 287"/>
                <a:gd name="T16" fmla="*/ 144 w 288"/>
                <a:gd name="T17" fmla="*/ 0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88" h="287">
                  <a:moveTo>
                    <a:pt x="144" y="0"/>
                  </a:moveTo>
                  <a:lnTo>
                    <a:pt x="0" y="144"/>
                  </a:lnTo>
                  <a:lnTo>
                    <a:pt x="0" y="144"/>
                  </a:lnTo>
                  <a:lnTo>
                    <a:pt x="144" y="287"/>
                  </a:lnTo>
                  <a:lnTo>
                    <a:pt x="144" y="287"/>
                  </a:lnTo>
                  <a:lnTo>
                    <a:pt x="288" y="144"/>
                  </a:lnTo>
                  <a:lnTo>
                    <a:pt x="288" y="144"/>
                  </a:lnTo>
                  <a:lnTo>
                    <a:pt x="144" y="0"/>
                  </a:lnTo>
                  <a:lnTo>
                    <a:pt x="144" y="0"/>
                  </a:lnTo>
                  <a:close/>
                </a:path>
              </a:pathLst>
            </a:custGeom>
            <a:noFill/>
            <a:ln w="30163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" name="Freeform 13"/>
            <p:cNvSpPr>
              <a:spLocks/>
            </p:cNvSpPr>
            <p:nvPr/>
          </p:nvSpPr>
          <p:spPr bwMode="auto">
            <a:xfrm>
              <a:off x="1382713" y="3889375"/>
              <a:ext cx="457200" cy="455613"/>
            </a:xfrm>
            <a:custGeom>
              <a:avLst/>
              <a:gdLst>
                <a:gd name="T0" fmla="*/ 144 w 288"/>
                <a:gd name="T1" fmla="*/ 0 h 287"/>
                <a:gd name="T2" fmla="*/ 0 w 288"/>
                <a:gd name="T3" fmla="*/ 144 h 287"/>
                <a:gd name="T4" fmla="*/ 144 w 288"/>
                <a:gd name="T5" fmla="*/ 287 h 287"/>
                <a:gd name="T6" fmla="*/ 288 w 288"/>
                <a:gd name="T7" fmla="*/ 144 h 287"/>
                <a:gd name="T8" fmla="*/ 144 w 288"/>
                <a:gd name="T9" fmla="*/ 0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8" h="287">
                  <a:moveTo>
                    <a:pt x="144" y="0"/>
                  </a:moveTo>
                  <a:lnTo>
                    <a:pt x="0" y="144"/>
                  </a:lnTo>
                  <a:lnTo>
                    <a:pt x="144" y="287"/>
                  </a:lnTo>
                  <a:lnTo>
                    <a:pt x="288" y="144"/>
                  </a:lnTo>
                  <a:lnTo>
                    <a:pt x="144" y="0"/>
                  </a:lnTo>
                  <a:close/>
                </a:path>
              </a:pathLst>
            </a:custGeom>
            <a:noFill/>
            <a:ln w="30163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" name="Freeform 14"/>
            <p:cNvSpPr>
              <a:spLocks/>
            </p:cNvSpPr>
            <p:nvPr/>
          </p:nvSpPr>
          <p:spPr bwMode="auto">
            <a:xfrm>
              <a:off x="1878013" y="2446338"/>
              <a:ext cx="455612" cy="152400"/>
            </a:xfrm>
            <a:custGeom>
              <a:avLst/>
              <a:gdLst>
                <a:gd name="T0" fmla="*/ 0 w 287"/>
                <a:gd name="T1" fmla="*/ 0 h 96"/>
                <a:gd name="T2" fmla="*/ 287 w 287"/>
                <a:gd name="T3" fmla="*/ 0 h 96"/>
                <a:gd name="T4" fmla="*/ 287 w 287"/>
                <a:gd name="T5" fmla="*/ 0 h 96"/>
                <a:gd name="T6" fmla="*/ 287 w 287"/>
                <a:gd name="T7" fmla="*/ 96 h 96"/>
                <a:gd name="T8" fmla="*/ 287 w 287"/>
                <a:gd name="T9" fmla="*/ 96 h 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7" h="96">
                  <a:moveTo>
                    <a:pt x="0" y="0"/>
                  </a:moveTo>
                  <a:lnTo>
                    <a:pt x="287" y="0"/>
                  </a:lnTo>
                  <a:lnTo>
                    <a:pt x="287" y="0"/>
                  </a:lnTo>
                  <a:lnTo>
                    <a:pt x="287" y="96"/>
                  </a:lnTo>
                  <a:lnTo>
                    <a:pt x="287" y="96"/>
                  </a:lnTo>
                </a:path>
              </a:pathLst>
            </a:custGeom>
            <a:noFill/>
            <a:ln w="30163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" name="Freeform 15"/>
            <p:cNvSpPr>
              <a:spLocks/>
            </p:cNvSpPr>
            <p:nvPr/>
          </p:nvSpPr>
          <p:spPr bwMode="auto">
            <a:xfrm>
              <a:off x="1865313" y="2433638"/>
              <a:ext cx="455612" cy="152400"/>
            </a:xfrm>
            <a:custGeom>
              <a:avLst/>
              <a:gdLst>
                <a:gd name="T0" fmla="*/ 0 w 287"/>
                <a:gd name="T1" fmla="*/ 0 h 96"/>
                <a:gd name="T2" fmla="*/ 287 w 287"/>
                <a:gd name="T3" fmla="*/ 0 h 96"/>
                <a:gd name="T4" fmla="*/ 287 w 287"/>
                <a:gd name="T5" fmla="*/ 96 h 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7" h="96">
                  <a:moveTo>
                    <a:pt x="0" y="0"/>
                  </a:moveTo>
                  <a:lnTo>
                    <a:pt x="287" y="0"/>
                  </a:lnTo>
                  <a:lnTo>
                    <a:pt x="287" y="96"/>
                  </a:lnTo>
                </a:path>
              </a:pathLst>
            </a:custGeom>
            <a:noFill/>
            <a:ln w="30163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" name="Line 16"/>
            <p:cNvSpPr>
              <a:spLocks noChangeShapeType="1"/>
            </p:cNvSpPr>
            <p:nvPr/>
          </p:nvSpPr>
          <p:spPr bwMode="auto">
            <a:xfrm>
              <a:off x="1585913" y="1473200"/>
              <a:ext cx="1587" cy="708025"/>
            </a:xfrm>
            <a:prstGeom prst="line">
              <a:avLst/>
            </a:prstGeom>
            <a:noFill/>
            <a:ln w="301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" name="Rectangle 17"/>
            <p:cNvSpPr>
              <a:spLocks noChangeArrowheads="1"/>
            </p:cNvSpPr>
            <p:nvPr/>
          </p:nvSpPr>
          <p:spPr bwMode="auto">
            <a:xfrm>
              <a:off x="1395413" y="1662113"/>
              <a:ext cx="393700" cy="30321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" name="Rectangle 18"/>
            <p:cNvSpPr>
              <a:spLocks noChangeArrowheads="1"/>
            </p:cNvSpPr>
            <p:nvPr/>
          </p:nvSpPr>
          <p:spPr bwMode="auto">
            <a:xfrm>
              <a:off x="1382713" y="1649413"/>
              <a:ext cx="419100" cy="328612"/>
            </a:xfrm>
            <a:prstGeom prst="rect">
              <a:avLst/>
            </a:prstGeom>
            <a:noFill/>
            <a:ln w="30163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" name="Freeform 19"/>
            <p:cNvSpPr>
              <a:spLocks/>
            </p:cNvSpPr>
            <p:nvPr/>
          </p:nvSpPr>
          <p:spPr bwMode="auto">
            <a:xfrm>
              <a:off x="1016000" y="2408238"/>
              <a:ext cx="341313" cy="406400"/>
            </a:xfrm>
            <a:custGeom>
              <a:avLst/>
              <a:gdLst>
                <a:gd name="T0" fmla="*/ 215 w 215"/>
                <a:gd name="T1" fmla="*/ 0 h 256"/>
                <a:gd name="T2" fmla="*/ 0 w 215"/>
                <a:gd name="T3" fmla="*/ 0 h 256"/>
                <a:gd name="T4" fmla="*/ 0 w 215"/>
                <a:gd name="T5" fmla="*/ 256 h 2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5" h="256">
                  <a:moveTo>
                    <a:pt x="215" y="0"/>
                  </a:moveTo>
                  <a:lnTo>
                    <a:pt x="0" y="0"/>
                  </a:lnTo>
                  <a:lnTo>
                    <a:pt x="0" y="256"/>
                  </a:lnTo>
                </a:path>
              </a:pathLst>
            </a:custGeom>
            <a:noFill/>
            <a:ln w="30163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" name="Freeform 20"/>
            <p:cNvSpPr>
              <a:spLocks/>
            </p:cNvSpPr>
            <p:nvPr/>
          </p:nvSpPr>
          <p:spPr bwMode="auto">
            <a:xfrm>
              <a:off x="2562225" y="2940050"/>
              <a:ext cx="279400" cy="228600"/>
            </a:xfrm>
            <a:custGeom>
              <a:avLst/>
              <a:gdLst>
                <a:gd name="T0" fmla="*/ 0 w 176"/>
                <a:gd name="T1" fmla="*/ 0 h 144"/>
                <a:gd name="T2" fmla="*/ 176 w 176"/>
                <a:gd name="T3" fmla="*/ 0 h 144"/>
                <a:gd name="T4" fmla="*/ 176 w 176"/>
                <a:gd name="T5" fmla="*/ 0 h 144"/>
                <a:gd name="T6" fmla="*/ 176 w 176"/>
                <a:gd name="T7" fmla="*/ 144 h 144"/>
                <a:gd name="T8" fmla="*/ 176 w 176"/>
                <a:gd name="T9" fmla="*/ 144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6" h="144">
                  <a:moveTo>
                    <a:pt x="0" y="0"/>
                  </a:moveTo>
                  <a:lnTo>
                    <a:pt x="176" y="0"/>
                  </a:lnTo>
                  <a:lnTo>
                    <a:pt x="176" y="0"/>
                  </a:lnTo>
                  <a:lnTo>
                    <a:pt x="176" y="144"/>
                  </a:lnTo>
                  <a:lnTo>
                    <a:pt x="176" y="144"/>
                  </a:lnTo>
                </a:path>
              </a:pathLst>
            </a:custGeom>
            <a:noFill/>
            <a:ln w="30163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" name="Freeform 21"/>
            <p:cNvSpPr>
              <a:spLocks/>
            </p:cNvSpPr>
            <p:nvPr/>
          </p:nvSpPr>
          <p:spPr bwMode="auto">
            <a:xfrm>
              <a:off x="2549525" y="2927350"/>
              <a:ext cx="279400" cy="228600"/>
            </a:xfrm>
            <a:custGeom>
              <a:avLst/>
              <a:gdLst>
                <a:gd name="T0" fmla="*/ 0 w 176"/>
                <a:gd name="T1" fmla="*/ 0 h 144"/>
                <a:gd name="T2" fmla="*/ 176 w 176"/>
                <a:gd name="T3" fmla="*/ 0 h 144"/>
                <a:gd name="T4" fmla="*/ 176 w 176"/>
                <a:gd name="T5" fmla="*/ 144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76" h="144">
                  <a:moveTo>
                    <a:pt x="0" y="0"/>
                  </a:moveTo>
                  <a:lnTo>
                    <a:pt x="176" y="0"/>
                  </a:lnTo>
                  <a:lnTo>
                    <a:pt x="176" y="144"/>
                  </a:lnTo>
                </a:path>
              </a:pathLst>
            </a:custGeom>
            <a:noFill/>
            <a:ln w="30163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" name="Freeform 22"/>
            <p:cNvSpPr>
              <a:spLocks/>
            </p:cNvSpPr>
            <p:nvPr/>
          </p:nvSpPr>
          <p:spPr bwMode="auto">
            <a:xfrm>
              <a:off x="1878013" y="2940050"/>
              <a:ext cx="252412" cy="279400"/>
            </a:xfrm>
            <a:custGeom>
              <a:avLst/>
              <a:gdLst>
                <a:gd name="T0" fmla="*/ 159 w 159"/>
                <a:gd name="T1" fmla="*/ 0 h 176"/>
                <a:gd name="T2" fmla="*/ 0 w 159"/>
                <a:gd name="T3" fmla="*/ 0 h 176"/>
                <a:gd name="T4" fmla="*/ 0 w 159"/>
                <a:gd name="T5" fmla="*/ 0 h 176"/>
                <a:gd name="T6" fmla="*/ 0 w 159"/>
                <a:gd name="T7" fmla="*/ 176 h 176"/>
                <a:gd name="T8" fmla="*/ 0 w 159"/>
                <a:gd name="T9" fmla="*/ 176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59" h="176">
                  <a:moveTo>
                    <a:pt x="159" y="0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0" y="176"/>
                  </a:lnTo>
                  <a:lnTo>
                    <a:pt x="0" y="176"/>
                  </a:lnTo>
                </a:path>
              </a:pathLst>
            </a:custGeom>
            <a:noFill/>
            <a:ln w="30163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" name="Freeform 23"/>
            <p:cNvSpPr>
              <a:spLocks/>
            </p:cNvSpPr>
            <p:nvPr/>
          </p:nvSpPr>
          <p:spPr bwMode="auto">
            <a:xfrm>
              <a:off x="1865313" y="2927350"/>
              <a:ext cx="252412" cy="279400"/>
            </a:xfrm>
            <a:custGeom>
              <a:avLst/>
              <a:gdLst>
                <a:gd name="T0" fmla="*/ 159 w 159"/>
                <a:gd name="T1" fmla="*/ 0 h 176"/>
                <a:gd name="T2" fmla="*/ 0 w 159"/>
                <a:gd name="T3" fmla="*/ 0 h 176"/>
                <a:gd name="T4" fmla="*/ 0 w 159"/>
                <a:gd name="T5" fmla="*/ 176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9" h="176">
                  <a:moveTo>
                    <a:pt x="159" y="0"/>
                  </a:moveTo>
                  <a:lnTo>
                    <a:pt x="0" y="0"/>
                  </a:lnTo>
                  <a:lnTo>
                    <a:pt x="0" y="176"/>
                  </a:lnTo>
                </a:path>
              </a:pathLst>
            </a:custGeom>
            <a:noFill/>
            <a:ln w="30163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" name="Freeform 24"/>
            <p:cNvSpPr>
              <a:spLocks/>
            </p:cNvSpPr>
            <p:nvPr/>
          </p:nvSpPr>
          <p:spPr bwMode="auto">
            <a:xfrm>
              <a:off x="1852613" y="3357563"/>
              <a:ext cx="989012" cy="139700"/>
            </a:xfrm>
            <a:custGeom>
              <a:avLst/>
              <a:gdLst>
                <a:gd name="T0" fmla="*/ 0 w 623"/>
                <a:gd name="T1" fmla="*/ 0 h 88"/>
                <a:gd name="T2" fmla="*/ 0 w 623"/>
                <a:gd name="T3" fmla="*/ 88 h 88"/>
                <a:gd name="T4" fmla="*/ 0 w 623"/>
                <a:gd name="T5" fmla="*/ 88 h 88"/>
                <a:gd name="T6" fmla="*/ 623 w 623"/>
                <a:gd name="T7" fmla="*/ 88 h 88"/>
                <a:gd name="T8" fmla="*/ 623 w 623"/>
                <a:gd name="T9" fmla="*/ 88 h 88"/>
                <a:gd name="T10" fmla="*/ 623 w 623"/>
                <a:gd name="T11" fmla="*/ 0 h 88"/>
                <a:gd name="T12" fmla="*/ 623 w 623"/>
                <a:gd name="T13" fmla="*/ 0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23" h="88">
                  <a:moveTo>
                    <a:pt x="0" y="0"/>
                  </a:moveTo>
                  <a:lnTo>
                    <a:pt x="0" y="88"/>
                  </a:lnTo>
                  <a:lnTo>
                    <a:pt x="0" y="88"/>
                  </a:lnTo>
                  <a:lnTo>
                    <a:pt x="623" y="88"/>
                  </a:lnTo>
                  <a:lnTo>
                    <a:pt x="623" y="88"/>
                  </a:lnTo>
                  <a:lnTo>
                    <a:pt x="623" y="0"/>
                  </a:lnTo>
                  <a:lnTo>
                    <a:pt x="623" y="0"/>
                  </a:lnTo>
                </a:path>
              </a:pathLst>
            </a:custGeom>
            <a:noFill/>
            <a:ln w="30163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" name="Rectangle 26"/>
            <p:cNvSpPr>
              <a:spLocks noChangeArrowheads="1"/>
            </p:cNvSpPr>
            <p:nvPr/>
          </p:nvSpPr>
          <p:spPr bwMode="auto">
            <a:xfrm>
              <a:off x="1624013" y="3028950"/>
              <a:ext cx="393700" cy="303213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" name="Rectangle 27"/>
            <p:cNvSpPr>
              <a:spLocks noChangeArrowheads="1"/>
            </p:cNvSpPr>
            <p:nvPr/>
          </p:nvSpPr>
          <p:spPr bwMode="auto">
            <a:xfrm>
              <a:off x="1611313" y="3016250"/>
              <a:ext cx="419100" cy="328613"/>
            </a:xfrm>
            <a:prstGeom prst="rect">
              <a:avLst/>
            </a:prstGeom>
            <a:noFill/>
            <a:ln w="30163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" name="Rectangle 28"/>
            <p:cNvSpPr>
              <a:spLocks noChangeArrowheads="1"/>
            </p:cNvSpPr>
            <p:nvPr/>
          </p:nvSpPr>
          <p:spPr bwMode="auto">
            <a:xfrm>
              <a:off x="2625725" y="3028950"/>
              <a:ext cx="393700" cy="303213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" name="Rectangle 29"/>
            <p:cNvSpPr>
              <a:spLocks noChangeArrowheads="1"/>
            </p:cNvSpPr>
            <p:nvPr/>
          </p:nvSpPr>
          <p:spPr bwMode="auto">
            <a:xfrm>
              <a:off x="2613025" y="3016250"/>
              <a:ext cx="419100" cy="328613"/>
            </a:xfrm>
            <a:prstGeom prst="rect">
              <a:avLst/>
            </a:prstGeom>
            <a:noFill/>
            <a:ln w="30163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" name="Rectangle 30"/>
            <p:cNvSpPr>
              <a:spLocks noChangeArrowheads="1"/>
            </p:cNvSpPr>
            <p:nvPr/>
          </p:nvSpPr>
          <p:spPr bwMode="auto">
            <a:xfrm>
              <a:off x="825500" y="2851150"/>
              <a:ext cx="392113" cy="31750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" name="Rectangle 31"/>
            <p:cNvSpPr>
              <a:spLocks noChangeArrowheads="1"/>
            </p:cNvSpPr>
            <p:nvPr/>
          </p:nvSpPr>
          <p:spPr bwMode="auto">
            <a:xfrm>
              <a:off x="812800" y="2838450"/>
              <a:ext cx="417513" cy="342900"/>
            </a:xfrm>
            <a:prstGeom prst="rect">
              <a:avLst/>
            </a:prstGeom>
            <a:noFill/>
            <a:ln w="30163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" name="Line 32"/>
            <p:cNvSpPr>
              <a:spLocks noChangeShapeType="1"/>
            </p:cNvSpPr>
            <p:nvPr/>
          </p:nvSpPr>
          <p:spPr bwMode="auto">
            <a:xfrm>
              <a:off x="1611313" y="3675063"/>
              <a:ext cx="1587" cy="227012"/>
            </a:xfrm>
            <a:prstGeom prst="line">
              <a:avLst/>
            </a:prstGeom>
            <a:noFill/>
            <a:ln w="301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5" name="Line 33"/>
            <p:cNvSpPr>
              <a:spLocks noChangeShapeType="1"/>
            </p:cNvSpPr>
            <p:nvPr/>
          </p:nvSpPr>
          <p:spPr bwMode="auto">
            <a:xfrm>
              <a:off x="1598613" y="4357688"/>
              <a:ext cx="1587" cy="227012"/>
            </a:xfrm>
            <a:prstGeom prst="line">
              <a:avLst/>
            </a:prstGeom>
            <a:noFill/>
            <a:ln w="301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" name="Oval 34"/>
            <p:cNvSpPr>
              <a:spLocks noChangeArrowheads="1"/>
            </p:cNvSpPr>
            <p:nvPr/>
          </p:nvSpPr>
          <p:spPr bwMode="auto">
            <a:xfrm>
              <a:off x="1547813" y="4597400"/>
              <a:ext cx="139700" cy="177800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" name="Oval 35"/>
            <p:cNvSpPr>
              <a:spLocks noChangeArrowheads="1"/>
            </p:cNvSpPr>
            <p:nvPr/>
          </p:nvSpPr>
          <p:spPr bwMode="auto">
            <a:xfrm>
              <a:off x="1535113" y="4584700"/>
              <a:ext cx="165100" cy="203200"/>
            </a:xfrm>
            <a:prstGeom prst="ellipse">
              <a:avLst/>
            </a:prstGeom>
            <a:noFill/>
            <a:ln w="301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8" name="Freeform 36"/>
            <p:cNvSpPr>
              <a:spLocks/>
            </p:cNvSpPr>
            <p:nvPr/>
          </p:nvSpPr>
          <p:spPr bwMode="auto">
            <a:xfrm>
              <a:off x="647700" y="2168525"/>
              <a:ext cx="976313" cy="1936750"/>
            </a:xfrm>
            <a:custGeom>
              <a:avLst/>
              <a:gdLst>
                <a:gd name="T0" fmla="*/ 471 w 615"/>
                <a:gd name="T1" fmla="*/ 1220 h 1220"/>
                <a:gd name="T2" fmla="*/ 0 w 615"/>
                <a:gd name="T3" fmla="*/ 1220 h 1220"/>
                <a:gd name="T4" fmla="*/ 0 w 615"/>
                <a:gd name="T5" fmla="*/ 1220 h 1220"/>
                <a:gd name="T6" fmla="*/ 0 w 615"/>
                <a:gd name="T7" fmla="*/ 0 h 1220"/>
                <a:gd name="T8" fmla="*/ 0 w 615"/>
                <a:gd name="T9" fmla="*/ 0 h 1220"/>
                <a:gd name="T10" fmla="*/ 615 w 615"/>
                <a:gd name="T11" fmla="*/ 0 h 1220"/>
                <a:gd name="T12" fmla="*/ 615 w 615"/>
                <a:gd name="T13" fmla="*/ 0 h 1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15" h="1220">
                  <a:moveTo>
                    <a:pt x="471" y="1220"/>
                  </a:moveTo>
                  <a:lnTo>
                    <a:pt x="0" y="1220"/>
                  </a:lnTo>
                  <a:lnTo>
                    <a:pt x="0" y="1220"/>
                  </a:lnTo>
                  <a:lnTo>
                    <a:pt x="0" y="0"/>
                  </a:lnTo>
                  <a:lnTo>
                    <a:pt x="0" y="0"/>
                  </a:lnTo>
                  <a:lnTo>
                    <a:pt x="615" y="0"/>
                  </a:lnTo>
                  <a:lnTo>
                    <a:pt x="615" y="0"/>
                  </a:lnTo>
                </a:path>
              </a:pathLst>
            </a:custGeom>
            <a:noFill/>
            <a:ln w="30163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" name="Freeform 37"/>
            <p:cNvSpPr>
              <a:spLocks/>
            </p:cNvSpPr>
            <p:nvPr/>
          </p:nvSpPr>
          <p:spPr bwMode="auto">
            <a:xfrm>
              <a:off x="635000" y="2155825"/>
              <a:ext cx="976313" cy="1936750"/>
            </a:xfrm>
            <a:custGeom>
              <a:avLst/>
              <a:gdLst>
                <a:gd name="T0" fmla="*/ 471 w 615"/>
                <a:gd name="T1" fmla="*/ 1220 h 1220"/>
                <a:gd name="T2" fmla="*/ 0 w 615"/>
                <a:gd name="T3" fmla="*/ 1220 h 1220"/>
                <a:gd name="T4" fmla="*/ 0 w 615"/>
                <a:gd name="T5" fmla="*/ 0 h 1220"/>
                <a:gd name="T6" fmla="*/ 615 w 615"/>
                <a:gd name="T7" fmla="*/ 0 h 1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15" h="1220">
                  <a:moveTo>
                    <a:pt x="471" y="1220"/>
                  </a:moveTo>
                  <a:lnTo>
                    <a:pt x="0" y="1220"/>
                  </a:lnTo>
                  <a:lnTo>
                    <a:pt x="0" y="0"/>
                  </a:lnTo>
                  <a:lnTo>
                    <a:pt x="615" y="0"/>
                  </a:lnTo>
                </a:path>
              </a:pathLst>
            </a:custGeom>
            <a:noFill/>
            <a:ln w="30163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40" name="Group 38"/>
            <p:cNvGrpSpPr>
              <a:grpSpLocks/>
            </p:cNvGrpSpPr>
            <p:nvPr/>
          </p:nvGrpSpPr>
          <p:grpSpPr bwMode="auto">
            <a:xfrm>
              <a:off x="1433513" y="2117725"/>
              <a:ext cx="203200" cy="88900"/>
              <a:chOff x="903" y="1334"/>
              <a:chExt cx="128" cy="56"/>
            </a:xfrm>
          </p:grpSpPr>
          <p:sp>
            <p:nvSpPr>
              <p:cNvPr id="59" name="Freeform 39"/>
              <p:cNvSpPr>
                <a:spLocks/>
              </p:cNvSpPr>
              <p:nvPr/>
            </p:nvSpPr>
            <p:spPr bwMode="auto">
              <a:xfrm>
                <a:off x="911" y="1334"/>
                <a:ext cx="120" cy="56"/>
              </a:xfrm>
              <a:custGeom>
                <a:avLst/>
                <a:gdLst>
                  <a:gd name="T0" fmla="*/ 120 w 120"/>
                  <a:gd name="T1" fmla="*/ 32 h 56"/>
                  <a:gd name="T2" fmla="*/ 0 w 120"/>
                  <a:gd name="T3" fmla="*/ 56 h 56"/>
                  <a:gd name="T4" fmla="*/ 0 w 120"/>
                  <a:gd name="T5" fmla="*/ 32 h 56"/>
                  <a:gd name="T6" fmla="*/ 0 w 120"/>
                  <a:gd name="T7" fmla="*/ 0 h 56"/>
                  <a:gd name="T8" fmla="*/ 120 w 120"/>
                  <a:gd name="T9" fmla="*/ 32 h 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20" h="56">
                    <a:moveTo>
                      <a:pt x="120" y="32"/>
                    </a:moveTo>
                    <a:lnTo>
                      <a:pt x="0" y="56"/>
                    </a:lnTo>
                    <a:lnTo>
                      <a:pt x="0" y="32"/>
                    </a:lnTo>
                    <a:lnTo>
                      <a:pt x="0" y="0"/>
                    </a:lnTo>
                    <a:lnTo>
                      <a:pt x="120" y="32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0" name="Line 40"/>
              <p:cNvSpPr>
                <a:spLocks noChangeShapeType="1"/>
              </p:cNvSpPr>
              <p:nvPr/>
            </p:nvSpPr>
            <p:spPr bwMode="auto">
              <a:xfrm>
                <a:off x="903" y="1366"/>
                <a:ext cx="8" cy="1"/>
              </a:xfrm>
              <a:prstGeom prst="line">
                <a:avLst/>
              </a:prstGeom>
              <a:noFill/>
              <a:ln w="17463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41" name="Group 41"/>
            <p:cNvGrpSpPr>
              <a:grpSpLocks/>
            </p:cNvGrpSpPr>
            <p:nvPr/>
          </p:nvGrpSpPr>
          <p:grpSpPr bwMode="auto">
            <a:xfrm>
              <a:off x="2282825" y="2484438"/>
              <a:ext cx="88900" cy="254000"/>
              <a:chOff x="1438" y="1565"/>
              <a:chExt cx="56" cy="160"/>
            </a:xfrm>
          </p:grpSpPr>
          <p:sp>
            <p:nvSpPr>
              <p:cNvPr id="57" name="Freeform 42"/>
              <p:cNvSpPr>
                <a:spLocks/>
              </p:cNvSpPr>
              <p:nvPr/>
            </p:nvSpPr>
            <p:spPr bwMode="auto">
              <a:xfrm>
                <a:off x="1438" y="1613"/>
                <a:ext cx="56" cy="112"/>
              </a:xfrm>
              <a:custGeom>
                <a:avLst/>
                <a:gdLst>
                  <a:gd name="T0" fmla="*/ 24 w 56"/>
                  <a:gd name="T1" fmla="*/ 112 h 112"/>
                  <a:gd name="T2" fmla="*/ 0 w 56"/>
                  <a:gd name="T3" fmla="*/ 0 h 112"/>
                  <a:gd name="T4" fmla="*/ 24 w 56"/>
                  <a:gd name="T5" fmla="*/ 0 h 112"/>
                  <a:gd name="T6" fmla="*/ 56 w 56"/>
                  <a:gd name="T7" fmla="*/ 0 h 112"/>
                  <a:gd name="T8" fmla="*/ 24 w 56"/>
                  <a:gd name="T9" fmla="*/ 112 h 1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6" h="112">
                    <a:moveTo>
                      <a:pt x="24" y="112"/>
                    </a:moveTo>
                    <a:lnTo>
                      <a:pt x="0" y="0"/>
                    </a:lnTo>
                    <a:lnTo>
                      <a:pt x="24" y="0"/>
                    </a:lnTo>
                    <a:lnTo>
                      <a:pt x="56" y="0"/>
                    </a:lnTo>
                    <a:lnTo>
                      <a:pt x="24" y="112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8" name="Line 43"/>
              <p:cNvSpPr>
                <a:spLocks noChangeShapeType="1"/>
              </p:cNvSpPr>
              <p:nvPr/>
            </p:nvSpPr>
            <p:spPr bwMode="auto">
              <a:xfrm>
                <a:off x="1462" y="1565"/>
                <a:ext cx="1" cy="48"/>
              </a:xfrm>
              <a:prstGeom prst="line">
                <a:avLst/>
              </a:prstGeom>
              <a:noFill/>
              <a:ln w="17463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42" name="Group 44"/>
            <p:cNvGrpSpPr>
              <a:grpSpLocks/>
            </p:cNvGrpSpPr>
            <p:nvPr/>
          </p:nvGrpSpPr>
          <p:grpSpPr bwMode="auto">
            <a:xfrm>
              <a:off x="977900" y="2624138"/>
              <a:ext cx="88900" cy="227012"/>
              <a:chOff x="616" y="1653"/>
              <a:chExt cx="56" cy="143"/>
            </a:xfrm>
          </p:grpSpPr>
          <p:sp>
            <p:nvSpPr>
              <p:cNvPr id="55" name="Freeform 45"/>
              <p:cNvSpPr>
                <a:spLocks/>
              </p:cNvSpPr>
              <p:nvPr/>
            </p:nvSpPr>
            <p:spPr bwMode="auto">
              <a:xfrm>
                <a:off x="616" y="1685"/>
                <a:ext cx="56" cy="111"/>
              </a:xfrm>
              <a:custGeom>
                <a:avLst/>
                <a:gdLst>
                  <a:gd name="T0" fmla="*/ 32 w 56"/>
                  <a:gd name="T1" fmla="*/ 111 h 111"/>
                  <a:gd name="T2" fmla="*/ 0 w 56"/>
                  <a:gd name="T3" fmla="*/ 0 h 111"/>
                  <a:gd name="T4" fmla="*/ 32 w 56"/>
                  <a:gd name="T5" fmla="*/ 0 h 111"/>
                  <a:gd name="T6" fmla="*/ 56 w 56"/>
                  <a:gd name="T7" fmla="*/ 0 h 111"/>
                  <a:gd name="T8" fmla="*/ 32 w 56"/>
                  <a:gd name="T9" fmla="*/ 111 h 1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6" h="111">
                    <a:moveTo>
                      <a:pt x="32" y="111"/>
                    </a:moveTo>
                    <a:lnTo>
                      <a:pt x="0" y="0"/>
                    </a:lnTo>
                    <a:lnTo>
                      <a:pt x="32" y="0"/>
                    </a:lnTo>
                    <a:lnTo>
                      <a:pt x="56" y="0"/>
                    </a:lnTo>
                    <a:lnTo>
                      <a:pt x="32" y="111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6" name="Line 46"/>
              <p:cNvSpPr>
                <a:spLocks noChangeShapeType="1"/>
              </p:cNvSpPr>
              <p:nvPr/>
            </p:nvSpPr>
            <p:spPr bwMode="auto">
              <a:xfrm>
                <a:off x="648" y="1653"/>
                <a:ext cx="1" cy="32"/>
              </a:xfrm>
              <a:prstGeom prst="line">
                <a:avLst/>
              </a:prstGeom>
              <a:noFill/>
              <a:ln w="17463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43" name="Group 47"/>
            <p:cNvGrpSpPr>
              <a:grpSpLocks/>
            </p:cNvGrpSpPr>
            <p:nvPr/>
          </p:nvGrpSpPr>
          <p:grpSpPr bwMode="auto">
            <a:xfrm>
              <a:off x="1573213" y="3687763"/>
              <a:ext cx="88900" cy="252412"/>
              <a:chOff x="991" y="2323"/>
              <a:chExt cx="56" cy="159"/>
            </a:xfrm>
          </p:grpSpPr>
          <p:sp>
            <p:nvSpPr>
              <p:cNvPr id="53" name="Freeform 48"/>
              <p:cNvSpPr>
                <a:spLocks/>
              </p:cNvSpPr>
              <p:nvPr/>
            </p:nvSpPr>
            <p:spPr bwMode="auto">
              <a:xfrm>
                <a:off x="991" y="2370"/>
                <a:ext cx="56" cy="112"/>
              </a:xfrm>
              <a:custGeom>
                <a:avLst/>
                <a:gdLst>
                  <a:gd name="T0" fmla="*/ 32 w 56"/>
                  <a:gd name="T1" fmla="*/ 112 h 112"/>
                  <a:gd name="T2" fmla="*/ 0 w 56"/>
                  <a:gd name="T3" fmla="*/ 0 h 112"/>
                  <a:gd name="T4" fmla="*/ 32 w 56"/>
                  <a:gd name="T5" fmla="*/ 0 h 112"/>
                  <a:gd name="T6" fmla="*/ 56 w 56"/>
                  <a:gd name="T7" fmla="*/ 0 h 112"/>
                  <a:gd name="T8" fmla="*/ 32 w 56"/>
                  <a:gd name="T9" fmla="*/ 112 h 1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6" h="112">
                    <a:moveTo>
                      <a:pt x="32" y="112"/>
                    </a:moveTo>
                    <a:lnTo>
                      <a:pt x="0" y="0"/>
                    </a:lnTo>
                    <a:lnTo>
                      <a:pt x="32" y="0"/>
                    </a:lnTo>
                    <a:lnTo>
                      <a:pt x="56" y="0"/>
                    </a:lnTo>
                    <a:lnTo>
                      <a:pt x="32" y="112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4" name="Line 49"/>
              <p:cNvSpPr>
                <a:spLocks noChangeShapeType="1"/>
              </p:cNvSpPr>
              <p:nvPr/>
            </p:nvSpPr>
            <p:spPr bwMode="auto">
              <a:xfrm>
                <a:off x="1023" y="2323"/>
                <a:ext cx="1" cy="47"/>
              </a:xfrm>
              <a:prstGeom prst="line">
                <a:avLst/>
              </a:prstGeom>
              <a:noFill/>
              <a:ln w="17463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44" name="Group 50"/>
            <p:cNvGrpSpPr>
              <a:grpSpLocks/>
            </p:cNvGrpSpPr>
            <p:nvPr/>
          </p:nvGrpSpPr>
          <p:grpSpPr bwMode="auto">
            <a:xfrm>
              <a:off x="1547813" y="2003425"/>
              <a:ext cx="88900" cy="190500"/>
              <a:chOff x="975" y="1262"/>
              <a:chExt cx="56" cy="120"/>
            </a:xfrm>
          </p:grpSpPr>
          <p:sp>
            <p:nvSpPr>
              <p:cNvPr id="51" name="Freeform 51"/>
              <p:cNvSpPr>
                <a:spLocks/>
              </p:cNvSpPr>
              <p:nvPr/>
            </p:nvSpPr>
            <p:spPr bwMode="auto">
              <a:xfrm>
                <a:off x="975" y="1270"/>
                <a:ext cx="56" cy="112"/>
              </a:xfrm>
              <a:custGeom>
                <a:avLst/>
                <a:gdLst>
                  <a:gd name="T0" fmla="*/ 32 w 56"/>
                  <a:gd name="T1" fmla="*/ 112 h 112"/>
                  <a:gd name="T2" fmla="*/ 0 w 56"/>
                  <a:gd name="T3" fmla="*/ 0 h 112"/>
                  <a:gd name="T4" fmla="*/ 32 w 56"/>
                  <a:gd name="T5" fmla="*/ 0 h 112"/>
                  <a:gd name="T6" fmla="*/ 56 w 56"/>
                  <a:gd name="T7" fmla="*/ 0 h 112"/>
                  <a:gd name="T8" fmla="*/ 32 w 56"/>
                  <a:gd name="T9" fmla="*/ 112 h 1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6" h="112">
                    <a:moveTo>
                      <a:pt x="32" y="112"/>
                    </a:moveTo>
                    <a:lnTo>
                      <a:pt x="0" y="0"/>
                    </a:lnTo>
                    <a:lnTo>
                      <a:pt x="32" y="0"/>
                    </a:lnTo>
                    <a:lnTo>
                      <a:pt x="56" y="0"/>
                    </a:lnTo>
                    <a:lnTo>
                      <a:pt x="32" y="112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2" name="Line 52"/>
              <p:cNvSpPr>
                <a:spLocks noChangeShapeType="1"/>
              </p:cNvSpPr>
              <p:nvPr/>
            </p:nvSpPr>
            <p:spPr bwMode="auto">
              <a:xfrm>
                <a:off x="1007" y="1262"/>
                <a:ext cx="1" cy="8"/>
              </a:xfrm>
              <a:prstGeom prst="line">
                <a:avLst/>
              </a:prstGeom>
              <a:noFill/>
              <a:ln w="17463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45" name="Group 53"/>
            <p:cNvGrpSpPr>
              <a:grpSpLocks/>
            </p:cNvGrpSpPr>
            <p:nvPr/>
          </p:nvGrpSpPr>
          <p:grpSpPr bwMode="auto">
            <a:xfrm>
              <a:off x="1560513" y="4421188"/>
              <a:ext cx="88900" cy="201612"/>
              <a:chOff x="983" y="2785"/>
              <a:chExt cx="56" cy="127"/>
            </a:xfrm>
          </p:grpSpPr>
          <p:sp>
            <p:nvSpPr>
              <p:cNvPr id="49" name="Freeform 54"/>
              <p:cNvSpPr>
                <a:spLocks/>
              </p:cNvSpPr>
              <p:nvPr/>
            </p:nvSpPr>
            <p:spPr bwMode="auto">
              <a:xfrm>
                <a:off x="983" y="2801"/>
                <a:ext cx="56" cy="111"/>
              </a:xfrm>
              <a:custGeom>
                <a:avLst/>
                <a:gdLst>
                  <a:gd name="T0" fmla="*/ 32 w 56"/>
                  <a:gd name="T1" fmla="*/ 111 h 111"/>
                  <a:gd name="T2" fmla="*/ 0 w 56"/>
                  <a:gd name="T3" fmla="*/ 0 h 111"/>
                  <a:gd name="T4" fmla="*/ 32 w 56"/>
                  <a:gd name="T5" fmla="*/ 0 h 111"/>
                  <a:gd name="T6" fmla="*/ 56 w 56"/>
                  <a:gd name="T7" fmla="*/ 0 h 111"/>
                  <a:gd name="T8" fmla="*/ 32 w 56"/>
                  <a:gd name="T9" fmla="*/ 111 h 1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6" h="111">
                    <a:moveTo>
                      <a:pt x="32" y="111"/>
                    </a:moveTo>
                    <a:lnTo>
                      <a:pt x="0" y="0"/>
                    </a:lnTo>
                    <a:lnTo>
                      <a:pt x="32" y="0"/>
                    </a:lnTo>
                    <a:lnTo>
                      <a:pt x="56" y="0"/>
                    </a:lnTo>
                    <a:lnTo>
                      <a:pt x="32" y="111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0" name="Line 55"/>
              <p:cNvSpPr>
                <a:spLocks noChangeShapeType="1"/>
              </p:cNvSpPr>
              <p:nvPr/>
            </p:nvSpPr>
            <p:spPr bwMode="auto">
              <a:xfrm>
                <a:off x="1015" y="2785"/>
                <a:ext cx="1" cy="16"/>
              </a:xfrm>
              <a:prstGeom prst="line">
                <a:avLst/>
              </a:prstGeom>
              <a:noFill/>
              <a:ln w="17463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46" name="Freeform 66"/>
            <p:cNvSpPr>
              <a:spLocks/>
            </p:cNvSpPr>
            <p:nvPr/>
          </p:nvSpPr>
          <p:spPr bwMode="auto">
            <a:xfrm>
              <a:off x="1054100" y="3194050"/>
              <a:ext cx="1279525" cy="481013"/>
            </a:xfrm>
            <a:custGeom>
              <a:avLst/>
              <a:gdLst>
                <a:gd name="T0" fmla="*/ 806 w 806"/>
                <a:gd name="T1" fmla="*/ 215 h 303"/>
                <a:gd name="T2" fmla="*/ 806 w 806"/>
                <a:gd name="T3" fmla="*/ 303 h 303"/>
                <a:gd name="T4" fmla="*/ 806 w 806"/>
                <a:gd name="T5" fmla="*/ 303 h 303"/>
                <a:gd name="T6" fmla="*/ 0 w 806"/>
                <a:gd name="T7" fmla="*/ 303 h 303"/>
                <a:gd name="T8" fmla="*/ 0 w 806"/>
                <a:gd name="T9" fmla="*/ 303 h 303"/>
                <a:gd name="T10" fmla="*/ 0 w 806"/>
                <a:gd name="T11" fmla="*/ 0 h 303"/>
                <a:gd name="T12" fmla="*/ 0 w 806"/>
                <a:gd name="T13" fmla="*/ 0 h 3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806" h="303">
                  <a:moveTo>
                    <a:pt x="806" y="215"/>
                  </a:moveTo>
                  <a:lnTo>
                    <a:pt x="806" y="303"/>
                  </a:lnTo>
                  <a:lnTo>
                    <a:pt x="806" y="303"/>
                  </a:lnTo>
                  <a:lnTo>
                    <a:pt x="0" y="303"/>
                  </a:lnTo>
                  <a:lnTo>
                    <a:pt x="0" y="303"/>
                  </a:ln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noFill/>
            <a:ln w="30163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7" name="Freeform 67"/>
            <p:cNvSpPr>
              <a:spLocks/>
            </p:cNvSpPr>
            <p:nvPr/>
          </p:nvSpPr>
          <p:spPr bwMode="auto">
            <a:xfrm>
              <a:off x="1041400" y="3181350"/>
              <a:ext cx="1279525" cy="481013"/>
            </a:xfrm>
            <a:custGeom>
              <a:avLst/>
              <a:gdLst>
                <a:gd name="T0" fmla="*/ 806 w 806"/>
                <a:gd name="T1" fmla="*/ 215 h 303"/>
                <a:gd name="T2" fmla="*/ 806 w 806"/>
                <a:gd name="T3" fmla="*/ 303 h 303"/>
                <a:gd name="T4" fmla="*/ 0 w 806"/>
                <a:gd name="T5" fmla="*/ 303 h 303"/>
                <a:gd name="T6" fmla="*/ 0 w 806"/>
                <a:gd name="T7" fmla="*/ 0 h 3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06" h="303">
                  <a:moveTo>
                    <a:pt x="806" y="215"/>
                  </a:moveTo>
                  <a:lnTo>
                    <a:pt x="806" y="303"/>
                  </a:lnTo>
                  <a:lnTo>
                    <a:pt x="0" y="303"/>
                  </a:lnTo>
                  <a:lnTo>
                    <a:pt x="0" y="0"/>
                  </a:lnTo>
                </a:path>
              </a:pathLst>
            </a:custGeom>
            <a:noFill/>
            <a:ln w="30163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62" name="TextBox 61"/>
          <p:cNvSpPr txBox="1"/>
          <p:nvPr/>
        </p:nvSpPr>
        <p:spPr>
          <a:xfrm>
            <a:off x="8850382" y="72338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ysClr val="windowText" lastClr="000000"/>
                </a:solidFill>
              </a:rPr>
              <a:t>0</a:t>
            </a:r>
            <a:endParaRPr lang="en-US" dirty="0">
              <a:solidFill>
                <a:sysClr val="windowText" lastClr="000000"/>
              </a:solidFill>
            </a:endParaRPr>
          </a:p>
        </p:txBody>
      </p:sp>
      <p:sp>
        <p:nvSpPr>
          <p:cNvPr id="63" name="TextBox 62"/>
          <p:cNvSpPr txBox="1"/>
          <p:nvPr/>
        </p:nvSpPr>
        <p:spPr>
          <a:xfrm>
            <a:off x="8817957" y="1245216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>
                <a:solidFill>
                  <a:sysClr val="windowText" lastClr="000000"/>
                </a:solidFill>
              </a:rPr>
              <a:t>1</a:t>
            </a:r>
            <a:endParaRPr lang="en-US" dirty="0">
              <a:solidFill>
                <a:sysClr val="windowText" lastClr="000000"/>
              </a:solidFill>
            </a:endParaRPr>
          </a:p>
        </p:txBody>
      </p:sp>
      <p:sp>
        <p:nvSpPr>
          <p:cNvPr id="64" name="TextBox 63"/>
          <p:cNvSpPr txBox="1"/>
          <p:nvPr/>
        </p:nvSpPr>
        <p:spPr>
          <a:xfrm>
            <a:off x="8853848" y="211029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ysClr val="windowText" lastClr="000000"/>
                </a:solidFill>
              </a:rPr>
              <a:t>2</a:t>
            </a:r>
            <a:endParaRPr lang="en-US" dirty="0">
              <a:solidFill>
                <a:sysClr val="windowText" lastClr="000000"/>
              </a:solidFill>
            </a:endParaRPr>
          </a:p>
        </p:txBody>
      </p:sp>
      <p:sp>
        <p:nvSpPr>
          <p:cNvPr id="65" name="TextBox 64"/>
          <p:cNvSpPr txBox="1"/>
          <p:nvPr/>
        </p:nvSpPr>
        <p:spPr>
          <a:xfrm>
            <a:off x="7958570" y="2909782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>
                <a:solidFill>
                  <a:sysClr val="windowText" lastClr="000000"/>
                </a:solidFill>
              </a:rPr>
              <a:t>3</a:t>
            </a:r>
            <a:endParaRPr lang="en-US" dirty="0">
              <a:solidFill>
                <a:sysClr val="windowText" lastClr="000000"/>
              </a:solidFill>
            </a:endParaRPr>
          </a:p>
        </p:txBody>
      </p:sp>
      <p:sp>
        <p:nvSpPr>
          <p:cNvPr id="66" name="TextBox 65"/>
          <p:cNvSpPr txBox="1"/>
          <p:nvPr/>
        </p:nvSpPr>
        <p:spPr>
          <a:xfrm>
            <a:off x="9928107" y="280862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ysClr val="windowText" lastClr="000000"/>
                </a:solidFill>
              </a:rPr>
              <a:t>4</a:t>
            </a:r>
            <a:endParaRPr lang="en-US" dirty="0">
              <a:solidFill>
                <a:sysClr val="windowText" lastClr="000000"/>
              </a:solidFill>
            </a:endParaRPr>
          </a:p>
        </p:txBody>
      </p:sp>
      <p:sp>
        <p:nvSpPr>
          <p:cNvPr id="67" name="TextBox 66"/>
          <p:cNvSpPr txBox="1"/>
          <p:nvPr/>
        </p:nvSpPr>
        <p:spPr>
          <a:xfrm>
            <a:off x="9163880" y="3149053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ysClr val="windowText" lastClr="000000"/>
                </a:solidFill>
              </a:rPr>
              <a:t>5</a:t>
            </a:r>
            <a:endParaRPr lang="en-US" dirty="0">
              <a:solidFill>
                <a:sysClr val="windowText" lastClr="000000"/>
              </a:solidFill>
            </a:endParaRPr>
          </a:p>
        </p:txBody>
      </p:sp>
      <p:sp>
        <p:nvSpPr>
          <p:cNvPr id="68" name="TextBox 67"/>
          <p:cNvSpPr txBox="1"/>
          <p:nvPr/>
        </p:nvSpPr>
        <p:spPr>
          <a:xfrm>
            <a:off x="10650106" y="3136803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ysClr val="windowText" lastClr="000000"/>
                </a:solidFill>
              </a:rPr>
              <a:t>6</a:t>
            </a:r>
            <a:endParaRPr lang="en-US" dirty="0">
              <a:solidFill>
                <a:sysClr val="windowText" lastClr="000000"/>
              </a:solidFill>
            </a:endParaRPr>
          </a:p>
        </p:txBody>
      </p:sp>
      <p:sp>
        <p:nvSpPr>
          <p:cNvPr id="69" name="TextBox 68"/>
          <p:cNvSpPr txBox="1"/>
          <p:nvPr/>
        </p:nvSpPr>
        <p:spPr>
          <a:xfrm>
            <a:off x="8846400" y="4444071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ysClr val="windowText" lastClr="000000"/>
                </a:solidFill>
              </a:rPr>
              <a:t>7</a:t>
            </a:r>
            <a:endParaRPr lang="en-US" dirty="0">
              <a:solidFill>
                <a:sysClr val="windowText" lastClr="000000"/>
              </a:solidFill>
            </a:endParaRPr>
          </a:p>
        </p:txBody>
      </p:sp>
      <p:sp>
        <p:nvSpPr>
          <p:cNvPr id="70" name="TextBox 69"/>
          <p:cNvSpPr txBox="1"/>
          <p:nvPr/>
        </p:nvSpPr>
        <p:spPr>
          <a:xfrm>
            <a:off x="8859881" y="5218526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ysClr val="windowText" lastClr="000000"/>
                </a:solidFill>
              </a:rPr>
              <a:t>8</a:t>
            </a:r>
            <a:endParaRPr lang="en-US" dirty="0">
              <a:solidFill>
                <a:sysClr val="windowText" lastClr="000000"/>
              </a:solidFill>
            </a:endParaRPr>
          </a:p>
        </p:txBody>
      </p:sp>
      <p:sp>
        <p:nvSpPr>
          <p:cNvPr id="71" name="TextBox 70"/>
          <p:cNvSpPr txBox="1"/>
          <p:nvPr/>
        </p:nvSpPr>
        <p:spPr>
          <a:xfrm>
            <a:off x="5677997" y="616225"/>
            <a:ext cx="285862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Idea</a:t>
            </a:r>
            <a:r>
              <a:rPr lang="en-US" sz="2000" dirty="0" smtClean="0"/>
              <a:t>: construct a graph that illustrates each possible path of control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194223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35000"/>
            <a:ext cx="10515600" cy="5541963"/>
          </a:xfrm>
        </p:spPr>
        <p:txBody>
          <a:bodyPr>
            <a:normAutofit/>
          </a:bodyPr>
          <a:lstStyle/>
          <a:p>
            <a:r>
              <a:rPr lang="en-US" b="1" dirty="0" smtClean="0"/>
              <a:t>Starting the car</a:t>
            </a:r>
          </a:p>
          <a:p>
            <a:r>
              <a:rPr lang="en-US" dirty="0" smtClean="0"/>
              <a:t>0. Start</a:t>
            </a:r>
          </a:p>
          <a:p>
            <a:r>
              <a:rPr lang="en-US" dirty="0" smtClean="0"/>
              <a:t>1. Enter car</a:t>
            </a:r>
          </a:p>
          <a:p>
            <a:r>
              <a:rPr lang="en-US" dirty="0" smtClean="0"/>
              <a:t>2. Do you have the key in your hand?</a:t>
            </a:r>
          </a:p>
          <a:p>
            <a:r>
              <a:rPr lang="en-US" dirty="0" smtClean="0"/>
              <a:t>3. Check your pocket</a:t>
            </a:r>
          </a:p>
          <a:p>
            <a:r>
              <a:rPr lang="en-US" dirty="0" smtClean="0"/>
              <a:t>4. Is it a physical key, or a FOB?</a:t>
            </a:r>
          </a:p>
          <a:p>
            <a:r>
              <a:rPr lang="en-US" dirty="0" smtClean="0"/>
              <a:t>5. Press button on car</a:t>
            </a:r>
          </a:p>
          <a:p>
            <a:r>
              <a:rPr lang="en-US" dirty="0" smtClean="0"/>
              <a:t>6. Insert key, and turn</a:t>
            </a:r>
          </a:p>
          <a:p>
            <a:r>
              <a:rPr lang="en-US" dirty="0" smtClean="0"/>
              <a:t>7. Is the car started?</a:t>
            </a:r>
          </a:p>
          <a:p>
            <a:r>
              <a:rPr lang="en-US" dirty="0" smtClean="0"/>
              <a:t>8. End</a:t>
            </a:r>
          </a:p>
        </p:txBody>
      </p:sp>
      <p:grpSp>
        <p:nvGrpSpPr>
          <p:cNvPr id="4" name="Group 3"/>
          <p:cNvGrpSpPr/>
          <p:nvPr/>
        </p:nvGrpSpPr>
        <p:grpSpPr>
          <a:xfrm>
            <a:off x="7531101" y="787400"/>
            <a:ext cx="3586246" cy="4746458"/>
            <a:chOff x="635000" y="1308100"/>
            <a:chExt cx="2397125" cy="3479800"/>
          </a:xfrm>
        </p:grpSpPr>
        <p:sp>
          <p:nvSpPr>
            <p:cNvPr id="5" name="Freeform 3"/>
            <p:cNvSpPr>
              <a:spLocks/>
            </p:cNvSpPr>
            <p:nvPr/>
          </p:nvSpPr>
          <p:spPr bwMode="auto">
            <a:xfrm>
              <a:off x="2106613" y="2713038"/>
              <a:ext cx="455612" cy="455612"/>
            </a:xfrm>
            <a:custGeom>
              <a:avLst/>
              <a:gdLst>
                <a:gd name="T0" fmla="*/ 143 w 287"/>
                <a:gd name="T1" fmla="*/ 0 h 287"/>
                <a:gd name="T2" fmla="*/ 0 w 287"/>
                <a:gd name="T3" fmla="*/ 143 h 287"/>
                <a:gd name="T4" fmla="*/ 143 w 287"/>
                <a:gd name="T5" fmla="*/ 287 h 287"/>
                <a:gd name="T6" fmla="*/ 287 w 287"/>
                <a:gd name="T7" fmla="*/ 143 h 287"/>
                <a:gd name="T8" fmla="*/ 143 w 287"/>
                <a:gd name="T9" fmla="*/ 0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7" h="287">
                  <a:moveTo>
                    <a:pt x="143" y="0"/>
                  </a:moveTo>
                  <a:lnTo>
                    <a:pt x="0" y="143"/>
                  </a:lnTo>
                  <a:lnTo>
                    <a:pt x="143" y="287"/>
                  </a:lnTo>
                  <a:lnTo>
                    <a:pt x="287" y="143"/>
                  </a:lnTo>
                  <a:lnTo>
                    <a:pt x="14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" name="Freeform 4"/>
            <p:cNvSpPr>
              <a:spLocks/>
            </p:cNvSpPr>
            <p:nvPr/>
          </p:nvSpPr>
          <p:spPr bwMode="auto">
            <a:xfrm>
              <a:off x="2106613" y="2713038"/>
              <a:ext cx="455612" cy="455612"/>
            </a:xfrm>
            <a:custGeom>
              <a:avLst/>
              <a:gdLst>
                <a:gd name="T0" fmla="*/ 143 w 287"/>
                <a:gd name="T1" fmla="*/ 0 h 287"/>
                <a:gd name="T2" fmla="*/ 0 w 287"/>
                <a:gd name="T3" fmla="*/ 143 h 287"/>
                <a:gd name="T4" fmla="*/ 0 w 287"/>
                <a:gd name="T5" fmla="*/ 143 h 287"/>
                <a:gd name="T6" fmla="*/ 143 w 287"/>
                <a:gd name="T7" fmla="*/ 287 h 287"/>
                <a:gd name="T8" fmla="*/ 143 w 287"/>
                <a:gd name="T9" fmla="*/ 287 h 287"/>
                <a:gd name="T10" fmla="*/ 287 w 287"/>
                <a:gd name="T11" fmla="*/ 143 h 287"/>
                <a:gd name="T12" fmla="*/ 287 w 287"/>
                <a:gd name="T13" fmla="*/ 143 h 287"/>
                <a:gd name="T14" fmla="*/ 143 w 287"/>
                <a:gd name="T15" fmla="*/ 0 h 287"/>
                <a:gd name="T16" fmla="*/ 143 w 287"/>
                <a:gd name="T17" fmla="*/ 0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87" h="287">
                  <a:moveTo>
                    <a:pt x="143" y="0"/>
                  </a:moveTo>
                  <a:lnTo>
                    <a:pt x="0" y="143"/>
                  </a:lnTo>
                  <a:lnTo>
                    <a:pt x="0" y="143"/>
                  </a:lnTo>
                  <a:lnTo>
                    <a:pt x="143" y="287"/>
                  </a:lnTo>
                  <a:lnTo>
                    <a:pt x="143" y="287"/>
                  </a:lnTo>
                  <a:lnTo>
                    <a:pt x="287" y="143"/>
                  </a:lnTo>
                  <a:lnTo>
                    <a:pt x="287" y="143"/>
                  </a:lnTo>
                  <a:lnTo>
                    <a:pt x="143" y="0"/>
                  </a:lnTo>
                  <a:lnTo>
                    <a:pt x="143" y="0"/>
                  </a:lnTo>
                  <a:close/>
                </a:path>
              </a:pathLst>
            </a:custGeom>
            <a:noFill/>
            <a:ln w="30163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" name="Freeform 5"/>
            <p:cNvSpPr>
              <a:spLocks/>
            </p:cNvSpPr>
            <p:nvPr/>
          </p:nvSpPr>
          <p:spPr bwMode="auto">
            <a:xfrm>
              <a:off x="2093913" y="2700338"/>
              <a:ext cx="455612" cy="455612"/>
            </a:xfrm>
            <a:custGeom>
              <a:avLst/>
              <a:gdLst>
                <a:gd name="T0" fmla="*/ 143 w 287"/>
                <a:gd name="T1" fmla="*/ 0 h 287"/>
                <a:gd name="T2" fmla="*/ 0 w 287"/>
                <a:gd name="T3" fmla="*/ 143 h 287"/>
                <a:gd name="T4" fmla="*/ 143 w 287"/>
                <a:gd name="T5" fmla="*/ 287 h 287"/>
                <a:gd name="T6" fmla="*/ 287 w 287"/>
                <a:gd name="T7" fmla="*/ 143 h 287"/>
                <a:gd name="T8" fmla="*/ 143 w 287"/>
                <a:gd name="T9" fmla="*/ 0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7" h="287">
                  <a:moveTo>
                    <a:pt x="143" y="0"/>
                  </a:moveTo>
                  <a:lnTo>
                    <a:pt x="0" y="143"/>
                  </a:lnTo>
                  <a:lnTo>
                    <a:pt x="143" y="287"/>
                  </a:lnTo>
                  <a:lnTo>
                    <a:pt x="287" y="143"/>
                  </a:lnTo>
                  <a:lnTo>
                    <a:pt x="143" y="0"/>
                  </a:lnTo>
                  <a:close/>
                </a:path>
              </a:pathLst>
            </a:custGeom>
            <a:noFill/>
            <a:ln w="30163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" name="Oval 6"/>
            <p:cNvSpPr>
              <a:spLocks noChangeArrowheads="1"/>
            </p:cNvSpPr>
            <p:nvPr/>
          </p:nvSpPr>
          <p:spPr bwMode="auto">
            <a:xfrm>
              <a:off x="1535113" y="1320800"/>
              <a:ext cx="139700" cy="165100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" name="Oval 7"/>
            <p:cNvSpPr>
              <a:spLocks noChangeArrowheads="1"/>
            </p:cNvSpPr>
            <p:nvPr/>
          </p:nvSpPr>
          <p:spPr bwMode="auto">
            <a:xfrm>
              <a:off x="1522413" y="1308100"/>
              <a:ext cx="165100" cy="190500"/>
            </a:xfrm>
            <a:prstGeom prst="ellipse">
              <a:avLst/>
            </a:prstGeom>
            <a:noFill/>
            <a:ln w="301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" name="Freeform 8"/>
            <p:cNvSpPr>
              <a:spLocks/>
            </p:cNvSpPr>
            <p:nvPr/>
          </p:nvSpPr>
          <p:spPr bwMode="auto">
            <a:xfrm>
              <a:off x="1395413" y="2219325"/>
              <a:ext cx="457200" cy="455613"/>
            </a:xfrm>
            <a:custGeom>
              <a:avLst/>
              <a:gdLst>
                <a:gd name="T0" fmla="*/ 144 w 288"/>
                <a:gd name="T1" fmla="*/ 0 h 287"/>
                <a:gd name="T2" fmla="*/ 0 w 288"/>
                <a:gd name="T3" fmla="*/ 143 h 287"/>
                <a:gd name="T4" fmla="*/ 144 w 288"/>
                <a:gd name="T5" fmla="*/ 287 h 287"/>
                <a:gd name="T6" fmla="*/ 288 w 288"/>
                <a:gd name="T7" fmla="*/ 143 h 287"/>
                <a:gd name="T8" fmla="*/ 144 w 288"/>
                <a:gd name="T9" fmla="*/ 0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8" h="287">
                  <a:moveTo>
                    <a:pt x="144" y="0"/>
                  </a:moveTo>
                  <a:lnTo>
                    <a:pt x="0" y="143"/>
                  </a:lnTo>
                  <a:lnTo>
                    <a:pt x="144" y="287"/>
                  </a:lnTo>
                  <a:lnTo>
                    <a:pt x="288" y="143"/>
                  </a:lnTo>
                  <a:lnTo>
                    <a:pt x="144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" name="Freeform 9"/>
            <p:cNvSpPr>
              <a:spLocks/>
            </p:cNvSpPr>
            <p:nvPr/>
          </p:nvSpPr>
          <p:spPr bwMode="auto">
            <a:xfrm>
              <a:off x="1395413" y="2219325"/>
              <a:ext cx="457200" cy="455613"/>
            </a:xfrm>
            <a:custGeom>
              <a:avLst/>
              <a:gdLst>
                <a:gd name="T0" fmla="*/ 144 w 288"/>
                <a:gd name="T1" fmla="*/ 0 h 287"/>
                <a:gd name="T2" fmla="*/ 0 w 288"/>
                <a:gd name="T3" fmla="*/ 143 h 287"/>
                <a:gd name="T4" fmla="*/ 0 w 288"/>
                <a:gd name="T5" fmla="*/ 143 h 287"/>
                <a:gd name="T6" fmla="*/ 144 w 288"/>
                <a:gd name="T7" fmla="*/ 287 h 287"/>
                <a:gd name="T8" fmla="*/ 144 w 288"/>
                <a:gd name="T9" fmla="*/ 287 h 287"/>
                <a:gd name="T10" fmla="*/ 288 w 288"/>
                <a:gd name="T11" fmla="*/ 143 h 287"/>
                <a:gd name="T12" fmla="*/ 288 w 288"/>
                <a:gd name="T13" fmla="*/ 143 h 287"/>
                <a:gd name="T14" fmla="*/ 144 w 288"/>
                <a:gd name="T15" fmla="*/ 0 h 287"/>
                <a:gd name="T16" fmla="*/ 144 w 288"/>
                <a:gd name="T17" fmla="*/ 0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88" h="287">
                  <a:moveTo>
                    <a:pt x="144" y="0"/>
                  </a:moveTo>
                  <a:lnTo>
                    <a:pt x="0" y="143"/>
                  </a:lnTo>
                  <a:lnTo>
                    <a:pt x="0" y="143"/>
                  </a:lnTo>
                  <a:lnTo>
                    <a:pt x="144" y="287"/>
                  </a:lnTo>
                  <a:lnTo>
                    <a:pt x="144" y="287"/>
                  </a:lnTo>
                  <a:lnTo>
                    <a:pt x="288" y="143"/>
                  </a:lnTo>
                  <a:lnTo>
                    <a:pt x="288" y="143"/>
                  </a:lnTo>
                  <a:lnTo>
                    <a:pt x="144" y="0"/>
                  </a:lnTo>
                  <a:lnTo>
                    <a:pt x="144" y="0"/>
                  </a:lnTo>
                  <a:close/>
                </a:path>
              </a:pathLst>
            </a:custGeom>
            <a:noFill/>
            <a:ln w="30163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" name="Freeform 10"/>
            <p:cNvSpPr>
              <a:spLocks/>
            </p:cNvSpPr>
            <p:nvPr/>
          </p:nvSpPr>
          <p:spPr bwMode="auto">
            <a:xfrm>
              <a:off x="1382713" y="2206625"/>
              <a:ext cx="457200" cy="455613"/>
            </a:xfrm>
            <a:custGeom>
              <a:avLst/>
              <a:gdLst>
                <a:gd name="T0" fmla="*/ 144 w 288"/>
                <a:gd name="T1" fmla="*/ 0 h 287"/>
                <a:gd name="T2" fmla="*/ 0 w 288"/>
                <a:gd name="T3" fmla="*/ 143 h 287"/>
                <a:gd name="T4" fmla="*/ 144 w 288"/>
                <a:gd name="T5" fmla="*/ 287 h 287"/>
                <a:gd name="T6" fmla="*/ 288 w 288"/>
                <a:gd name="T7" fmla="*/ 143 h 287"/>
                <a:gd name="T8" fmla="*/ 144 w 288"/>
                <a:gd name="T9" fmla="*/ 0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8" h="287">
                  <a:moveTo>
                    <a:pt x="144" y="0"/>
                  </a:moveTo>
                  <a:lnTo>
                    <a:pt x="0" y="143"/>
                  </a:lnTo>
                  <a:lnTo>
                    <a:pt x="144" y="287"/>
                  </a:lnTo>
                  <a:lnTo>
                    <a:pt x="288" y="143"/>
                  </a:lnTo>
                  <a:lnTo>
                    <a:pt x="144" y="0"/>
                  </a:lnTo>
                  <a:close/>
                </a:path>
              </a:pathLst>
            </a:custGeom>
            <a:noFill/>
            <a:ln w="30163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" name="Freeform 11"/>
            <p:cNvSpPr>
              <a:spLocks/>
            </p:cNvSpPr>
            <p:nvPr/>
          </p:nvSpPr>
          <p:spPr bwMode="auto">
            <a:xfrm>
              <a:off x="1395413" y="3902075"/>
              <a:ext cx="457200" cy="455613"/>
            </a:xfrm>
            <a:custGeom>
              <a:avLst/>
              <a:gdLst>
                <a:gd name="T0" fmla="*/ 144 w 288"/>
                <a:gd name="T1" fmla="*/ 0 h 287"/>
                <a:gd name="T2" fmla="*/ 0 w 288"/>
                <a:gd name="T3" fmla="*/ 144 h 287"/>
                <a:gd name="T4" fmla="*/ 144 w 288"/>
                <a:gd name="T5" fmla="*/ 287 h 287"/>
                <a:gd name="T6" fmla="*/ 288 w 288"/>
                <a:gd name="T7" fmla="*/ 144 h 287"/>
                <a:gd name="T8" fmla="*/ 144 w 288"/>
                <a:gd name="T9" fmla="*/ 0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8" h="287">
                  <a:moveTo>
                    <a:pt x="144" y="0"/>
                  </a:moveTo>
                  <a:lnTo>
                    <a:pt x="0" y="144"/>
                  </a:lnTo>
                  <a:lnTo>
                    <a:pt x="144" y="287"/>
                  </a:lnTo>
                  <a:lnTo>
                    <a:pt x="288" y="144"/>
                  </a:lnTo>
                  <a:lnTo>
                    <a:pt x="144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" name="Freeform 12"/>
            <p:cNvSpPr>
              <a:spLocks/>
            </p:cNvSpPr>
            <p:nvPr/>
          </p:nvSpPr>
          <p:spPr bwMode="auto">
            <a:xfrm>
              <a:off x="1395413" y="3902075"/>
              <a:ext cx="457200" cy="455613"/>
            </a:xfrm>
            <a:custGeom>
              <a:avLst/>
              <a:gdLst>
                <a:gd name="T0" fmla="*/ 144 w 288"/>
                <a:gd name="T1" fmla="*/ 0 h 287"/>
                <a:gd name="T2" fmla="*/ 0 w 288"/>
                <a:gd name="T3" fmla="*/ 144 h 287"/>
                <a:gd name="T4" fmla="*/ 0 w 288"/>
                <a:gd name="T5" fmla="*/ 144 h 287"/>
                <a:gd name="T6" fmla="*/ 144 w 288"/>
                <a:gd name="T7" fmla="*/ 287 h 287"/>
                <a:gd name="T8" fmla="*/ 144 w 288"/>
                <a:gd name="T9" fmla="*/ 287 h 287"/>
                <a:gd name="T10" fmla="*/ 288 w 288"/>
                <a:gd name="T11" fmla="*/ 144 h 287"/>
                <a:gd name="T12" fmla="*/ 288 w 288"/>
                <a:gd name="T13" fmla="*/ 144 h 287"/>
                <a:gd name="T14" fmla="*/ 144 w 288"/>
                <a:gd name="T15" fmla="*/ 0 h 287"/>
                <a:gd name="T16" fmla="*/ 144 w 288"/>
                <a:gd name="T17" fmla="*/ 0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88" h="287">
                  <a:moveTo>
                    <a:pt x="144" y="0"/>
                  </a:moveTo>
                  <a:lnTo>
                    <a:pt x="0" y="144"/>
                  </a:lnTo>
                  <a:lnTo>
                    <a:pt x="0" y="144"/>
                  </a:lnTo>
                  <a:lnTo>
                    <a:pt x="144" y="287"/>
                  </a:lnTo>
                  <a:lnTo>
                    <a:pt x="144" y="287"/>
                  </a:lnTo>
                  <a:lnTo>
                    <a:pt x="288" y="144"/>
                  </a:lnTo>
                  <a:lnTo>
                    <a:pt x="288" y="144"/>
                  </a:lnTo>
                  <a:lnTo>
                    <a:pt x="144" y="0"/>
                  </a:lnTo>
                  <a:lnTo>
                    <a:pt x="144" y="0"/>
                  </a:lnTo>
                  <a:close/>
                </a:path>
              </a:pathLst>
            </a:custGeom>
            <a:noFill/>
            <a:ln w="30163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" name="Freeform 13"/>
            <p:cNvSpPr>
              <a:spLocks/>
            </p:cNvSpPr>
            <p:nvPr/>
          </p:nvSpPr>
          <p:spPr bwMode="auto">
            <a:xfrm>
              <a:off x="1382713" y="3889375"/>
              <a:ext cx="457200" cy="455613"/>
            </a:xfrm>
            <a:custGeom>
              <a:avLst/>
              <a:gdLst>
                <a:gd name="T0" fmla="*/ 144 w 288"/>
                <a:gd name="T1" fmla="*/ 0 h 287"/>
                <a:gd name="T2" fmla="*/ 0 w 288"/>
                <a:gd name="T3" fmla="*/ 144 h 287"/>
                <a:gd name="T4" fmla="*/ 144 w 288"/>
                <a:gd name="T5" fmla="*/ 287 h 287"/>
                <a:gd name="T6" fmla="*/ 288 w 288"/>
                <a:gd name="T7" fmla="*/ 144 h 287"/>
                <a:gd name="T8" fmla="*/ 144 w 288"/>
                <a:gd name="T9" fmla="*/ 0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8" h="287">
                  <a:moveTo>
                    <a:pt x="144" y="0"/>
                  </a:moveTo>
                  <a:lnTo>
                    <a:pt x="0" y="144"/>
                  </a:lnTo>
                  <a:lnTo>
                    <a:pt x="144" y="287"/>
                  </a:lnTo>
                  <a:lnTo>
                    <a:pt x="288" y="144"/>
                  </a:lnTo>
                  <a:lnTo>
                    <a:pt x="144" y="0"/>
                  </a:lnTo>
                  <a:close/>
                </a:path>
              </a:pathLst>
            </a:custGeom>
            <a:noFill/>
            <a:ln w="30163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" name="Freeform 14"/>
            <p:cNvSpPr>
              <a:spLocks/>
            </p:cNvSpPr>
            <p:nvPr/>
          </p:nvSpPr>
          <p:spPr bwMode="auto">
            <a:xfrm>
              <a:off x="1878013" y="2446338"/>
              <a:ext cx="455612" cy="152400"/>
            </a:xfrm>
            <a:custGeom>
              <a:avLst/>
              <a:gdLst>
                <a:gd name="T0" fmla="*/ 0 w 287"/>
                <a:gd name="T1" fmla="*/ 0 h 96"/>
                <a:gd name="T2" fmla="*/ 287 w 287"/>
                <a:gd name="T3" fmla="*/ 0 h 96"/>
                <a:gd name="T4" fmla="*/ 287 w 287"/>
                <a:gd name="T5" fmla="*/ 0 h 96"/>
                <a:gd name="T6" fmla="*/ 287 w 287"/>
                <a:gd name="T7" fmla="*/ 96 h 96"/>
                <a:gd name="T8" fmla="*/ 287 w 287"/>
                <a:gd name="T9" fmla="*/ 96 h 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7" h="96">
                  <a:moveTo>
                    <a:pt x="0" y="0"/>
                  </a:moveTo>
                  <a:lnTo>
                    <a:pt x="287" y="0"/>
                  </a:lnTo>
                  <a:lnTo>
                    <a:pt x="287" y="0"/>
                  </a:lnTo>
                  <a:lnTo>
                    <a:pt x="287" y="96"/>
                  </a:lnTo>
                  <a:lnTo>
                    <a:pt x="287" y="96"/>
                  </a:lnTo>
                </a:path>
              </a:pathLst>
            </a:custGeom>
            <a:noFill/>
            <a:ln w="30163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" name="Freeform 15"/>
            <p:cNvSpPr>
              <a:spLocks/>
            </p:cNvSpPr>
            <p:nvPr/>
          </p:nvSpPr>
          <p:spPr bwMode="auto">
            <a:xfrm>
              <a:off x="1865313" y="2433638"/>
              <a:ext cx="455612" cy="152400"/>
            </a:xfrm>
            <a:custGeom>
              <a:avLst/>
              <a:gdLst>
                <a:gd name="T0" fmla="*/ 0 w 287"/>
                <a:gd name="T1" fmla="*/ 0 h 96"/>
                <a:gd name="T2" fmla="*/ 287 w 287"/>
                <a:gd name="T3" fmla="*/ 0 h 96"/>
                <a:gd name="T4" fmla="*/ 287 w 287"/>
                <a:gd name="T5" fmla="*/ 96 h 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7" h="96">
                  <a:moveTo>
                    <a:pt x="0" y="0"/>
                  </a:moveTo>
                  <a:lnTo>
                    <a:pt x="287" y="0"/>
                  </a:lnTo>
                  <a:lnTo>
                    <a:pt x="287" y="96"/>
                  </a:lnTo>
                </a:path>
              </a:pathLst>
            </a:custGeom>
            <a:noFill/>
            <a:ln w="30163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" name="Line 16"/>
            <p:cNvSpPr>
              <a:spLocks noChangeShapeType="1"/>
            </p:cNvSpPr>
            <p:nvPr/>
          </p:nvSpPr>
          <p:spPr bwMode="auto">
            <a:xfrm>
              <a:off x="1585913" y="1473200"/>
              <a:ext cx="1587" cy="708025"/>
            </a:xfrm>
            <a:prstGeom prst="line">
              <a:avLst/>
            </a:prstGeom>
            <a:noFill/>
            <a:ln w="301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" name="Rectangle 17"/>
            <p:cNvSpPr>
              <a:spLocks noChangeArrowheads="1"/>
            </p:cNvSpPr>
            <p:nvPr/>
          </p:nvSpPr>
          <p:spPr bwMode="auto">
            <a:xfrm>
              <a:off x="1395413" y="1662113"/>
              <a:ext cx="393700" cy="30321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" name="Rectangle 18"/>
            <p:cNvSpPr>
              <a:spLocks noChangeArrowheads="1"/>
            </p:cNvSpPr>
            <p:nvPr/>
          </p:nvSpPr>
          <p:spPr bwMode="auto">
            <a:xfrm>
              <a:off x="1382713" y="1649413"/>
              <a:ext cx="419100" cy="328612"/>
            </a:xfrm>
            <a:prstGeom prst="rect">
              <a:avLst/>
            </a:prstGeom>
            <a:noFill/>
            <a:ln w="30163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" name="Freeform 19"/>
            <p:cNvSpPr>
              <a:spLocks/>
            </p:cNvSpPr>
            <p:nvPr/>
          </p:nvSpPr>
          <p:spPr bwMode="auto">
            <a:xfrm>
              <a:off x="1016000" y="2408238"/>
              <a:ext cx="341313" cy="406400"/>
            </a:xfrm>
            <a:custGeom>
              <a:avLst/>
              <a:gdLst>
                <a:gd name="T0" fmla="*/ 215 w 215"/>
                <a:gd name="T1" fmla="*/ 0 h 256"/>
                <a:gd name="T2" fmla="*/ 0 w 215"/>
                <a:gd name="T3" fmla="*/ 0 h 256"/>
                <a:gd name="T4" fmla="*/ 0 w 215"/>
                <a:gd name="T5" fmla="*/ 256 h 2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5" h="256">
                  <a:moveTo>
                    <a:pt x="215" y="0"/>
                  </a:moveTo>
                  <a:lnTo>
                    <a:pt x="0" y="0"/>
                  </a:lnTo>
                  <a:lnTo>
                    <a:pt x="0" y="256"/>
                  </a:lnTo>
                </a:path>
              </a:pathLst>
            </a:custGeom>
            <a:noFill/>
            <a:ln w="30163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" name="Freeform 20"/>
            <p:cNvSpPr>
              <a:spLocks/>
            </p:cNvSpPr>
            <p:nvPr/>
          </p:nvSpPr>
          <p:spPr bwMode="auto">
            <a:xfrm>
              <a:off x="2562225" y="2940050"/>
              <a:ext cx="279400" cy="228600"/>
            </a:xfrm>
            <a:custGeom>
              <a:avLst/>
              <a:gdLst>
                <a:gd name="T0" fmla="*/ 0 w 176"/>
                <a:gd name="T1" fmla="*/ 0 h 144"/>
                <a:gd name="T2" fmla="*/ 176 w 176"/>
                <a:gd name="T3" fmla="*/ 0 h 144"/>
                <a:gd name="T4" fmla="*/ 176 w 176"/>
                <a:gd name="T5" fmla="*/ 0 h 144"/>
                <a:gd name="T6" fmla="*/ 176 w 176"/>
                <a:gd name="T7" fmla="*/ 144 h 144"/>
                <a:gd name="T8" fmla="*/ 176 w 176"/>
                <a:gd name="T9" fmla="*/ 144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6" h="144">
                  <a:moveTo>
                    <a:pt x="0" y="0"/>
                  </a:moveTo>
                  <a:lnTo>
                    <a:pt x="176" y="0"/>
                  </a:lnTo>
                  <a:lnTo>
                    <a:pt x="176" y="0"/>
                  </a:lnTo>
                  <a:lnTo>
                    <a:pt x="176" y="144"/>
                  </a:lnTo>
                  <a:lnTo>
                    <a:pt x="176" y="144"/>
                  </a:lnTo>
                </a:path>
              </a:pathLst>
            </a:custGeom>
            <a:noFill/>
            <a:ln w="30163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" name="Freeform 21"/>
            <p:cNvSpPr>
              <a:spLocks/>
            </p:cNvSpPr>
            <p:nvPr/>
          </p:nvSpPr>
          <p:spPr bwMode="auto">
            <a:xfrm>
              <a:off x="2549525" y="2927350"/>
              <a:ext cx="279400" cy="228600"/>
            </a:xfrm>
            <a:custGeom>
              <a:avLst/>
              <a:gdLst>
                <a:gd name="T0" fmla="*/ 0 w 176"/>
                <a:gd name="T1" fmla="*/ 0 h 144"/>
                <a:gd name="T2" fmla="*/ 176 w 176"/>
                <a:gd name="T3" fmla="*/ 0 h 144"/>
                <a:gd name="T4" fmla="*/ 176 w 176"/>
                <a:gd name="T5" fmla="*/ 144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76" h="144">
                  <a:moveTo>
                    <a:pt x="0" y="0"/>
                  </a:moveTo>
                  <a:lnTo>
                    <a:pt x="176" y="0"/>
                  </a:lnTo>
                  <a:lnTo>
                    <a:pt x="176" y="144"/>
                  </a:lnTo>
                </a:path>
              </a:pathLst>
            </a:custGeom>
            <a:noFill/>
            <a:ln w="30163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" name="Freeform 22"/>
            <p:cNvSpPr>
              <a:spLocks/>
            </p:cNvSpPr>
            <p:nvPr/>
          </p:nvSpPr>
          <p:spPr bwMode="auto">
            <a:xfrm>
              <a:off x="1878013" y="2940050"/>
              <a:ext cx="252412" cy="279400"/>
            </a:xfrm>
            <a:custGeom>
              <a:avLst/>
              <a:gdLst>
                <a:gd name="T0" fmla="*/ 159 w 159"/>
                <a:gd name="T1" fmla="*/ 0 h 176"/>
                <a:gd name="T2" fmla="*/ 0 w 159"/>
                <a:gd name="T3" fmla="*/ 0 h 176"/>
                <a:gd name="T4" fmla="*/ 0 w 159"/>
                <a:gd name="T5" fmla="*/ 0 h 176"/>
                <a:gd name="T6" fmla="*/ 0 w 159"/>
                <a:gd name="T7" fmla="*/ 176 h 176"/>
                <a:gd name="T8" fmla="*/ 0 w 159"/>
                <a:gd name="T9" fmla="*/ 176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59" h="176">
                  <a:moveTo>
                    <a:pt x="159" y="0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0" y="176"/>
                  </a:lnTo>
                  <a:lnTo>
                    <a:pt x="0" y="176"/>
                  </a:lnTo>
                </a:path>
              </a:pathLst>
            </a:custGeom>
            <a:noFill/>
            <a:ln w="30163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" name="Freeform 23"/>
            <p:cNvSpPr>
              <a:spLocks/>
            </p:cNvSpPr>
            <p:nvPr/>
          </p:nvSpPr>
          <p:spPr bwMode="auto">
            <a:xfrm>
              <a:off x="1865313" y="2927350"/>
              <a:ext cx="252412" cy="279400"/>
            </a:xfrm>
            <a:custGeom>
              <a:avLst/>
              <a:gdLst>
                <a:gd name="T0" fmla="*/ 159 w 159"/>
                <a:gd name="T1" fmla="*/ 0 h 176"/>
                <a:gd name="T2" fmla="*/ 0 w 159"/>
                <a:gd name="T3" fmla="*/ 0 h 176"/>
                <a:gd name="T4" fmla="*/ 0 w 159"/>
                <a:gd name="T5" fmla="*/ 176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9" h="176">
                  <a:moveTo>
                    <a:pt x="159" y="0"/>
                  </a:moveTo>
                  <a:lnTo>
                    <a:pt x="0" y="0"/>
                  </a:lnTo>
                  <a:lnTo>
                    <a:pt x="0" y="176"/>
                  </a:lnTo>
                </a:path>
              </a:pathLst>
            </a:custGeom>
            <a:noFill/>
            <a:ln w="30163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" name="Freeform 24"/>
            <p:cNvSpPr>
              <a:spLocks/>
            </p:cNvSpPr>
            <p:nvPr/>
          </p:nvSpPr>
          <p:spPr bwMode="auto">
            <a:xfrm>
              <a:off x="1852613" y="3357563"/>
              <a:ext cx="989012" cy="139700"/>
            </a:xfrm>
            <a:custGeom>
              <a:avLst/>
              <a:gdLst>
                <a:gd name="T0" fmla="*/ 0 w 623"/>
                <a:gd name="T1" fmla="*/ 0 h 88"/>
                <a:gd name="T2" fmla="*/ 0 w 623"/>
                <a:gd name="T3" fmla="*/ 88 h 88"/>
                <a:gd name="T4" fmla="*/ 0 w 623"/>
                <a:gd name="T5" fmla="*/ 88 h 88"/>
                <a:gd name="T6" fmla="*/ 623 w 623"/>
                <a:gd name="T7" fmla="*/ 88 h 88"/>
                <a:gd name="T8" fmla="*/ 623 w 623"/>
                <a:gd name="T9" fmla="*/ 88 h 88"/>
                <a:gd name="T10" fmla="*/ 623 w 623"/>
                <a:gd name="T11" fmla="*/ 0 h 88"/>
                <a:gd name="T12" fmla="*/ 623 w 623"/>
                <a:gd name="T13" fmla="*/ 0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23" h="88">
                  <a:moveTo>
                    <a:pt x="0" y="0"/>
                  </a:moveTo>
                  <a:lnTo>
                    <a:pt x="0" y="88"/>
                  </a:lnTo>
                  <a:lnTo>
                    <a:pt x="0" y="88"/>
                  </a:lnTo>
                  <a:lnTo>
                    <a:pt x="623" y="88"/>
                  </a:lnTo>
                  <a:lnTo>
                    <a:pt x="623" y="88"/>
                  </a:lnTo>
                  <a:lnTo>
                    <a:pt x="623" y="0"/>
                  </a:lnTo>
                  <a:lnTo>
                    <a:pt x="623" y="0"/>
                  </a:lnTo>
                </a:path>
              </a:pathLst>
            </a:custGeom>
            <a:noFill/>
            <a:ln w="30163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" name="Rectangle 26"/>
            <p:cNvSpPr>
              <a:spLocks noChangeArrowheads="1"/>
            </p:cNvSpPr>
            <p:nvPr/>
          </p:nvSpPr>
          <p:spPr bwMode="auto">
            <a:xfrm>
              <a:off x="1624013" y="3028950"/>
              <a:ext cx="393700" cy="303213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" name="Rectangle 27"/>
            <p:cNvSpPr>
              <a:spLocks noChangeArrowheads="1"/>
            </p:cNvSpPr>
            <p:nvPr/>
          </p:nvSpPr>
          <p:spPr bwMode="auto">
            <a:xfrm>
              <a:off x="1611313" y="3016250"/>
              <a:ext cx="419100" cy="328613"/>
            </a:xfrm>
            <a:prstGeom prst="rect">
              <a:avLst/>
            </a:prstGeom>
            <a:noFill/>
            <a:ln w="30163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" name="Rectangle 28"/>
            <p:cNvSpPr>
              <a:spLocks noChangeArrowheads="1"/>
            </p:cNvSpPr>
            <p:nvPr/>
          </p:nvSpPr>
          <p:spPr bwMode="auto">
            <a:xfrm>
              <a:off x="2625725" y="3028950"/>
              <a:ext cx="393700" cy="303213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" name="Rectangle 29"/>
            <p:cNvSpPr>
              <a:spLocks noChangeArrowheads="1"/>
            </p:cNvSpPr>
            <p:nvPr/>
          </p:nvSpPr>
          <p:spPr bwMode="auto">
            <a:xfrm>
              <a:off x="2613025" y="3016250"/>
              <a:ext cx="419100" cy="328613"/>
            </a:xfrm>
            <a:prstGeom prst="rect">
              <a:avLst/>
            </a:prstGeom>
            <a:noFill/>
            <a:ln w="30163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" name="Rectangle 30"/>
            <p:cNvSpPr>
              <a:spLocks noChangeArrowheads="1"/>
            </p:cNvSpPr>
            <p:nvPr/>
          </p:nvSpPr>
          <p:spPr bwMode="auto">
            <a:xfrm>
              <a:off x="825500" y="2851150"/>
              <a:ext cx="392113" cy="31750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" name="Rectangle 31"/>
            <p:cNvSpPr>
              <a:spLocks noChangeArrowheads="1"/>
            </p:cNvSpPr>
            <p:nvPr/>
          </p:nvSpPr>
          <p:spPr bwMode="auto">
            <a:xfrm>
              <a:off x="812800" y="2838450"/>
              <a:ext cx="417513" cy="342900"/>
            </a:xfrm>
            <a:prstGeom prst="rect">
              <a:avLst/>
            </a:prstGeom>
            <a:noFill/>
            <a:ln w="30163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" name="Line 32"/>
            <p:cNvSpPr>
              <a:spLocks noChangeShapeType="1"/>
            </p:cNvSpPr>
            <p:nvPr/>
          </p:nvSpPr>
          <p:spPr bwMode="auto">
            <a:xfrm>
              <a:off x="1611313" y="3675063"/>
              <a:ext cx="1587" cy="227012"/>
            </a:xfrm>
            <a:prstGeom prst="line">
              <a:avLst/>
            </a:prstGeom>
            <a:noFill/>
            <a:ln w="301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5" name="Line 33"/>
            <p:cNvSpPr>
              <a:spLocks noChangeShapeType="1"/>
            </p:cNvSpPr>
            <p:nvPr/>
          </p:nvSpPr>
          <p:spPr bwMode="auto">
            <a:xfrm>
              <a:off x="1598613" y="4357688"/>
              <a:ext cx="1587" cy="227012"/>
            </a:xfrm>
            <a:prstGeom prst="line">
              <a:avLst/>
            </a:prstGeom>
            <a:noFill/>
            <a:ln w="301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" name="Oval 34"/>
            <p:cNvSpPr>
              <a:spLocks noChangeArrowheads="1"/>
            </p:cNvSpPr>
            <p:nvPr/>
          </p:nvSpPr>
          <p:spPr bwMode="auto">
            <a:xfrm>
              <a:off x="1547813" y="4597400"/>
              <a:ext cx="139700" cy="177800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" name="Oval 35"/>
            <p:cNvSpPr>
              <a:spLocks noChangeArrowheads="1"/>
            </p:cNvSpPr>
            <p:nvPr/>
          </p:nvSpPr>
          <p:spPr bwMode="auto">
            <a:xfrm>
              <a:off x="1535113" y="4584700"/>
              <a:ext cx="165100" cy="203200"/>
            </a:xfrm>
            <a:prstGeom prst="ellipse">
              <a:avLst/>
            </a:prstGeom>
            <a:noFill/>
            <a:ln w="301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8" name="Freeform 36"/>
            <p:cNvSpPr>
              <a:spLocks/>
            </p:cNvSpPr>
            <p:nvPr/>
          </p:nvSpPr>
          <p:spPr bwMode="auto">
            <a:xfrm>
              <a:off x="647700" y="2168525"/>
              <a:ext cx="976313" cy="1936750"/>
            </a:xfrm>
            <a:custGeom>
              <a:avLst/>
              <a:gdLst>
                <a:gd name="T0" fmla="*/ 471 w 615"/>
                <a:gd name="T1" fmla="*/ 1220 h 1220"/>
                <a:gd name="T2" fmla="*/ 0 w 615"/>
                <a:gd name="T3" fmla="*/ 1220 h 1220"/>
                <a:gd name="T4" fmla="*/ 0 w 615"/>
                <a:gd name="T5" fmla="*/ 1220 h 1220"/>
                <a:gd name="T6" fmla="*/ 0 w 615"/>
                <a:gd name="T7" fmla="*/ 0 h 1220"/>
                <a:gd name="T8" fmla="*/ 0 w 615"/>
                <a:gd name="T9" fmla="*/ 0 h 1220"/>
                <a:gd name="T10" fmla="*/ 615 w 615"/>
                <a:gd name="T11" fmla="*/ 0 h 1220"/>
                <a:gd name="T12" fmla="*/ 615 w 615"/>
                <a:gd name="T13" fmla="*/ 0 h 1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15" h="1220">
                  <a:moveTo>
                    <a:pt x="471" y="1220"/>
                  </a:moveTo>
                  <a:lnTo>
                    <a:pt x="0" y="1220"/>
                  </a:lnTo>
                  <a:lnTo>
                    <a:pt x="0" y="1220"/>
                  </a:lnTo>
                  <a:lnTo>
                    <a:pt x="0" y="0"/>
                  </a:lnTo>
                  <a:lnTo>
                    <a:pt x="0" y="0"/>
                  </a:lnTo>
                  <a:lnTo>
                    <a:pt x="615" y="0"/>
                  </a:lnTo>
                  <a:lnTo>
                    <a:pt x="615" y="0"/>
                  </a:lnTo>
                </a:path>
              </a:pathLst>
            </a:custGeom>
            <a:noFill/>
            <a:ln w="30163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" name="Freeform 37"/>
            <p:cNvSpPr>
              <a:spLocks/>
            </p:cNvSpPr>
            <p:nvPr/>
          </p:nvSpPr>
          <p:spPr bwMode="auto">
            <a:xfrm>
              <a:off x="635000" y="2155825"/>
              <a:ext cx="976313" cy="1936750"/>
            </a:xfrm>
            <a:custGeom>
              <a:avLst/>
              <a:gdLst>
                <a:gd name="T0" fmla="*/ 471 w 615"/>
                <a:gd name="T1" fmla="*/ 1220 h 1220"/>
                <a:gd name="T2" fmla="*/ 0 w 615"/>
                <a:gd name="T3" fmla="*/ 1220 h 1220"/>
                <a:gd name="T4" fmla="*/ 0 w 615"/>
                <a:gd name="T5" fmla="*/ 0 h 1220"/>
                <a:gd name="T6" fmla="*/ 615 w 615"/>
                <a:gd name="T7" fmla="*/ 0 h 1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15" h="1220">
                  <a:moveTo>
                    <a:pt x="471" y="1220"/>
                  </a:moveTo>
                  <a:lnTo>
                    <a:pt x="0" y="1220"/>
                  </a:lnTo>
                  <a:lnTo>
                    <a:pt x="0" y="0"/>
                  </a:lnTo>
                  <a:lnTo>
                    <a:pt x="615" y="0"/>
                  </a:lnTo>
                </a:path>
              </a:pathLst>
            </a:custGeom>
            <a:noFill/>
            <a:ln w="30163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40" name="Group 38"/>
            <p:cNvGrpSpPr>
              <a:grpSpLocks/>
            </p:cNvGrpSpPr>
            <p:nvPr/>
          </p:nvGrpSpPr>
          <p:grpSpPr bwMode="auto">
            <a:xfrm>
              <a:off x="1433513" y="2117725"/>
              <a:ext cx="203200" cy="88900"/>
              <a:chOff x="903" y="1334"/>
              <a:chExt cx="128" cy="56"/>
            </a:xfrm>
          </p:grpSpPr>
          <p:sp>
            <p:nvSpPr>
              <p:cNvPr id="59" name="Freeform 39"/>
              <p:cNvSpPr>
                <a:spLocks/>
              </p:cNvSpPr>
              <p:nvPr/>
            </p:nvSpPr>
            <p:spPr bwMode="auto">
              <a:xfrm>
                <a:off x="911" y="1334"/>
                <a:ext cx="120" cy="56"/>
              </a:xfrm>
              <a:custGeom>
                <a:avLst/>
                <a:gdLst>
                  <a:gd name="T0" fmla="*/ 120 w 120"/>
                  <a:gd name="T1" fmla="*/ 32 h 56"/>
                  <a:gd name="T2" fmla="*/ 0 w 120"/>
                  <a:gd name="T3" fmla="*/ 56 h 56"/>
                  <a:gd name="T4" fmla="*/ 0 w 120"/>
                  <a:gd name="T5" fmla="*/ 32 h 56"/>
                  <a:gd name="T6" fmla="*/ 0 w 120"/>
                  <a:gd name="T7" fmla="*/ 0 h 56"/>
                  <a:gd name="T8" fmla="*/ 120 w 120"/>
                  <a:gd name="T9" fmla="*/ 32 h 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20" h="56">
                    <a:moveTo>
                      <a:pt x="120" y="32"/>
                    </a:moveTo>
                    <a:lnTo>
                      <a:pt x="0" y="56"/>
                    </a:lnTo>
                    <a:lnTo>
                      <a:pt x="0" y="32"/>
                    </a:lnTo>
                    <a:lnTo>
                      <a:pt x="0" y="0"/>
                    </a:lnTo>
                    <a:lnTo>
                      <a:pt x="120" y="32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0" name="Line 40"/>
              <p:cNvSpPr>
                <a:spLocks noChangeShapeType="1"/>
              </p:cNvSpPr>
              <p:nvPr/>
            </p:nvSpPr>
            <p:spPr bwMode="auto">
              <a:xfrm>
                <a:off x="903" y="1366"/>
                <a:ext cx="8" cy="1"/>
              </a:xfrm>
              <a:prstGeom prst="line">
                <a:avLst/>
              </a:prstGeom>
              <a:noFill/>
              <a:ln w="17463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41" name="Group 41"/>
            <p:cNvGrpSpPr>
              <a:grpSpLocks/>
            </p:cNvGrpSpPr>
            <p:nvPr/>
          </p:nvGrpSpPr>
          <p:grpSpPr bwMode="auto">
            <a:xfrm>
              <a:off x="2282825" y="2484438"/>
              <a:ext cx="88900" cy="254000"/>
              <a:chOff x="1438" y="1565"/>
              <a:chExt cx="56" cy="160"/>
            </a:xfrm>
          </p:grpSpPr>
          <p:sp>
            <p:nvSpPr>
              <p:cNvPr id="57" name="Freeform 42"/>
              <p:cNvSpPr>
                <a:spLocks/>
              </p:cNvSpPr>
              <p:nvPr/>
            </p:nvSpPr>
            <p:spPr bwMode="auto">
              <a:xfrm>
                <a:off x="1438" y="1613"/>
                <a:ext cx="56" cy="112"/>
              </a:xfrm>
              <a:custGeom>
                <a:avLst/>
                <a:gdLst>
                  <a:gd name="T0" fmla="*/ 24 w 56"/>
                  <a:gd name="T1" fmla="*/ 112 h 112"/>
                  <a:gd name="T2" fmla="*/ 0 w 56"/>
                  <a:gd name="T3" fmla="*/ 0 h 112"/>
                  <a:gd name="T4" fmla="*/ 24 w 56"/>
                  <a:gd name="T5" fmla="*/ 0 h 112"/>
                  <a:gd name="T6" fmla="*/ 56 w 56"/>
                  <a:gd name="T7" fmla="*/ 0 h 112"/>
                  <a:gd name="T8" fmla="*/ 24 w 56"/>
                  <a:gd name="T9" fmla="*/ 112 h 1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6" h="112">
                    <a:moveTo>
                      <a:pt x="24" y="112"/>
                    </a:moveTo>
                    <a:lnTo>
                      <a:pt x="0" y="0"/>
                    </a:lnTo>
                    <a:lnTo>
                      <a:pt x="24" y="0"/>
                    </a:lnTo>
                    <a:lnTo>
                      <a:pt x="56" y="0"/>
                    </a:lnTo>
                    <a:lnTo>
                      <a:pt x="24" y="112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8" name="Line 43"/>
              <p:cNvSpPr>
                <a:spLocks noChangeShapeType="1"/>
              </p:cNvSpPr>
              <p:nvPr/>
            </p:nvSpPr>
            <p:spPr bwMode="auto">
              <a:xfrm>
                <a:off x="1462" y="1565"/>
                <a:ext cx="1" cy="48"/>
              </a:xfrm>
              <a:prstGeom prst="line">
                <a:avLst/>
              </a:prstGeom>
              <a:noFill/>
              <a:ln w="17463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42" name="Group 44"/>
            <p:cNvGrpSpPr>
              <a:grpSpLocks/>
            </p:cNvGrpSpPr>
            <p:nvPr/>
          </p:nvGrpSpPr>
          <p:grpSpPr bwMode="auto">
            <a:xfrm>
              <a:off x="977900" y="2624138"/>
              <a:ext cx="88900" cy="227012"/>
              <a:chOff x="616" y="1653"/>
              <a:chExt cx="56" cy="143"/>
            </a:xfrm>
          </p:grpSpPr>
          <p:sp>
            <p:nvSpPr>
              <p:cNvPr id="55" name="Freeform 45"/>
              <p:cNvSpPr>
                <a:spLocks/>
              </p:cNvSpPr>
              <p:nvPr/>
            </p:nvSpPr>
            <p:spPr bwMode="auto">
              <a:xfrm>
                <a:off x="616" y="1685"/>
                <a:ext cx="56" cy="111"/>
              </a:xfrm>
              <a:custGeom>
                <a:avLst/>
                <a:gdLst>
                  <a:gd name="T0" fmla="*/ 32 w 56"/>
                  <a:gd name="T1" fmla="*/ 111 h 111"/>
                  <a:gd name="T2" fmla="*/ 0 w 56"/>
                  <a:gd name="T3" fmla="*/ 0 h 111"/>
                  <a:gd name="T4" fmla="*/ 32 w 56"/>
                  <a:gd name="T5" fmla="*/ 0 h 111"/>
                  <a:gd name="T6" fmla="*/ 56 w 56"/>
                  <a:gd name="T7" fmla="*/ 0 h 111"/>
                  <a:gd name="T8" fmla="*/ 32 w 56"/>
                  <a:gd name="T9" fmla="*/ 111 h 1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6" h="111">
                    <a:moveTo>
                      <a:pt x="32" y="111"/>
                    </a:moveTo>
                    <a:lnTo>
                      <a:pt x="0" y="0"/>
                    </a:lnTo>
                    <a:lnTo>
                      <a:pt x="32" y="0"/>
                    </a:lnTo>
                    <a:lnTo>
                      <a:pt x="56" y="0"/>
                    </a:lnTo>
                    <a:lnTo>
                      <a:pt x="32" y="111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6" name="Line 46"/>
              <p:cNvSpPr>
                <a:spLocks noChangeShapeType="1"/>
              </p:cNvSpPr>
              <p:nvPr/>
            </p:nvSpPr>
            <p:spPr bwMode="auto">
              <a:xfrm>
                <a:off x="648" y="1653"/>
                <a:ext cx="1" cy="32"/>
              </a:xfrm>
              <a:prstGeom prst="line">
                <a:avLst/>
              </a:prstGeom>
              <a:noFill/>
              <a:ln w="17463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43" name="Group 47"/>
            <p:cNvGrpSpPr>
              <a:grpSpLocks/>
            </p:cNvGrpSpPr>
            <p:nvPr/>
          </p:nvGrpSpPr>
          <p:grpSpPr bwMode="auto">
            <a:xfrm>
              <a:off x="1573213" y="3687763"/>
              <a:ext cx="88900" cy="252412"/>
              <a:chOff x="991" y="2323"/>
              <a:chExt cx="56" cy="159"/>
            </a:xfrm>
          </p:grpSpPr>
          <p:sp>
            <p:nvSpPr>
              <p:cNvPr id="53" name="Freeform 48"/>
              <p:cNvSpPr>
                <a:spLocks/>
              </p:cNvSpPr>
              <p:nvPr/>
            </p:nvSpPr>
            <p:spPr bwMode="auto">
              <a:xfrm>
                <a:off x="991" y="2370"/>
                <a:ext cx="56" cy="112"/>
              </a:xfrm>
              <a:custGeom>
                <a:avLst/>
                <a:gdLst>
                  <a:gd name="T0" fmla="*/ 32 w 56"/>
                  <a:gd name="T1" fmla="*/ 112 h 112"/>
                  <a:gd name="T2" fmla="*/ 0 w 56"/>
                  <a:gd name="T3" fmla="*/ 0 h 112"/>
                  <a:gd name="T4" fmla="*/ 32 w 56"/>
                  <a:gd name="T5" fmla="*/ 0 h 112"/>
                  <a:gd name="T6" fmla="*/ 56 w 56"/>
                  <a:gd name="T7" fmla="*/ 0 h 112"/>
                  <a:gd name="T8" fmla="*/ 32 w 56"/>
                  <a:gd name="T9" fmla="*/ 112 h 1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6" h="112">
                    <a:moveTo>
                      <a:pt x="32" y="112"/>
                    </a:moveTo>
                    <a:lnTo>
                      <a:pt x="0" y="0"/>
                    </a:lnTo>
                    <a:lnTo>
                      <a:pt x="32" y="0"/>
                    </a:lnTo>
                    <a:lnTo>
                      <a:pt x="56" y="0"/>
                    </a:lnTo>
                    <a:lnTo>
                      <a:pt x="32" y="112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4" name="Line 49"/>
              <p:cNvSpPr>
                <a:spLocks noChangeShapeType="1"/>
              </p:cNvSpPr>
              <p:nvPr/>
            </p:nvSpPr>
            <p:spPr bwMode="auto">
              <a:xfrm>
                <a:off x="1023" y="2323"/>
                <a:ext cx="1" cy="47"/>
              </a:xfrm>
              <a:prstGeom prst="line">
                <a:avLst/>
              </a:prstGeom>
              <a:noFill/>
              <a:ln w="17463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44" name="Group 50"/>
            <p:cNvGrpSpPr>
              <a:grpSpLocks/>
            </p:cNvGrpSpPr>
            <p:nvPr/>
          </p:nvGrpSpPr>
          <p:grpSpPr bwMode="auto">
            <a:xfrm>
              <a:off x="1547813" y="2003425"/>
              <a:ext cx="88900" cy="190500"/>
              <a:chOff x="975" y="1262"/>
              <a:chExt cx="56" cy="120"/>
            </a:xfrm>
          </p:grpSpPr>
          <p:sp>
            <p:nvSpPr>
              <p:cNvPr id="51" name="Freeform 51"/>
              <p:cNvSpPr>
                <a:spLocks/>
              </p:cNvSpPr>
              <p:nvPr/>
            </p:nvSpPr>
            <p:spPr bwMode="auto">
              <a:xfrm>
                <a:off x="975" y="1270"/>
                <a:ext cx="56" cy="112"/>
              </a:xfrm>
              <a:custGeom>
                <a:avLst/>
                <a:gdLst>
                  <a:gd name="T0" fmla="*/ 32 w 56"/>
                  <a:gd name="T1" fmla="*/ 112 h 112"/>
                  <a:gd name="T2" fmla="*/ 0 w 56"/>
                  <a:gd name="T3" fmla="*/ 0 h 112"/>
                  <a:gd name="T4" fmla="*/ 32 w 56"/>
                  <a:gd name="T5" fmla="*/ 0 h 112"/>
                  <a:gd name="T6" fmla="*/ 56 w 56"/>
                  <a:gd name="T7" fmla="*/ 0 h 112"/>
                  <a:gd name="T8" fmla="*/ 32 w 56"/>
                  <a:gd name="T9" fmla="*/ 112 h 1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6" h="112">
                    <a:moveTo>
                      <a:pt x="32" y="112"/>
                    </a:moveTo>
                    <a:lnTo>
                      <a:pt x="0" y="0"/>
                    </a:lnTo>
                    <a:lnTo>
                      <a:pt x="32" y="0"/>
                    </a:lnTo>
                    <a:lnTo>
                      <a:pt x="56" y="0"/>
                    </a:lnTo>
                    <a:lnTo>
                      <a:pt x="32" y="112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2" name="Line 52"/>
              <p:cNvSpPr>
                <a:spLocks noChangeShapeType="1"/>
              </p:cNvSpPr>
              <p:nvPr/>
            </p:nvSpPr>
            <p:spPr bwMode="auto">
              <a:xfrm>
                <a:off x="1007" y="1262"/>
                <a:ext cx="1" cy="8"/>
              </a:xfrm>
              <a:prstGeom prst="line">
                <a:avLst/>
              </a:prstGeom>
              <a:noFill/>
              <a:ln w="17463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45" name="Group 53"/>
            <p:cNvGrpSpPr>
              <a:grpSpLocks/>
            </p:cNvGrpSpPr>
            <p:nvPr/>
          </p:nvGrpSpPr>
          <p:grpSpPr bwMode="auto">
            <a:xfrm>
              <a:off x="1560513" y="4421188"/>
              <a:ext cx="88900" cy="201612"/>
              <a:chOff x="983" y="2785"/>
              <a:chExt cx="56" cy="127"/>
            </a:xfrm>
          </p:grpSpPr>
          <p:sp>
            <p:nvSpPr>
              <p:cNvPr id="49" name="Freeform 54"/>
              <p:cNvSpPr>
                <a:spLocks/>
              </p:cNvSpPr>
              <p:nvPr/>
            </p:nvSpPr>
            <p:spPr bwMode="auto">
              <a:xfrm>
                <a:off x="983" y="2801"/>
                <a:ext cx="56" cy="111"/>
              </a:xfrm>
              <a:custGeom>
                <a:avLst/>
                <a:gdLst>
                  <a:gd name="T0" fmla="*/ 32 w 56"/>
                  <a:gd name="T1" fmla="*/ 111 h 111"/>
                  <a:gd name="T2" fmla="*/ 0 w 56"/>
                  <a:gd name="T3" fmla="*/ 0 h 111"/>
                  <a:gd name="T4" fmla="*/ 32 w 56"/>
                  <a:gd name="T5" fmla="*/ 0 h 111"/>
                  <a:gd name="T6" fmla="*/ 56 w 56"/>
                  <a:gd name="T7" fmla="*/ 0 h 111"/>
                  <a:gd name="T8" fmla="*/ 32 w 56"/>
                  <a:gd name="T9" fmla="*/ 111 h 1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6" h="111">
                    <a:moveTo>
                      <a:pt x="32" y="111"/>
                    </a:moveTo>
                    <a:lnTo>
                      <a:pt x="0" y="0"/>
                    </a:lnTo>
                    <a:lnTo>
                      <a:pt x="32" y="0"/>
                    </a:lnTo>
                    <a:lnTo>
                      <a:pt x="56" y="0"/>
                    </a:lnTo>
                    <a:lnTo>
                      <a:pt x="32" y="111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0" name="Line 55"/>
              <p:cNvSpPr>
                <a:spLocks noChangeShapeType="1"/>
              </p:cNvSpPr>
              <p:nvPr/>
            </p:nvSpPr>
            <p:spPr bwMode="auto">
              <a:xfrm>
                <a:off x="1015" y="2785"/>
                <a:ext cx="1" cy="16"/>
              </a:xfrm>
              <a:prstGeom prst="line">
                <a:avLst/>
              </a:prstGeom>
              <a:noFill/>
              <a:ln w="17463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46" name="Freeform 66"/>
            <p:cNvSpPr>
              <a:spLocks/>
            </p:cNvSpPr>
            <p:nvPr/>
          </p:nvSpPr>
          <p:spPr bwMode="auto">
            <a:xfrm>
              <a:off x="1054100" y="3194050"/>
              <a:ext cx="1279525" cy="481013"/>
            </a:xfrm>
            <a:custGeom>
              <a:avLst/>
              <a:gdLst>
                <a:gd name="T0" fmla="*/ 806 w 806"/>
                <a:gd name="T1" fmla="*/ 215 h 303"/>
                <a:gd name="T2" fmla="*/ 806 w 806"/>
                <a:gd name="T3" fmla="*/ 303 h 303"/>
                <a:gd name="T4" fmla="*/ 806 w 806"/>
                <a:gd name="T5" fmla="*/ 303 h 303"/>
                <a:gd name="T6" fmla="*/ 0 w 806"/>
                <a:gd name="T7" fmla="*/ 303 h 303"/>
                <a:gd name="T8" fmla="*/ 0 w 806"/>
                <a:gd name="T9" fmla="*/ 303 h 303"/>
                <a:gd name="T10" fmla="*/ 0 w 806"/>
                <a:gd name="T11" fmla="*/ 0 h 303"/>
                <a:gd name="T12" fmla="*/ 0 w 806"/>
                <a:gd name="T13" fmla="*/ 0 h 3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806" h="303">
                  <a:moveTo>
                    <a:pt x="806" y="215"/>
                  </a:moveTo>
                  <a:lnTo>
                    <a:pt x="806" y="303"/>
                  </a:lnTo>
                  <a:lnTo>
                    <a:pt x="806" y="303"/>
                  </a:lnTo>
                  <a:lnTo>
                    <a:pt x="0" y="303"/>
                  </a:lnTo>
                  <a:lnTo>
                    <a:pt x="0" y="303"/>
                  </a:ln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noFill/>
            <a:ln w="30163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7" name="Freeform 67"/>
            <p:cNvSpPr>
              <a:spLocks/>
            </p:cNvSpPr>
            <p:nvPr/>
          </p:nvSpPr>
          <p:spPr bwMode="auto">
            <a:xfrm>
              <a:off x="1041400" y="3181350"/>
              <a:ext cx="1279525" cy="481013"/>
            </a:xfrm>
            <a:custGeom>
              <a:avLst/>
              <a:gdLst>
                <a:gd name="T0" fmla="*/ 806 w 806"/>
                <a:gd name="T1" fmla="*/ 215 h 303"/>
                <a:gd name="T2" fmla="*/ 806 w 806"/>
                <a:gd name="T3" fmla="*/ 303 h 303"/>
                <a:gd name="T4" fmla="*/ 0 w 806"/>
                <a:gd name="T5" fmla="*/ 303 h 303"/>
                <a:gd name="T6" fmla="*/ 0 w 806"/>
                <a:gd name="T7" fmla="*/ 0 h 3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06" h="303">
                  <a:moveTo>
                    <a:pt x="806" y="215"/>
                  </a:moveTo>
                  <a:lnTo>
                    <a:pt x="806" y="303"/>
                  </a:lnTo>
                  <a:lnTo>
                    <a:pt x="0" y="303"/>
                  </a:lnTo>
                  <a:lnTo>
                    <a:pt x="0" y="0"/>
                  </a:lnTo>
                </a:path>
              </a:pathLst>
            </a:custGeom>
            <a:noFill/>
            <a:ln w="30163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62" name="TextBox 61"/>
          <p:cNvSpPr txBox="1"/>
          <p:nvPr/>
        </p:nvSpPr>
        <p:spPr>
          <a:xfrm>
            <a:off x="8850382" y="72338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ysClr val="windowText" lastClr="000000"/>
                </a:solidFill>
              </a:rPr>
              <a:t>0</a:t>
            </a:r>
            <a:endParaRPr lang="en-US" dirty="0">
              <a:solidFill>
                <a:sysClr val="windowText" lastClr="000000"/>
              </a:solidFill>
            </a:endParaRPr>
          </a:p>
        </p:txBody>
      </p:sp>
      <p:sp>
        <p:nvSpPr>
          <p:cNvPr id="63" name="TextBox 62"/>
          <p:cNvSpPr txBox="1"/>
          <p:nvPr/>
        </p:nvSpPr>
        <p:spPr>
          <a:xfrm>
            <a:off x="8817957" y="1245216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>
                <a:solidFill>
                  <a:sysClr val="windowText" lastClr="000000"/>
                </a:solidFill>
              </a:rPr>
              <a:t>1</a:t>
            </a:r>
            <a:endParaRPr lang="en-US" dirty="0">
              <a:solidFill>
                <a:sysClr val="windowText" lastClr="000000"/>
              </a:solidFill>
            </a:endParaRPr>
          </a:p>
        </p:txBody>
      </p:sp>
      <p:sp>
        <p:nvSpPr>
          <p:cNvPr id="64" name="TextBox 63"/>
          <p:cNvSpPr txBox="1"/>
          <p:nvPr/>
        </p:nvSpPr>
        <p:spPr>
          <a:xfrm>
            <a:off x="8853848" y="211029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ysClr val="windowText" lastClr="000000"/>
                </a:solidFill>
              </a:rPr>
              <a:t>2</a:t>
            </a:r>
            <a:endParaRPr lang="en-US" dirty="0">
              <a:solidFill>
                <a:sysClr val="windowText" lastClr="000000"/>
              </a:solidFill>
            </a:endParaRPr>
          </a:p>
        </p:txBody>
      </p:sp>
      <p:sp>
        <p:nvSpPr>
          <p:cNvPr id="65" name="TextBox 64"/>
          <p:cNvSpPr txBox="1"/>
          <p:nvPr/>
        </p:nvSpPr>
        <p:spPr>
          <a:xfrm>
            <a:off x="7958570" y="2909782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>
                <a:solidFill>
                  <a:sysClr val="windowText" lastClr="000000"/>
                </a:solidFill>
              </a:rPr>
              <a:t>3</a:t>
            </a:r>
            <a:endParaRPr lang="en-US" dirty="0">
              <a:solidFill>
                <a:sysClr val="windowText" lastClr="000000"/>
              </a:solidFill>
            </a:endParaRPr>
          </a:p>
        </p:txBody>
      </p:sp>
      <p:sp>
        <p:nvSpPr>
          <p:cNvPr id="66" name="TextBox 65"/>
          <p:cNvSpPr txBox="1"/>
          <p:nvPr/>
        </p:nvSpPr>
        <p:spPr>
          <a:xfrm>
            <a:off x="9928107" y="280862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ysClr val="windowText" lastClr="000000"/>
                </a:solidFill>
              </a:rPr>
              <a:t>4</a:t>
            </a:r>
            <a:endParaRPr lang="en-US" dirty="0">
              <a:solidFill>
                <a:sysClr val="windowText" lastClr="000000"/>
              </a:solidFill>
            </a:endParaRPr>
          </a:p>
        </p:txBody>
      </p:sp>
      <p:sp>
        <p:nvSpPr>
          <p:cNvPr id="67" name="TextBox 66"/>
          <p:cNvSpPr txBox="1"/>
          <p:nvPr/>
        </p:nvSpPr>
        <p:spPr>
          <a:xfrm>
            <a:off x="9163880" y="3149053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ysClr val="windowText" lastClr="000000"/>
                </a:solidFill>
              </a:rPr>
              <a:t>5</a:t>
            </a:r>
            <a:endParaRPr lang="en-US" dirty="0">
              <a:solidFill>
                <a:sysClr val="windowText" lastClr="000000"/>
              </a:solidFill>
            </a:endParaRPr>
          </a:p>
        </p:txBody>
      </p:sp>
      <p:sp>
        <p:nvSpPr>
          <p:cNvPr id="68" name="TextBox 67"/>
          <p:cNvSpPr txBox="1"/>
          <p:nvPr/>
        </p:nvSpPr>
        <p:spPr>
          <a:xfrm>
            <a:off x="10650106" y="3136803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ysClr val="windowText" lastClr="000000"/>
                </a:solidFill>
              </a:rPr>
              <a:t>6</a:t>
            </a:r>
            <a:endParaRPr lang="en-US" dirty="0">
              <a:solidFill>
                <a:sysClr val="windowText" lastClr="000000"/>
              </a:solidFill>
            </a:endParaRPr>
          </a:p>
        </p:txBody>
      </p:sp>
      <p:sp>
        <p:nvSpPr>
          <p:cNvPr id="69" name="TextBox 68"/>
          <p:cNvSpPr txBox="1"/>
          <p:nvPr/>
        </p:nvSpPr>
        <p:spPr>
          <a:xfrm>
            <a:off x="8846400" y="4444071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ysClr val="windowText" lastClr="000000"/>
                </a:solidFill>
              </a:rPr>
              <a:t>7</a:t>
            </a:r>
            <a:endParaRPr lang="en-US" dirty="0">
              <a:solidFill>
                <a:sysClr val="windowText" lastClr="000000"/>
              </a:solidFill>
            </a:endParaRPr>
          </a:p>
        </p:txBody>
      </p:sp>
      <p:sp>
        <p:nvSpPr>
          <p:cNvPr id="70" name="TextBox 69"/>
          <p:cNvSpPr txBox="1"/>
          <p:nvPr/>
        </p:nvSpPr>
        <p:spPr>
          <a:xfrm>
            <a:off x="8859881" y="5218526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ysClr val="windowText" lastClr="000000"/>
                </a:solidFill>
              </a:rPr>
              <a:t>8</a:t>
            </a:r>
            <a:endParaRPr lang="en-US" dirty="0">
              <a:solidFill>
                <a:sysClr val="windowText" lastClr="000000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838200" y="6008148"/>
            <a:ext cx="895681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/>
              <a:t>#in-class: How many paths through this code?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6605889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8688" y="635000"/>
            <a:ext cx="6165112" cy="5541963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Exhaustively, there are 6 paths through the code</a:t>
            </a:r>
          </a:p>
          <a:p>
            <a:endParaRPr lang="en-US" dirty="0"/>
          </a:p>
          <a:p>
            <a:r>
              <a:rPr lang="en-US" dirty="0" smtClean="0"/>
              <a:t>But you would (probably) only need/want to test 4 paths:</a:t>
            </a:r>
          </a:p>
          <a:p>
            <a:pPr marL="514350" indent="-514350">
              <a:buAutoNum type="arabicPeriod"/>
            </a:pPr>
            <a:r>
              <a:rPr lang="en-US" dirty="0" smtClean="0"/>
              <a:t>0, 1, 2, 4, 6, 7, 8</a:t>
            </a:r>
          </a:p>
          <a:p>
            <a:pPr marL="514350" indent="-514350">
              <a:buAutoNum type="arabicPeriod"/>
            </a:pPr>
            <a:r>
              <a:rPr lang="en-US" dirty="0" smtClean="0"/>
              <a:t>0, 1, 2, 4, 5, 7, 8</a:t>
            </a:r>
          </a:p>
          <a:p>
            <a:pPr marL="514350" indent="-514350">
              <a:buAutoNum type="arabicPeriod"/>
            </a:pPr>
            <a:r>
              <a:rPr lang="en-US" dirty="0" smtClean="0"/>
              <a:t>0, 1, 2, 3, 7, 8</a:t>
            </a:r>
          </a:p>
          <a:p>
            <a:pPr marL="514350" indent="-514350">
              <a:buAutoNum type="arabicPeriod"/>
            </a:pPr>
            <a:r>
              <a:rPr lang="en-US" dirty="0" smtClean="0"/>
              <a:t>0, 1, 2, 3, 7, 2, </a:t>
            </a:r>
            <a:r>
              <a:rPr lang="mr-IN" dirty="0" smtClean="0"/>
              <a:t>…</a:t>
            </a:r>
            <a:r>
              <a:rPr lang="en-US" dirty="0" smtClean="0"/>
              <a:t>, 7, 8</a:t>
            </a:r>
          </a:p>
          <a:p>
            <a:endParaRPr lang="en-US" dirty="0"/>
          </a:p>
          <a:p>
            <a:r>
              <a:rPr lang="en-US" b="1" dirty="0" smtClean="0"/>
              <a:t>Exercise</a:t>
            </a:r>
            <a:r>
              <a:rPr lang="en-US" dirty="0" smtClean="0"/>
              <a:t>: Figure out how this works with loops</a:t>
            </a:r>
          </a:p>
        </p:txBody>
      </p:sp>
      <p:grpSp>
        <p:nvGrpSpPr>
          <p:cNvPr id="27" name="Group 26"/>
          <p:cNvGrpSpPr/>
          <p:nvPr/>
        </p:nvGrpSpPr>
        <p:grpSpPr>
          <a:xfrm>
            <a:off x="662468" y="635000"/>
            <a:ext cx="3586246" cy="4864470"/>
            <a:chOff x="7531101" y="723388"/>
            <a:chExt cx="3586246" cy="4864470"/>
          </a:xfrm>
        </p:grpSpPr>
        <p:grpSp>
          <p:nvGrpSpPr>
            <p:cNvPr id="4" name="Group 3"/>
            <p:cNvGrpSpPr/>
            <p:nvPr/>
          </p:nvGrpSpPr>
          <p:grpSpPr>
            <a:xfrm>
              <a:off x="7531101" y="787400"/>
              <a:ext cx="3586246" cy="4746458"/>
              <a:chOff x="635000" y="1308100"/>
              <a:chExt cx="2397125" cy="3479800"/>
            </a:xfrm>
          </p:grpSpPr>
          <p:sp>
            <p:nvSpPr>
              <p:cNvPr id="5" name="Freeform 3"/>
              <p:cNvSpPr>
                <a:spLocks/>
              </p:cNvSpPr>
              <p:nvPr/>
            </p:nvSpPr>
            <p:spPr bwMode="auto">
              <a:xfrm>
                <a:off x="2106613" y="2713038"/>
                <a:ext cx="455612" cy="455612"/>
              </a:xfrm>
              <a:custGeom>
                <a:avLst/>
                <a:gdLst>
                  <a:gd name="T0" fmla="*/ 143 w 287"/>
                  <a:gd name="T1" fmla="*/ 0 h 287"/>
                  <a:gd name="T2" fmla="*/ 0 w 287"/>
                  <a:gd name="T3" fmla="*/ 143 h 287"/>
                  <a:gd name="T4" fmla="*/ 143 w 287"/>
                  <a:gd name="T5" fmla="*/ 287 h 287"/>
                  <a:gd name="T6" fmla="*/ 287 w 287"/>
                  <a:gd name="T7" fmla="*/ 143 h 287"/>
                  <a:gd name="T8" fmla="*/ 143 w 287"/>
                  <a:gd name="T9" fmla="*/ 0 h 28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87" h="287">
                    <a:moveTo>
                      <a:pt x="143" y="0"/>
                    </a:moveTo>
                    <a:lnTo>
                      <a:pt x="0" y="143"/>
                    </a:lnTo>
                    <a:lnTo>
                      <a:pt x="143" y="287"/>
                    </a:lnTo>
                    <a:lnTo>
                      <a:pt x="287" y="143"/>
                    </a:lnTo>
                    <a:lnTo>
                      <a:pt x="143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" name="Freeform 4"/>
              <p:cNvSpPr>
                <a:spLocks/>
              </p:cNvSpPr>
              <p:nvPr/>
            </p:nvSpPr>
            <p:spPr bwMode="auto">
              <a:xfrm>
                <a:off x="2106613" y="2713038"/>
                <a:ext cx="455612" cy="455612"/>
              </a:xfrm>
              <a:custGeom>
                <a:avLst/>
                <a:gdLst>
                  <a:gd name="T0" fmla="*/ 143 w 287"/>
                  <a:gd name="T1" fmla="*/ 0 h 287"/>
                  <a:gd name="T2" fmla="*/ 0 w 287"/>
                  <a:gd name="T3" fmla="*/ 143 h 287"/>
                  <a:gd name="T4" fmla="*/ 0 w 287"/>
                  <a:gd name="T5" fmla="*/ 143 h 287"/>
                  <a:gd name="T6" fmla="*/ 143 w 287"/>
                  <a:gd name="T7" fmla="*/ 287 h 287"/>
                  <a:gd name="T8" fmla="*/ 143 w 287"/>
                  <a:gd name="T9" fmla="*/ 287 h 287"/>
                  <a:gd name="T10" fmla="*/ 287 w 287"/>
                  <a:gd name="T11" fmla="*/ 143 h 287"/>
                  <a:gd name="T12" fmla="*/ 287 w 287"/>
                  <a:gd name="T13" fmla="*/ 143 h 287"/>
                  <a:gd name="T14" fmla="*/ 143 w 287"/>
                  <a:gd name="T15" fmla="*/ 0 h 287"/>
                  <a:gd name="T16" fmla="*/ 143 w 287"/>
                  <a:gd name="T17" fmla="*/ 0 h 28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287" h="287">
                    <a:moveTo>
                      <a:pt x="143" y="0"/>
                    </a:moveTo>
                    <a:lnTo>
                      <a:pt x="0" y="143"/>
                    </a:lnTo>
                    <a:lnTo>
                      <a:pt x="0" y="143"/>
                    </a:lnTo>
                    <a:lnTo>
                      <a:pt x="143" y="287"/>
                    </a:lnTo>
                    <a:lnTo>
                      <a:pt x="143" y="287"/>
                    </a:lnTo>
                    <a:lnTo>
                      <a:pt x="287" y="143"/>
                    </a:lnTo>
                    <a:lnTo>
                      <a:pt x="287" y="143"/>
                    </a:lnTo>
                    <a:lnTo>
                      <a:pt x="143" y="0"/>
                    </a:lnTo>
                    <a:lnTo>
                      <a:pt x="143" y="0"/>
                    </a:lnTo>
                    <a:close/>
                  </a:path>
                </a:pathLst>
              </a:custGeom>
              <a:noFill/>
              <a:ln w="30163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" name="Freeform 5"/>
              <p:cNvSpPr>
                <a:spLocks/>
              </p:cNvSpPr>
              <p:nvPr/>
            </p:nvSpPr>
            <p:spPr bwMode="auto">
              <a:xfrm>
                <a:off x="2093913" y="2700338"/>
                <a:ext cx="455612" cy="455612"/>
              </a:xfrm>
              <a:custGeom>
                <a:avLst/>
                <a:gdLst>
                  <a:gd name="T0" fmla="*/ 143 w 287"/>
                  <a:gd name="T1" fmla="*/ 0 h 287"/>
                  <a:gd name="T2" fmla="*/ 0 w 287"/>
                  <a:gd name="T3" fmla="*/ 143 h 287"/>
                  <a:gd name="T4" fmla="*/ 143 w 287"/>
                  <a:gd name="T5" fmla="*/ 287 h 287"/>
                  <a:gd name="T6" fmla="*/ 287 w 287"/>
                  <a:gd name="T7" fmla="*/ 143 h 287"/>
                  <a:gd name="T8" fmla="*/ 143 w 287"/>
                  <a:gd name="T9" fmla="*/ 0 h 28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87" h="287">
                    <a:moveTo>
                      <a:pt x="143" y="0"/>
                    </a:moveTo>
                    <a:lnTo>
                      <a:pt x="0" y="143"/>
                    </a:lnTo>
                    <a:lnTo>
                      <a:pt x="143" y="287"/>
                    </a:lnTo>
                    <a:lnTo>
                      <a:pt x="287" y="143"/>
                    </a:lnTo>
                    <a:lnTo>
                      <a:pt x="143" y="0"/>
                    </a:lnTo>
                    <a:close/>
                  </a:path>
                </a:pathLst>
              </a:custGeom>
              <a:noFill/>
              <a:ln w="30163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" name="Oval 6"/>
              <p:cNvSpPr>
                <a:spLocks noChangeArrowheads="1"/>
              </p:cNvSpPr>
              <p:nvPr/>
            </p:nvSpPr>
            <p:spPr bwMode="auto">
              <a:xfrm>
                <a:off x="1535113" y="1320800"/>
                <a:ext cx="139700" cy="165100"/>
              </a:xfrm>
              <a:prstGeom prst="ellipse">
                <a:avLst/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" name="Oval 7"/>
              <p:cNvSpPr>
                <a:spLocks noChangeArrowheads="1"/>
              </p:cNvSpPr>
              <p:nvPr/>
            </p:nvSpPr>
            <p:spPr bwMode="auto">
              <a:xfrm>
                <a:off x="1522413" y="1308100"/>
                <a:ext cx="165100" cy="190500"/>
              </a:xfrm>
              <a:prstGeom prst="ellipse">
                <a:avLst/>
              </a:prstGeom>
              <a:noFill/>
              <a:ln w="30163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" name="Freeform 8"/>
              <p:cNvSpPr>
                <a:spLocks/>
              </p:cNvSpPr>
              <p:nvPr/>
            </p:nvSpPr>
            <p:spPr bwMode="auto">
              <a:xfrm>
                <a:off x="1395413" y="2219325"/>
                <a:ext cx="457200" cy="455613"/>
              </a:xfrm>
              <a:custGeom>
                <a:avLst/>
                <a:gdLst>
                  <a:gd name="T0" fmla="*/ 144 w 288"/>
                  <a:gd name="T1" fmla="*/ 0 h 287"/>
                  <a:gd name="T2" fmla="*/ 0 w 288"/>
                  <a:gd name="T3" fmla="*/ 143 h 287"/>
                  <a:gd name="T4" fmla="*/ 144 w 288"/>
                  <a:gd name="T5" fmla="*/ 287 h 287"/>
                  <a:gd name="T6" fmla="*/ 288 w 288"/>
                  <a:gd name="T7" fmla="*/ 143 h 287"/>
                  <a:gd name="T8" fmla="*/ 144 w 288"/>
                  <a:gd name="T9" fmla="*/ 0 h 28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88" h="287">
                    <a:moveTo>
                      <a:pt x="144" y="0"/>
                    </a:moveTo>
                    <a:lnTo>
                      <a:pt x="0" y="143"/>
                    </a:lnTo>
                    <a:lnTo>
                      <a:pt x="144" y="287"/>
                    </a:lnTo>
                    <a:lnTo>
                      <a:pt x="288" y="143"/>
                    </a:lnTo>
                    <a:lnTo>
                      <a:pt x="144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" name="Freeform 9"/>
              <p:cNvSpPr>
                <a:spLocks/>
              </p:cNvSpPr>
              <p:nvPr/>
            </p:nvSpPr>
            <p:spPr bwMode="auto">
              <a:xfrm>
                <a:off x="1395413" y="2219325"/>
                <a:ext cx="457200" cy="455613"/>
              </a:xfrm>
              <a:custGeom>
                <a:avLst/>
                <a:gdLst>
                  <a:gd name="T0" fmla="*/ 144 w 288"/>
                  <a:gd name="T1" fmla="*/ 0 h 287"/>
                  <a:gd name="T2" fmla="*/ 0 w 288"/>
                  <a:gd name="T3" fmla="*/ 143 h 287"/>
                  <a:gd name="T4" fmla="*/ 0 w 288"/>
                  <a:gd name="T5" fmla="*/ 143 h 287"/>
                  <a:gd name="T6" fmla="*/ 144 w 288"/>
                  <a:gd name="T7" fmla="*/ 287 h 287"/>
                  <a:gd name="T8" fmla="*/ 144 w 288"/>
                  <a:gd name="T9" fmla="*/ 287 h 287"/>
                  <a:gd name="T10" fmla="*/ 288 w 288"/>
                  <a:gd name="T11" fmla="*/ 143 h 287"/>
                  <a:gd name="T12" fmla="*/ 288 w 288"/>
                  <a:gd name="T13" fmla="*/ 143 h 287"/>
                  <a:gd name="T14" fmla="*/ 144 w 288"/>
                  <a:gd name="T15" fmla="*/ 0 h 287"/>
                  <a:gd name="T16" fmla="*/ 144 w 288"/>
                  <a:gd name="T17" fmla="*/ 0 h 28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288" h="287">
                    <a:moveTo>
                      <a:pt x="144" y="0"/>
                    </a:moveTo>
                    <a:lnTo>
                      <a:pt x="0" y="143"/>
                    </a:lnTo>
                    <a:lnTo>
                      <a:pt x="0" y="143"/>
                    </a:lnTo>
                    <a:lnTo>
                      <a:pt x="144" y="287"/>
                    </a:lnTo>
                    <a:lnTo>
                      <a:pt x="144" y="287"/>
                    </a:lnTo>
                    <a:lnTo>
                      <a:pt x="288" y="143"/>
                    </a:lnTo>
                    <a:lnTo>
                      <a:pt x="288" y="143"/>
                    </a:lnTo>
                    <a:lnTo>
                      <a:pt x="144" y="0"/>
                    </a:lnTo>
                    <a:lnTo>
                      <a:pt x="144" y="0"/>
                    </a:lnTo>
                    <a:close/>
                  </a:path>
                </a:pathLst>
              </a:custGeom>
              <a:noFill/>
              <a:ln w="30163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" name="Freeform 10"/>
              <p:cNvSpPr>
                <a:spLocks/>
              </p:cNvSpPr>
              <p:nvPr/>
            </p:nvSpPr>
            <p:spPr bwMode="auto">
              <a:xfrm>
                <a:off x="1382713" y="2206625"/>
                <a:ext cx="457200" cy="455613"/>
              </a:xfrm>
              <a:custGeom>
                <a:avLst/>
                <a:gdLst>
                  <a:gd name="T0" fmla="*/ 144 w 288"/>
                  <a:gd name="T1" fmla="*/ 0 h 287"/>
                  <a:gd name="T2" fmla="*/ 0 w 288"/>
                  <a:gd name="T3" fmla="*/ 143 h 287"/>
                  <a:gd name="T4" fmla="*/ 144 w 288"/>
                  <a:gd name="T5" fmla="*/ 287 h 287"/>
                  <a:gd name="T6" fmla="*/ 288 w 288"/>
                  <a:gd name="T7" fmla="*/ 143 h 287"/>
                  <a:gd name="T8" fmla="*/ 144 w 288"/>
                  <a:gd name="T9" fmla="*/ 0 h 28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88" h="287">
                    <a:moveTo>
                      <a:pt x="144" y="0"/>
                    </a:moveTo>
                    <a:lnTo>
                      <a:pt x="0" y="143"/>
                    </a:lnTo>
                    <a:lnTo>
                      <a:pt x="144" y="287"/>
                    </a:lnTo>
                    <a:lnTo>
                      <a:pt x="288" y="143"/>
                    </a:lnTo>
                    <a:lnTo>
                      <a:pt x="144" y="0"/>
                    </a:lnTo>
                    <a:close/>
                  </a:path>
                </a:pathLst>
              </a:custGeom>
              <a:noFill/>
              <a:ln w="30163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" name="Freeform 11"/>
              <p:cNvSpPr>
                <a:spLocks/>
              </p:cNvSpPr>
              <p:nvPr/>
            </p:nvSpPr>
            <p:spPr bwMode="auto">
              <a:xfrm>
                <a:off x="1395413" y="3902075"/>
                <a:ext cx="457200" cy="455613"/>
              </a:xfrm>
              <a:custGeom>
                <a:avLst/>
                <a:gdLst>
                  <a:gd name="T0" fmla="*/ 144 w 288"/>
                  <a:gd name="T1" fmla="*/ 0 h 287"/>
                  <a:gd name="T2" fmla="*/ 0 w 288"/>
                  <a:gd name="T3" fmla="*/ 144 h 287"/>
                  <a:gd name="T4" fmla="*/ 144 w 288"/>
                  <a:gd name="T5" fmla="*/ 287 h 287"/>
                  <a:gd name="T6" fmla="*/ 288 w 288"/>
                  <a:gd name="T7" fmla="*/ 144 h 287"/>
                  <a:gd name="T8" fmla="*/ 144 w 288"/>
                  <a:gd name="T9" fmla="*/ 0 h 28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88" h="287">
                    <a:moveTo>
                      <a:pt x="144" y="0"/>
                    </a:moveTo>
                    <a:lnTo>
                      <a:pt x="0" y="144"/>
                    </a:lnTo>
                    <a:lnTo>
                      <a:pt x="144" y="287"/>
                    </a:lnTo>
                    <a:lnTo>
                      <a:pt x="288" y="144"/>
                    </a:lnTo>
                    <a:lnTo>
                      <a:pt x="144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" name="Freeform 12"/>
              <p:cNvSpPr>
                <a:spLocks/>
              </p:cNvSpPr>
              <p:nvPr/>
            </p:nvSpPr>
            <p:spPr bwMode="auto">
              <a:xfrm>
                <a:off x="1395413" y="3902075"/>
                <a:ext cx="457200" cy="455613"/>
              </a:xfrm>
              <a:custGeom>
                <a:avLst/>
                <a:gdLst>
                  <a:gd name="T0" fmla="*/ 144 w 288"/>
                  <a:gd name="T1" fmla="*/ 0 h 287"/>
                  <a:gd name="T2" fmla="*/ 0 w 288"/>
                  <a:gd name="T3" fmla="*/ 144 h 287"/>
                  <a:gd name="T4" fmla="*/ 0 w 288"/>
                  <a:gd name="T5" fmla="*/ 144 h 287"/>
                  <a:gd name="T6" fmla="*/ 144 w 288"/>
                  <a:gd name="T7" fmla="*/ 287 h 287"/>
                  <a:gd name="T8" fmla="*/ 144 w 288"/>
                  <a:gd name="T9" fmla="*/ 287 h 287"/>
                  <a:gd name="T10" fmla="*/ 288 w 288"/>
                  <a:gd name="T11" fmla="*/ 144 h 287"/>
                  <a:gd name="T12" fmla="*/ 288 w 288"/>
                  <a:gd name="T13" fmla="*/ 144 h 287"/>
                  <a:gd name="T14" fmla="*/ 144 w 288"/>
                  <a:gd name="T15" fmla="*/ 0 h 287"/>
                  <a:gd name="T16" fmla="*/ 144 w 288"/>
                  <a:gd name="T17" fmla="*/ 0 h 28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288" h="287">
                    <a:moveTo>
                      <a:pt x="144" y="0"/>
                    </a:moveTo>
                    <a:lnTo>
                      <a:pt x="0" y="144"/>
                    </a:lnTo>
                    <a:lnTo>
                      <a:pt x="0" y="144"/>
                    </a:lnTo>
                    <a:lnTo>
                      <a:pt x="144" y="287"/>
                    </a:lnTo>
                    <a:lnTo>
                      <a:pt x="144" y="287"/>
                    </a:lnTo>
                    <a:lnTo>
                      <a:pt x="288" y="144"/>
                    </a:lnTo>
                    <a:lnTo>
                      <a:pt x="288" y="144"/>
                    </a:lnTo>
                    <a:lnTo>
                      <a:pt x="144" y="0"/>
                    </a:lnTo>
                    <a:lnTo>
                      <a:pt x="144" y="0"/>
                    </a:lnTo>
                    <a:close/>
                  </a:path>
                </a:pathLst>
              </a:custGeom>
              <a:noFill/>
              <a:ln w="30163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" name="Freeform 13"/>
              <p:cNvSpPr>
                <a:spLocks/>
              </p:cNvSpPr>
              <p:nvPr/>
            </p:nvSpPr>
            <p:spPr bwMode="auto">
              <a:xfrm>
                <a:off x="1382713" y="3889375"/>
                <a:ext cx="457200" cy="455613"/>
              </a:xfrm>
              <a:custGeom>
                <a:avLst/>
                <a:gdLst>
                  <a:gd name="T0" fmla="*/ 144 w 288"/>
                  <a:gd name="T1" fmla="*/ 0 h 287"/>
                  <a:gd name="T2" fmla="*/ 0 w 288"/>
                  <a:gd name="T3" fmla="*/ 144 h 287"/>
                  <a:gd name="T4" fmla="*/ 144 w 288"/>
                  <a:gd name="T5" fmla="*/ 287 h 287"/>
                  <a:gd name="T6" fmla="*/ 288 w 288"/>
                  <a:gd name="T7" fmla="*/ 144 h 287"/>
                  <a:gd name="T8" fmla="*/ 144 w 288"/>
                  <a:gd name="T9" fmla="*/ 0 h 28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88" h="287">
                    <a:moveTo>
                      <a:pt x="144" y="0"/>
                    </a:moveTo>
                    <a:lnTo>
                      <a:pt x="0" y="144"/>
                    </a:lnTo>
                    <a:lnTo>
                      <a:pt x="144" y="287"/>
                    </a:lnTo>
                    <a:lnTo>
                      <a:pt x="288" y="144"/>
                    </a:lnTo>
                    <a:lnTo>
                      <a:pt x="144" y="0"/>
                    </a:lnTo>
                    <a:close/>
                  </a:path>
                </a:pathLst>
              </a:custGeom>
              <a:noFill/>
              <a:ln w="30163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" name="Freeform 14"/>
              <p:cNvSpPr>
                <a:spLocks/>
              </p:cNvSpPr>
              <p:nvPr/>
            </p:nvSpPr>
            <p:spPr bwMode="auto">
              <a:xfrm>
                <a:off x="1878013" y="2446338"/>
                <a:ext cx="455612" cy="152400"/>
              </a:xfrm>
              <a:custGeom>
                <a:avLst/>
                <a:gdLst>
                  <a:gd name="T0" fmla="*/ 0 w 287"/>
                  <a:gd name="T1" fmla="*/ 0 h 96"/>
                  <a:gd name="T2" fmla="*/ 287 w 287"/>
                  <a:gd name="T3" fmla="*/ 0 h 96"/>
                  <a:gd name="T4" fmla="*/ 287 w 287"/>
                  <a:gd name="T5" fmla="*/ 0 h 96"/>
                  <a:gd name="T6" fmla="*/ 287 w 287"/>
                  <a:gd name="T7" fmla="*/ 96 h 96"/>
                  <a:gd name="T8" fmla="*/ 287 w 287"/>
                  <a:gd name="T9" fmla="*/ 96 h 9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87" h="96">
                    <a:moveTo>
                      <a:pt x="0" y="0"/>
                    </a:moveTo>
                    <a:lnTo>
                      <a:pt x="287" y="0"/>
                    </a:lnTo>
                    <a:lnTo>
                      <a:pt x="287" y="0"/>
                    </a:lnTo>
                    <a:lnTo>
                      <a:pt x="287" y="96"/>
                    </a:lnTo>
                    <a:lnTo>
                      <a:pt x="287" y="96"/>
                    </a:lnTo>
                  </a:path>
                </a:pathLst>
              </a:custGeom>
              <a:noFill/>
              <a:ln w="30163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" name="Freeform 15"/>
              <p:cNvSpPr>
                <a:spLocks/>
              </p:cNvSpPr>
              <p:nvPr/>
            </p:nvSpPr>
            <p:spPr bwMode="auto">
              <a:xfrm>
                <a:off x="1865313" y="2433638"/>
                <a:ext cx="455612" cy="152400"/>
              </a:xfrm>
              <a:custGeom>
                <a:avLst/>
                <a:gdLst>
                  <a:gd name="T0" fmla="*/ 0 w 287"/>
                  <a:gd name="T1" fmla="*/ 0 h 96"/>
                  <a:gd name="T2" fmla="*/ 287 w 287"/>
                  <a:gd name="T3" fmla="*/ 0 h 96"/>
                  <a:gd name="T4" fmla="*/ 287 w 287"/>
                  <a:gd name="T5" fmla="*/ 96 h 9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87" h="96">
                    <a:moveTo>
                      <a:pt x="0" y="0"/>
                    </a:moveTo>
                    <a:lnTo>
                      <a:pt x="287" y="0"/>
                    </a:lnTo>
                    <a:lnTo>
                      <a:pt x="287" y="96"/>
                    </a:lnTo>
                  </a:path>
                </a:pathLst>
              </a:custGeom>
              <a:noFill/>
              <a:ln w="30163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" name="Line 16"/>
              <p:cNvSpPr>
                <a:spLocks noChangeShapeType="1"/>
              </p:cNvSpPr>
              <p:nvPr/>
            </p:nvSpPr>
            <p:spPr bwMode="auto">
              <a:xfrm>
                <a:off x="1585913" y="1473200"/>
                <a:ext cx="1587" cy="708025"/>
              </a:xfrm>
              <a:prstGeom prst="line">
                <a:avLst/>
              </a:prstGeom>
              <a:noFill/>
              <a:ln w="30163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" name="Rectangle 17"/>
              <p:cNvSpPr>
                <a:spLocks noChangeArrowheads="1"/>
              </p:cNvSpPr>
              <p:nvPr/>
            </p:nvSpPr>
            <p:spPr bwMode="auto">
              <a:xfrm>
                <a:off x="1395413" y="1662113"/>
                <a:ext cx="393700" cy="303212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" name="Rectangle 18"/>
              <p:cNvSpPr>
                <a:spLocks noChangeArrowheads="1"/>
              </p:cNvSpPr>
              <p:nvPr/>
            </p:nvSpPr>
            <p:spPr bwMode="auto">
              <a:xfrm>
                <a:off x="1382713" y="1649413"/>
                <a:ext cx="419100" cy="328612"/>
              </a:xfrm>
              <a:prstGeom prst="rect">
                <a:avLst/>
              </a:prstGeom>
              <a:noFill/>
              <a:ln w="30163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" name="Freeform 19"/>
              <p:cNvSpPr>
                <a:spLocks/>
              </p:cNvSpPr>
              <p:nvPr/>
            </p:nvSpPr>
            <p:spPr bwMode="auto">
              <a:xfrm>
                <a:off x="1016000" y="2408238"/>
                <a:ext cx="341313" cy="406400"/>
              </a:xfrm>
              <a:custGeom>
                <a:avLst/>
                <a:gdLst>
                  <a:gd name="T0" fmla="*/ 215 w 215"/>
                  <a:gd name="T1" fmla="*/ 0 h 256"/>
                  <a:gd name="T2" fmla="*/ 0 w 215"/>
                  <a:gd name="T3" fmla="*/ 0 h 256"/>
                  <a:gd name="T4" fmla="*/ 0 w 215"/>
                  <a:gd name="T5" fmla="*/ 256 h 2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5" h="256">
                    <a:moveTo>
                      <a:pt x="215" y="0"/>
                    </a:moveTo>
                    <a:lnTo>
                      <a:pt x="0" y="0"/>
                    </a:lnTo>
                    <a:lnTo>
                      <a:pt x="0" y="256"/>
                    </a:lnTo>
                  </a:path>
                </a:pathLst>
              </a:custGeom>
              <a:noFill/>
              <a:ln w="30163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" name="Freeform 20"/>
              <p:cNvSpPr>
                <a:spLocks/>
              </p:cNvSpPr>
              <p:nvPr/>
            </p:nvSpPr>
            <p:spPr bwMode="auto">
              <a:xfrm>
                <a:off x="2562225" y="2940050"/>
                <a:ext cx="279400" cy="228600"/>
              </a:xfrm>
              <a:custGeom>
                <a:avLst/>
                <a:gdLst>
                  <a:gd name="T0" fmla="*/ 0 w 176"/>
                  <a:gd name="T1" fmla="*/ 0 h 144"/>
                  <a:gd name="T2" fmla="*/ 176 w 176"/>
                  <a:gd name="T3" fmla="*/ 0 h 144"/>
                  <a:gd name="T4" fmla="*/ 176 w 176"/>
                  <a:gd name="T5" fmla="*/ 0 h 144"/>
                  <a:gd name="T6" fmla="*/ 176 w 176"/>
                  <a:gd name="T7" fmla="*/ 144 h 144"/>
                  <a:gd name="T8" fmla="*/ 176 w 176"/>
                  <a:gd name="T9" fmla="*/ 144 h 14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76" h="144">
                    <a:moveTo>
                      <a:pt x="0" y="0"/>
                    </a:moveTo>
                    <a:lnTo>
                      <a:pt x="176" y="0"/>
                    </a:lnTo>
                    <a:lnTo>
                      <a:pt x="176" y="0"/>
                    </a:lnTo>
                    <a:lnTo>
                      <a:pt x="176" y="144"/>
                    </a:lnTo>
                    <a:lnTo>
                      <a:pt x="176" y="144"/>
                    </a:lnTo>
                  </a:path>
                </a:pathLst>
              </a:custGeom>
              <a:noFill/>
              <a:ln w="30163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" name="Freeform 21"/>
              <p:cNvSpPr>
                <a:spLocks/>
              </p:cNvSpPr>
              <p:nvPr/>
            </p:nvSpPr>
            <p:spPr bwMode="auto">
              <a:xfrm>
                <a:off x="2549525" y="2927350"/>
                <a:ext cx="279400" cy="228600"/>
              </a:xfrm>
              <a:custGeom>
                <a:avLst/>
                <a:gdLst>
                  <a:gd name="T0" fmla="*/ 0 w 176"/>
                  <a:gd name="T1" fmla="*/ 0 h 144"/>
                  <a:gd name="T2" fmla="*/ 176 w 176"/>
                  <a:gd name="T3" fmla="*/ 0 h 144"/>
                  <a:gd name="T4" fmla="*/ 176 w 176"/>
                  <a:gd name="T5" fmla="*/ 144 h 14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76" h="144">
                    <a:moveTo>
                      <a:pt x="0" y="0"/>
                    </a:moveTo>
                    <a:lnTo>
                      <a:pt x="176" y="0"/>
                    </a:lnTo>
                    <a:lnTo>
                      <a:pt x="176" y="144"/>
                    </a:lnTo>
                  </a:path>
                </a:pathLst>
              </a:custGeom>
              <a:noFill/>
              <a:ln w="30163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" name="Freeform 22"/>
              <p:cNvSpPr>
                <a:spLocks/>
              </p:cNvSpPr>
              <p:nvPr/>
            </p:nvSpPr>
            <p:spPr bwMode="auto">
              <a:xfrm>
                <a:off x="1878013" y="2940050"/>
                <a:ext cx="252412" cy="279400"/>
              </a:xfrm>
              <a:custGeom>
                <a:avLst/>
                <a:gdLst>
                  <a:gd name="T0" fmla="*/ 159 w 159"/>
                  <a:gd name="T1" fmla="*/ 0 h 176"/>
                  <a:gd name="T2" fmla="*/ 0 w 159"/>
                  <a:gd name="T3" fmla="*/ 0 h 176"/>
                  <a:gd name="T4" fmla="*/ 0 w 159"/>
                  <a:gd name="T5" fmla="*/ 0 h 176"/>
                  <a:gd name="T6" fmla="*/ 0 w 159"/>
                  <a:gd name="T7" fmla="*/ 176 h 176"/>
                  <a:gd name="T8" fmla="*/ 0 w 159"/>
                  <a:gd name="T9" fmla="*/ 176 h 1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59" h="176">
                    <a:moveTo>
                      <a:pt x="159" y="0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0" y="176"/>
                    </a:lnTo>
                    <a:lnTo>
                      <a:pt x="0" y="176"/>
                    </a:lnTo>
                  </a:path>
                </a:pathLst>
              </a:custGeom>
              <a:noFill/>
              <a:ln w="30163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" name="Freeform 23"/>
              <p:cNvSpPr>
                <a:spLocks/>
              </p:cNvSpPr>
              <p:nvPr/>
            </p:nvSpPr>
            <p:spPr bwMode="auto">
              <a:xfrm>
                <a:off x="1865313" y="2927350"/>
                <a:ext cx="252412" cy="279400"/>
              </a:xfrm>
              <a:custGeom>
                <a:avLst/>
                <a:gdLst>
                  <a:gd name="T0" fmla="*/ 159 w 159"/>
                  <a:gd name="T1" fmla="*/ 0 h 176"/>
                  <a:gd name="T2" fmla="*/ 0 w 159"/>
                  <a:gd name="T3" fmla="*/ 0 h 176"/>
                  <a:gd name="T4" fmla="*/ 0 w 159"/>
                  <a:gd name="T5" fmla="*/ 176 h 1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59" h="176">
                    <a:moveTo>
                      <a:pt x="159" y="0"/>
                    </a:moveTo>
                    <a:lnTo>
                      <a:pt x="0" y="0"/>
                    </a:lnTo>
                    <a:lnTo>
                      <a:pt x="0" y="176"/>
                    </a:lnTo>
                  </a:path>
                </a:pathLst>
              </a:custGeom>
              <a:noFill/>
              <a:ln w="30163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" name="Freeform 24"/>
              <p:cNvSpPr>
                <a:spLocks/>
              </p:cNvSpPr>
              <p:nvPr/>
            </p:nvSpPr>
            <p:spPr bwMode="auto">
              <a:xfrm>
                <a:off x="1852613" y="3357563"/>
                <a:ext cx="989012" cy="139700"/>
              </a:xfrm>
              <a:custGeom>
                <a:avLst/>
                <a:gdLst>
                  <a:gd name="T0" fmla="*/ 0 w 623"/>
                  <a:gd name="T1" fmla="*/ 0 h 88"/>
                  <a:gd name="T2" fmla="*/ 0 w 623"/>
                  <a:gd name="T3" fmla="*/ 88 h 88"/>
                  <a:gd name="T4" fmla="*/ 0 w 623"/>
                  <a:gd name="T5" fmla="*/ 88 h 88"/>
                  <a:gd name="T6" fmla="*/ 623 w 623"/>
                  <a:gd name="T7" fmla="*/ 88 h 88"/>
                  <a:gd name="T8" fmla="*/ 623 w 623"/>
                  <a:gd name="T9" fmla="*/ 88 h 88"/>
                  <a:gd name="T10" fmla="*/ 623 w 623"/>
                  <a:gd name="T11" fmla="*/ 0 h 88"/>
                  <a:gd name="T12" fmla="*/ 623 w 623"/>
                  <a:gd name="T13" fmla="*/ 0 h 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623" h="88">
                    <a:moveTo>
                      <a:pt x="0" y="0"/>
                    </a:moveTo>
                    <a:lnTo>
                      <a:pt x="0" y="88"/>
                    </a:lnTo>
                    <a:lnTo>
                      <a:pt x="0" y="88"/>
                    </a:lnTo>
                    <a:lnTo>
                      <a:pt x="623" y="88"/>
                    </a:lnTo>
                    <a:lnTo>
                      <a:pt x="623" y="88"/>
                    </a:lnTo>
                    <a:lnTo>
                      <a:pt x="623" y="0"/>
                    </a:lnTo>
                    <a:lnTo>
                      <a:pt x="623" y="0"/>
                    </a:lnTo>
                  </a:path>
                </a:pathLst>
              </a:custGeom>
              <a:noFill/>
              <a:ln w="30163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8" name="Rectangle 26"/>
              <p:cNvSpPr>
                <a:spLocks noChangeArrowheads="1"/>
              </p:cNvSpPr>
              <p:nvPr/>
            </p:nvSpPr>
            <p:spPr bwMode="auto">
              <a:xfrm>
                <a:off x="1624013" y="3028950"/>
                <a:ext cx="393700" cy="303213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9" name="Rectangle 27"/>
              <p:cNvSpPr>
                <a:spLocks noChangeArrowheads="1"/>
              </p:cNvSpPr>
              <p:nvPr/>
            </p:nvSpPr>
            <p:spPr bwMode="auto">
              <a:xfrm>
                <a:off x="1611313" y="3016250"/>
                <a:ext cx="419100" cy="328613"/>
              </a:xfrm>
              <a:prstGeom prst="rect">
                <a:avLst/>
              </a:prstGeom>
              <a:noFill/>
              <a:ln w="30163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" name="Rectangle 28"/>
              <p:cNvSpPr>
                <a:spLocks noChangeArrowheads="1"/>
              </p:cNvSpPr>
              <p:nvPr/>
            </p:nvSpPr>
            <p:spPr bwMode="auto">
              <a:xfrm>
                <a:off x="2625725" y="3028950"/>
                <a:ext cx="393700" cy="303213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" name="Rectangle 29"/>
              <p:cNvSpPr>
                <a:spLocks noChangeArrowheads="1"/>
              </p:cNvSpPr>
              <p:nvPr/>
            </p:nvSpPr>
            <p:spPr bwMode="auto">
              <a:xfrm>
                <a:off x="2613025" y="3016250"/>
                <a:ext cx="419100" cy="328613"/>
              </a:xfrm>
              <a:prstGeom prst="rect">
                <a:avLst/>
              </a:prstGeom>
              <a:noFill/>
              <a:ln w="30163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" name="Rectangle 30"/>
              <p:cNvSpPr>
                <a:spLocks noChangeArrowheads="1"/>
              </p:cNvSpPr>
              <p:nvPr/>
            </p:nvSpPr>
            <p:spPr bwMode="auto">
              <a:xfrm>
                <a:off x="825500" y="2851150"/>
                <a:ext cx="392113" cy="317500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3" name="Rectangle 31"/>
              <p:cNvSpPr>
                <a:spLocks noChangeArrowheads="1"/>
              </p:cNvSpPr>
              <p:nvPr/>
            </p:nvSpPr>
            <p:spPr bwMode="auto">
              <a:xfrm>
                <a:off x="812800" y="2838450"/>
                <a:ext cx="417513" cy="342900"/>
              </a:xfrm>
              <a:prstGeom prst="rect">
                <a:avLst/>
              </a:prstGeom>
              <a:noFill/>
              <a:ln w="30163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4" name="Line 32"/>
              <p:cNvSpPr>
                <a:spLocks noChangeShapeType="1"/>
              </p:cNvSpPr>
              <p:nvPr/>
            </p:nvSpPr>
            <p:spPr bwMode="auto">
              <a:xfrm>
                <a:off x="1611313" y="3675063"/>
                <a:ext cx="1587" cy="227012"/>
              </a:xfrm>
              <a:prstGeom prst="line">
                <a:avLst/>
              </a:prstGeom>
              <a:noFill/>
              <a:ln w="30163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5" name="Line 33"/>
              <p:cNvSpPr>
                <a:spLocks noChangeShapeType="1"/>
              </p:cNvSpPr>
              <p:nvPr/>
            </p:nvSpPr>
            <p:spPr bwMode="auto">
              <a:xfrm>
                <a:off x="1598613" y="4357688"/>
                <a:ext cx="1587" cy="227012"/>
              </a:xfrm>
              <a:prstGeom prst="line">
                <a:avLst/>
              </a:prstGeom>
              <a:noFill/>
              <a:ln w="30163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6" name="Oval 34"/>
              <p:cNvSpPr>
                <a:spLocks noChangeArrowheads="1"/>
              </p:cNvSpPr>
              <p:nvPr/>
            </p:nvSpPr>
            <p:spPr bwMode="auto">
              <a:xfrm>
                <a:off x="1547813" y="4597400"/>
                <a:ext cx="139700" cy="177800"/>
              </a:xfrm>
              <a:prstGeom prst="ellipse">
                <a:avLst/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7" name="Oval 35"/>
              <p:cNvSpPr>
                <a:spLocks noChangeArrowheads="1"/>
              </p:cNvSpPr>
              <p:nvPr/>
            </p:nvSpPr>
            <p:spPr bwMode="auto">
              <a:xfrm>
                <a:off x="1535113" y="4584700"/>
                <a:ext cx="165100" cy="203200"/>
              </a:xfrm>
              <a:prstGeom prst="ellipse">
                <a:avLst/>
              </a:prstGeom>
              <a:noFill/>
              <a:ln w="30163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8" name="Freeform 36"/>
              <p:cNvSpPr>
                <a:spLocks/>
              </p:cNvSpPr>
              <p:nvPr/>
            </p:nvSpPr>
            <p:spPr bwMode="auto">
              <a:xfrm>
                <a:off x="647700" y="2168525"/>
                <a:ext cx="976313" cy="1936750"/>
              </a:xfrm>
              <a:custGeom>
                <a:avLst/>
                <a:gdLst>
                  <a:gd name="T0" fmla="*/ 471 w 615"/>
                  <a:gd name="T1" fmla="*/ 1220 h 1220"/>
                  <a:gd name="T2" fmla="*/ 0 w 615"/>
                  <a:gd name="T3" fmla="*/ 1220 h 1220"/>
                  <a:gd name="T4" fmla="*/ 0 w 615"/>
                  <a:gd name="T5" fmla="*/ 1220 h 1220"/>
                  <a:gd name="T6" fmla="*/ 0 w 615"/>
                  <a:gd name="T7" fmla="*/ 0 h 1220"/>
                  <a:gd name="T8" fmla="*/ 0 w 615"/>
                  <a:gd name="T9" fmla="*/ 0 h 1220"/>
                  <a:gd name="T10" fmla="*/ 615 w 615"/>
                  <a:gd name="T11" fmla="*/ 0 h 1220"/>
                  <a:gd name="T12" fmla="*/ 615 w 615"/>
                  <a:gd name="T13" fmla="*/ 0 h 122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615" h="1220">
                    <a:moveTo>
                      <a:pt x="471" y="1220"/>
                    </a:moveTo>
                    <a:lnTo>
                      <a:pt x="0" y="1220"/>
                    </a:lnTo>
                    <a:lnTo>
                      <a:pt x="0" y="122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615" y="0"/>
                    </a:lnTo>
                    <a:lnTo>
                      <a:pt x="615" y="0"/>
                    </a:lnTo>
                  </a:path>
                </a:pathLst>
              </a:custGeom>
              <a:noFill/>
              <a:ln w="30163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9" name="Freeform 37"/>
              <p:cNvSpPr>
                <a:spLocks/>
              </p:cNvSpPr>
              <p:nvPr/>
            </p:nvSpPr>
            <p:spPr bwMode="auto">
              <a:xfrm>
                <a:off x="635000" y="2155825"/>
                <a:ext cx="976313" cy="1936750"/>
              </a:xfrm>
              <a:custGeom>
                <a:avLst/>
                <a:gdLst>
                  <a:gd name="T0" fmla="*/ 471 w 615"/>
                  <a:gd name="T1" fmla="*/ 1220 h 1220"/>
                  <a:gd name="T2" fmla="*/ 0 w 615"/>
                  <a:gd name="T3" fmla="*/ 1220 h 1220"/>
                  <a:gd name="T4" fmla="*/ 0 w 615"/>
                  <a:gd name="T5" fmla="*/ 0 h 1220"/>
                  <a:gd name="T6" fmla="*/ 615 w 615"/>
                  <a:gd name="T7" fmla="*/ 0 h 122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615" h="1220">
                    <a:moveTo>
                      <a:pt x="471" y="1220"/>
                    </a:moveTo>
                    <a:lnTo>
                      <a:pt x="0" y="1220"/>
                    </a:lnTo>
                    <a:lnTo>
                      <a:pt x="0" y="0"/>
                    </a:lnTo>
                    <a:lnTo>
                      <a:pt x="615" y="0"/>
                    </a:lnTo>
                  </a:path>
                </a:pathLst>
              </a:custGeom>
              <a:noFill/>
              <a:ln w="30163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40" name="Group 38"/>
              <p:cNvGrpSpPr>
                <a:grpSpLocks/>
              </p:cNvGrpSpPr>
              <p:nvPr/>
            </p:nvGrpSpPr>
            <p:grpSpPr bwMode="auto">
              <a:xfrm>
                <a:off x="1433513" y="2117725"/>
                <a:ext cx="203200" cy="88900"/>
                <a:chOff x="903" y="1334"/>
                <a:chExt cx="128" cy="56"/>
              </a:xfrm>
            </p:grpSpPr>
            <p:sp>
              <p:nvSpPr>
                <p:cNvPr id="59" name="Freeform 39"/>
                <p:cNvSpPr>
                  <a:spLocks/>
                </p:cNvSpPr>
                <p:nvPr/>
              </p:nvSpPr>
              <p:spPr bwMode="auto">
                <a:xfrm>
                  <a:off x="911" y="1334"/>
                  <a:ext cx="120" cy="56"/>
                </a:xfrm>
                <a:custGeom>
                  <a:avLst/>
                  <a:gdLst>
                    <a:gd name="T0" fmla="*/ 120 w 120"/>
                    <a:gd name="T1" fmla="*/ 32 h 56"/>
                    <a:gd name="T2" fmla="*/ 0 w 120"/>
                    <a:gd name="T3" fmla="*/ 56 h 56"/>
                    <a:gd name="T4" fmla="*/ 0 w 120"/>
                    <a:gd name="T5" fmla="*/ 32 h 56"/>
                    <a:gd name="T6" fmla="*/ 0 w 120"/>
                    <a:gd name="T7" fmla="*/ 0 h 56"/>
                    <a:gd name="T8" fmla="*/ 120 w 120"/>
                    <a:gd name="T9" fmla="*/ 32 h 5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20" h="56">
                      <a:moveTo>
                        <a:pt x="120" y="32"/>
                      </a:moveTo>
                      <a:lnTo>
                        <a:pt x="0" y="56"/>
                      </a:lnTo>
                      <a:lnTo>
                        <a:pt x="0" y="32"/>
                      </a:lnTo>
                      <a:lnTo>
                        <a:pt x="0" y="0"/>
                      </a:lnTo>
                      <a:lnTo>
                        <a:pt x="120" y="32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0" name="Line 40"/>
                <p:cNvSpPr>
                  <a:spLocks noChangeShapeType="1"/>
                </p:cNvSpPr>
                <p:nvPr/>
              </p:nvSpPr>
              <p:spPr bwMode="auto">
                <a:xfrm>
                  <a:off x="903" y="1366"/>
                  <a:ext cx="8" cy="1"/>
                </a:xfrm>
                <a:prstGeom prst="line">
                  <a:avLst/>
                </a:prstGeom>
                <a:noFill/>
                <a:ln w="17463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41" name="Group 41"/>
              <p:cNvGrpSpPr>
                <a:grpSpLocks/>
              </p:cNvGrpSpPr>
              <p:nvPr/>
            </p:nvGrpSpPr>
            <p:grpSpPr bwMode="auto">
              <a:xfrm>
                <a:off x="2282825" y="2484438"/>
                <a:ext cx="88900" cy="254000"/>
                <a:chOff x="1438" y="1565"/>
                <a:chExt cx="56" cy="160"/>
              </a:xfrm>
            </p:grpSpPr>
            <p:sp>
              <p:nvSpPr>
                <p:cNvPr id="57" name="Freeform 42"/>
                <p:cNvSpPr>
                  <a:spLocks/>
                </p:cNvSpPr>
                <p:nvPr/>
              </p:nvSpPr>
              <p:spPr bwMode="auto">
                <a:xfrm>
                  <a:off x="1438" y="1613"/>
                  <a:ext cx="56" cy="112"/>
                </a:xfrm>
                <a:custGeom>
                  <a:avLst/>
                  <a:gdLst>
                    <a:gd name="T0" fmla="*/ 24 w 56"/>
                    <a:gd name="T1" fmla="*/ 112 h 112"/>
                    <a:gd name="T2" fmla="*/ 0 w 56"/>
                    <a:gd name="T3" fmla="*/ 0 h 112"/>
                    <a:gd name="T4" fmla="*/ 24 w 56"/>
                    <a:gd name="T5" fmla="*/ 0 h 112"/>
                    <a:gd name="T6" fmla="*/ 56 w 56"/>
                    <a:gd name="T7" fmla="*/ 0 h 112"/>
                    <a:gd name="T8" fmla="*/ 24 w 56"/>
                    <a:gd name="T9" fmla="*/ 112 h 1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6" h="112">
                      <a:moveTo>
                        <a:pt x="24" y="112"/>
                      </a:moveTo>
                      <a:lnTo>
                        <a:pt x="0" y="0"/>
                      </a:lnTo>
                      <a:lnTo>
                        <a:pt x="24" y="0"/>
                      </a:lnTo>
                      <a:lnTo>
                        <a:pt x="56" y="0"/>
                      </a:lnTo>
                      <a:lnTo>
                        <a:pt x="24" y="112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8" name="Line 43"/>
                <p:cNvSpPr>
                  <a:spLocks noChangeShapeType="1"/>
                </p:cNvSpPr>
                <p:nvPr/>
              </p:nvSpPr>
              <p:spPr bwMode="auto">
                <a:xfrm>
                  <a:off x="1462" y="1565"/>
                  <a:ext cx="1" cy="48"/>
                </a:xfrm>
                <a:prstGeom prst="line">
                  <a:avLst/>
                </a:prstGeom>
                <a:noFill/>
                <a:ln w="17463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42" name="Group 44"/>
              <p:cNvGrpSpPr>
                <a:grpSpLocks/>
              </p:cNvGrpSpPr>
              <p:nvPr/>
            </p:nvGrpSpPr>
            <p:grpSpPr bwMode="auto">
              <a:xfrm>
                <a:off x="977900" y="2624138"/>
                <a:ext cx="88900" cy="227012"/>
                <a:chOff x="616" y="1653"/>
                <a:chExt cx="56" cy="143"/>
              </a:xfrm>
            </p:grpSpPr>
            <p:sp>
              <p:nvSpPr>
                <p:cNvPr id="55" name="Freeform 45"/>
                <p:cNvSpPr>
                  <a:spLocks/>
                </p:cNvSpPr>
                <p:nvPr/>
              </p:nvSpPr>
              <p:spPr bwMode="auto">
                <a:xfrm>
                  <a:off x="616" y="1685"/>
                  <a:ext cx="56" cy="111"/>
                </a:xfrm>
                <a:custGeom>
                  <a:avLst/>
                  <a:gdLst>
                    <a:gd name="T0" fmla="*/ 32 w 56"/>
                    <a:gd name="T1" fmla="*/ 111 h 111"/>
                    <a:gd name="T2" fmla="*/ 0 w 56"/>
                    <a:gd name="T3" fmla="*/ 0 h 111"/>
                    <a:gd name="T4" fmla="*/ 32 w 56"/>
                    <a:gd name="T5" fmla="*/ 0 h 111"/>
                    <a:gd name="T6" fmla="*/ 56 w 56"/>
                    <a:gd name="T7" fmla="*/ 0 h 111"/>
                    <a:gd name="T8" fmla="*/ 32 w 56"/>
                    <a:gd name="T9" fmla="*/ 111 h 11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6" h="111">
                      <a:moveTo>
                        <a:pt x="32" y="111"/>
                      </a:moveTo>
                      <a:lnTo>
                        <a:pt x="0" y="0"/>
                      </a:lnTo>
                      <a:lnTo>
                        <a:pt x="32" y="0"/>
                      </a:lnTo>
                      <a:lnTo>
                        <a:pt x="56" y="0"/>
                      </a:lnTo>
                      <a:lnTo>
                        <a:pt x="32" y="111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6" name="Line 46"/>
                <p:cNvSpPr>
                  <a:spLocks noChangeShapeType="1"/>
                </p:cNvSpPr>
                <p:nvPr/>
              </p:nvSpPr>
              <p:spPr bwMode="auto">
                <a:xfrm>
                  <a:off x="648" y="1653"/>
                  <a:ext cx="1" cy="32"/>
                </a:xfrm>
                <a:prstGeom prst="line">
                  <a:avLst/>
                </a:prstGeom>
                <a:noFill/>
                <a:ln w="17463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43" name="Group 47"/>
              <p:cNvGrpSpPr>
                <a:grpSpLocks/>
              </p:cNvGrpSpPr>
              <p:nvPr/>
            </p:nvGrpSpPr>
            <p:grpSpPr bwMode="auto">
              <a:xfrm>
                <a:off x="1573213" y="3687763"/>
                <a:ext cx="88900" cy="252412"/>
                <a:chOff x="991" y="2323"/>
                <a:chExt cx="56" cy="159"/>
              </a:xfrm>
            </p:grpSpPr>
            <p:sp>
              <p:nvSpPr>
                <p:cNvPr id="53" name="Freeform 48"/>
                <p:cNvSpPr>
                  <a:spLocks/>
                </p:cNvSpPr>
                <p:nvPr/>
              </p:nvSpPr>
              <p:spPr bwMode="auto">
                <a:xfrm>
                  <a:off x="991" y="2370"/>
                  <a:ext cx="56" cy="112"/>
                </a:xfrm>
                <a:custGeom>
                  <a:avLst/>
                  <a:gdLst>
                    <a:gd name="T0" fmla="*/ 32 w 56"/>
                    <a:gd name="T1" fmla="*/ 112 h 112"/>
                    <a:gd name="T2" fmla="*/ 0 w 56"/>
                    <a:gd name="T3" fmla="*/ 0 h 112"/>
                    <a:gd name="T4" fmla="*/ 32 w 56"/>
                    <a:gd name="T5" fmla="*/ 0 h 112"/>
                    <a:gd name="T6" fmla="*/ 56 w 56"/>
                    <a:gd name="T7" fmla="*/ 0 h 112"/>
                    <a:gd name="T8" fmla="*/ 32 w 56"/>
                    <a:gd name="T9" fmla="*/ 112 h 1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6" h="112">
                      <a:moveTo>
                        <a:pt x="32" y="112"/>
                      </a:moveTo>
                      <a:lnTo>
                        <a:pt x="0" y="0"/>
                      </a:lnTo>
                      <a:lnTo>
                        <a:pt x="32" y="0"/>
                      </a:lnTo>
                      <a:lnTo>
                        <a:pt x="56" y="0"/>
                      </a:lnTo>
                      <a:lnTo>
                        <a:pt x="32" y="112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4" name="Line 49"/>
                <p:cNvSpPr>
                  <a:spLocks noChangeShapeType="1"/>
                </p:cNvSpPr>
                <p:nvPr/>
              </p:nvSpPr>
              <p:spPr bwMode="auto">
                <a:xfrm>
                  <a:off x="1023" y="2323"/>
                  <a:ext cx="1" cy="47"/>
                </a:xfrm>
                <a:prstGeom prst="line">
                  <a:avLst/>
                </a:prstGeom>
                <a:noFill/>
                <a:ln w="17463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44" name="Group 50"/>
              <p:cNvGrpSpPr>
                <a:grpSpLocks/>
              </p:cNvGrpSpPr>
              <p:nvPr/>
            </p:nvGrpSpPr>
            <p:grpSpPr bwMode="auto">
              <a:xfrm>
                <a:off x="1547813" y="2003425"/>
                <a:ext cx="88900" cy="190500"/>
                <a:chOff x="975" y="1262"/>
                <a:chExt cx="56" cy="120"/>
              </a:xfrm>
            </p:grpSpPr>
            <p:sp>
              <p:nvSpPr>
                <p:cNvPr id="51" name="Freeform 51"/>
                <p:cNvSpPr>
                  <a:spLocks/>
                </p:cNvSpPr>
                <p:nvPr/>
              </p:nvSpPr>
              <p:spPr bwMode="auto">
                <a:xfrm>
                  <a:off x="975" y="1270"/>
                  <a:ext cx="56" cy="112"/>
                </a:xfrm>
                <a:custGeom>
                  <a:avLst/>
                  <a:gdLst>
                    <a:gd name="T0" fmla="*/ 32 w 56"/>
                    <a:gd name="T1" fmla="*/ 112 h 112"/>
                    <a:gd name="T2" fmla="*/ 0 w 56"/>
                    <a:gd name="T3" fmla="*/ 0 h 112"/>
                    <a:gd name="T4" fmla="*/ 32 w 56"/>
                    <a:gd name="T5" fmla="*/ 0 h 112"/>
                    <a:gd name="T6" fmla="*/ 56 w 56"/>
                    <a:gd name="T7" fmla="*/ 0 h 112"/>
                    <a:gd name="T8" fmla="*/ 32 w 56"/>
                    <a:gd name="T9" fmla="*/ 112 h 1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6" h="112">
                      <a:moveTo>
                        <a:pt x="32" y="112"/>
                      </a:moveTo>
                      <a:lnTo>
                        <a:pt x="0" y="0"/>
                      </a:lnTo>
                      <a:lnTo>
                        <a:pt x="32" y="0"/>
                      </a:lnTo>
                      <a:lnTo>
                        <a:pt x="56" y="0"/>
                      </a:lnTo>
                      <a:lnTo>
                        <a:pt x="32" y="112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2" name="Line 52"/>
                <p:cNvSpPr>
                  <a:spLocks noChangeShapeType="1"/>
                </p:cNvSpPr>
                <p:nvPr/>
              </p:nvSpPr>
              <p:spPr bwMode="auto">
                <a:xfrm>
                  <a:off x="1007" y="1262"/>
                  <a:ext cx="1" cy="8"/>
                </a:xfrm>
                <a:prstGeom prst="line">
                  <a:avLst/>
                </a:prstGeom>
                <a:noFill/>
                <a:ln w="17463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45" name="Group 53"/>
              <p:cNvGrpSpPr>
                <a:grpSpLocks/>
              </p:cNvGrpSpPr>
              <p:nvPr/>
            </p:nvGrpSpPr>
            <p:grpSpPr bwMode="auto">
              <a:xfrm>
                <a:off x="1560513" y="4421188"/>
                <a:ext cx="88900" cy="201612"/>
                <a:chOff x="983" y="2785"/>
                <a:chExt cx="56" cy="127"/>
              </a:xfrm>
            </p:grpSpPr>
            <p:sp>
              <p:nvSpPr>
                <p:cNvPr id="49" name="Freeform 54"/>
                <p:cNvSpPr>
                  <a:spLocks/>
                </p:cNvSpPr>
                <p:nvPr/>
              </p:nvSpPr>
              <p:spPr bwMode="auto">
                <a:xfrm>
                  <a:off x="983" y="2801"/>
                  <a:ext cx="56" cy="111"/>
                </a:xfrm>
                <a:custGeom>
                  <a:avLst/>
                  <a:gdLst>
                    <a:gd name="T0" fmla="*/ 32 w 56"/>
                    <a:gd name="T1" fmla="*/ 111 h 111"/>
                    <a:gd name="T2" fmla="*/ 0 w 56"/>
                    <a:gd name="T3" fmla="*/ 0 h 111"/>
                    <a:gd name="T4" fmla="*/ 32 w 56"/>
                    <a:gd name="T5" fmla="*/ 0 h 111"/>
                    <a:gd name="T6" fmla="*/ 56 w 56"/>
                    <a:gd name="T7" fmla="*/ 0 h 111"/>
                    <a:gd name="T8" fmla="*/ 32 w 56"/>
                    <a:gd name="T9" fmla="*/ 111 h 11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6" h="111">
                      <a:moveTo>
                        <a:pt x="32" y="111"/>
                      </a:moveTo>
                      <a:lnTo>
                        <a:pt x="0" y="0"/>
                      </a:lnTo>
                      <a:lnTo>
                        <a:pt x="32" y="0"/>
                      </a:lnTo>
                      <a:lnTo>
                        <a:pt x="56" y="0"/>
                      </a:lnTo>
                      <a:lnTo>
                        <a:pt x="32" y="111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0" name="Line 55"/>
                <p:cNvSpPr>
                  <a:spLocks noChangeShapeType="1"/>
                </p:cNvSpPr>
                <p:nvPr/>
              </p:nvSpPr>
              <p:spPr bwMode="auto">
                <a:xfrm>
                  <a:off x="1015" y="2785"/>
                  <a:ext cx="1" cy="16"/>
                </a:xfrm>
                <a:prstGeom prst="line">
                  <a:avLst/>
                </a:prstGeom>
                <a:noFill/>
                <a:ln w="17463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46" name="Freeform 66"/>
              <p:cNvSpPr>
                <a:spLocks/>
              </p:cNvSpPr>
              <p:nvPr/>
            </p:nvSpPr>
            <p:spPr bwMode="auto">
              <a:xfrm>
                <a:off x="1054100" y="3194050"/>
                <a:ext cx="1279525" cy="481013"/>
              </a:xfrm>
              <a:custGeom>
                <a:avLst/>
                <a:gdLst>
                  <a:gd name="T0" fmla="*/ 806 w 806"/>
                  <a:gd name="T1" fmla="*/ 215 h 303"/>
                  <a:gd name="T2" fmla="*/ 806 w 806"/>
                  <a:gd name="T3" fmla="*/ 303 h 303"/>
                  <a:gd name="T4" fmla="*/ 806 w 806"/>
                  <a:gd name="T5" fmla="*/ 303 h 303"/>
                  <a:gd name="T6" fmla="*/ 0 w 806"/>
                  <a:gd name="T7" fmla="*/ 303 h 303"/>
                  <a:gd name="T8" fmla="*/ 0 w 806"/>
                  <a:gd name="T9" fmla="*/ 303 h 303"/>
                  <a:gd name="T10" fmla="*/ 0 w 806"/>
                  <a:gd name="T11" fmla="*/ 0 h 303"/>
                  <a:gd name="T12" fmla="*/ 0 w 806"/>
                  <a:gd name="T13" fmla="*/ 0 h 30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806" h="303">
                    <a:moveTo>
                      <a:pt x="806" y="215"/>
                    </a:moveTo>
                    <a:lnTo>
                      <a:pt x="806" y="303"/>
                    </a:lnTo>
                    <a:lnTo>
                      <a:pt x="806" y="303"/>
                    </a:lnTo>
                    <a:lnTo>
                      <a:pt x="0" y="303"/>
                    </a:lnTo>
                    <a:lnTo>
                      <a:pt x="0" y="303"/>
                    </a:lnTo>
                    <a:lnTo>
                      <a:pt x="0" y="0"/>
                    </a:lnTo>
                    <a:lnTo>
                      <a:pt x="0" y="0"/>
                    </a:lnTo>
                  </a:path>
                </a:pathLst>
              </a:custGeom>
              <a:noFill/>
              <a:ln w="30163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7" name="Freeform 67"/>
              <p:cNvSpPr>
                <a:spLocks/>
              </p:cNvSpPr>
              <p:nvPr/>
            </p:nvSpPr>
            <p:spPr bwMode="auto">
              <a:xfrm>
                <a:off x="1041400" y="3181350"/>
                <a:ext cx="1279525" cy="481013"/>
              </a:xfrm>
              <a:custGeom>
                <a:avLst/>
                <a:gdLst>
                  <a:gd name="T0" fmla="*/ 806 w 806"/>
                  <a:gd name="T1" fmla="*/ 215 h 303"/>
                  <a:gd name="T2" fmla="*/ 806 w 806"/>
                  <a:gd name="T3" fmla="*/ 303 h 303"/>
                  <a:gd name="T4" fmla="*/ 0 w 806"/>
                  <a:gd name="T5" fmla="*/ 303 h 303"/>
                  <a:gd name="T6" fmla="*/ 0 w 806"/>
                  <a:gd name="T7" fmla="*/ 0 h 30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806" h="303">
                    <a:moveTo>
                      <a:pt x="806" y="215"/>
                    </a:moveTo>
                    <a:lnTo>
                      <a:pt x="806" y="303"/>
                    </a:lnTo>
                    <a:lnTo>
                      <a:pt x="0" y="303"/>
                    </a:lnTo>
                    <a:lnTo>
                      <a:pt x="0" y="0"/>
                    </a:lnTo>
                  </a:path>
                </a:pathLst>
              </a:custGeom>
              <a:noFill/>
              <a:ln w="30163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62" name="TextBox 61"/>
            <p:cNvSpPr txBox="1"/>
            <p:nvPr/>
          </p:nvSpPr>
          <p:spPr>
            <a:xfrm>
              <a:off x="8850382" y="723388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ysClr val="windowText" lastClr="000000"/>
                  </a:solidFill>
                </a:rPr>
                <a:t>0</a:t>
              </a:r>
              <a:endParaRPr lang="en-US" dirty="0">
                <a:solidFill>
                  <a:sysClr val="windowText" lastClr="000000"/>
                </a:solidFill>
              </a:endParaRPr>
            </a:p>
          </p:txBody>
        </p:sp>
        <p:sp>
          <p:nvSpPr>
            <p:cNvPr id="63" name="TextBox 62"/>
            <p:cNvSpPr txBox="1"/>
            <p:nvPr/>
          </p:nvSpPr>
          <p:spPr>
            <a:xfrm>
              <a:off x="8817957" y="1245216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mtClean="0">
                  <a:solidFill>
                    <a:sysClr val="windowText" lastClr="000000"/>
                  </a:solidFill>
                </a:rPr>
                <a:t>1</a:t>
              </a:r>
              <a:endParaRPr lang="en-US" dirty="0">
                <a:solidFill>
                  <a:sysClr val="windowText" lastClr="000000"/>
                </a:solidFill>
              </a:endParaRPr>
            </a:p>
          </p:txBody>
        </p:sp>
        <p:sp>
          <p:nvSpPr>
            <p:cNvPr id="64" name="TextBox 63"/>
            <p:cNvSpPr txBox="1"/>
            <p:nvPr/>
          </p:nvSpPr>
          <p:spPr>
            <a:xfrm>
              <a:off x="8853848" y="2110290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ysClr val="windowText" lastClr="000000"/>
                  </a:solidFill>
                </a:rPr>
                <a:t>2</a:t>
              </a:r>
              <a:endParaRPr lang="en-US" dirty="0">
                <a:solidFill>
                  <a:sysClr val="windowText" lastClr="000000"/>
                </a:solidFill>
              </a:endParaRPr>
            </a:p>
          </p:txBody>
        </p:sp>
        <p:sp>
          <p:nvSpPr>
            <p:cNvPr id="65" name="TextBox 64"/>
            <p:cNvSpPr txBox="1"/>
            <p:nvPr/>
          </p:nvSpPr>
          <p:spPr>
            <a:xfrm>
              <a:off x="7958570" y="2909782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mtClean="0">
                  <a:solidFill>
                    <a:sysClr val="windowText" lastClr="000000"/>
                  </a:solidFill>
                </a:rPr>
                <a:t>3</a:t>
              </a:r>
              <a:endParaRPr lang="en-US" dirty="0">
                <a:solidFill>
                  <a:sysClr val="windowText" lastClr="000000"/>
                </a:solidFill>
              </a:endParaRPr>
            </a:p>
          </p:txBody>
        </p:sp>
        <p:sp>
          <p:nvSpPr>
            <p:cNvPr id="66" name="TextBox 65"/>
            <p:cNvSpPr txBox="1"/>
            <p:nvPr/>
          </p:nvSpPr>
          <p:spPr>
            <a:xfrm>
              <a:off x="9928107" y="2808620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ysClr val="windowText" lastClr="000000"/>
                  </a:solidFill>
                </a:rPr>
                <a:t>4</a:t>
              </a:r>
              <a:endParaRPr lang="en-US" dirty="0">
                <a:solidFill>
                  <a:sysClr val="windowText" lastClr="000000"/>
                </a:solidFill>
              </a:endParaRPr>
            </a:p>
          </p:txBody>
        </p:sp>
        <p:sp>
          <p:nvSpPr>
            <p:cNvPr id="67" name="TextBox 66"/>
            <p:cNvSpPr txBox="1"/>
            <p:nvPr/>
          </p:nvSpPr>
          <p:spPr>
            <a:xfrm>
              <a:off x="9163880" y="3149053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ysClr val="windowText" lastClr="000000"/>
                  </a:solidFill>
                </a:rPr>
                <a:t>5</a:t>
              </a:r>
              <a:endParaRPr lang="en-US" dirty="0">
                <a:solidFill>
                  <a:sysClr val="windowText" lastClr="000000"/>
                </a:solidFill>
              </a:endParaRPr>
            </a:p>
          </p:txBody>
        </p:sp>
        <p:sp>
          <p:nvSpPr>
            <p:cNvPr id="68" name="TextBox 67"/>
            <p:cNvSpPr txBox="1"/>
            <p:nvPr/>
          </p:nvSpPr>
          <p:spPr>
            <a:xfrm>
              <a:off x="10650106" y="3136803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ysClr val="windowText" lastClr="000000"/>
                  </a:solidFill>
                </a:rPr>
                <a:t>6</a:t>
              </a:r>
              <a:endParaRPr lang="en-US" dirty="0">
                <a:solidFill>
                  <a:sysClr val="windowText" lastClr="000000"/>
                </a:solidFill>
              </a:endParaRPr>
            </a:p>
          </p:txBody>
        </p:sp>
        <p:sp>
          <p:nvSpPr>
            <p:cNvPr id="69" name="TextBox 68"/>
            <p:cNvSpPr txBox="1"/>
            <p:nvPr/>
          </p:nvSpPr>
          <p:spPr>
            <a:xfrm>
              <a:off x="8846400" y="4444071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ysClr val="windowText" lastClr="000000"/>
                  </a:solidFill>
                </a:rPr>
                <a:t>7</a:t>
              </a:r>
              <a:endParaRPr lang="en-US" dirty="0">
                <a:solidFill>
                  <a:sysClr val="windowText" lastClr="000000"/>
                </a:solidFill>
              </a:endParaRPr>
            </a:p>
          </p:txBody>
        </p:sp>
        <p:sp>
          <p:nvSpPr>
            <p:cNvPr id="70" name="TextBox 69"/>
            <p:cNvSpPr txBox="1"/>
            <p:nvPr/>
          </p:nvSpPr>
          <p:spPr>
            <a:xfrm>
              <a:off x="8859881" y="5218526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ysClr val="windowText" lastClr="000000"/>
                  </a:solidFill>
                </a:rPr>
                <a:t>8</a:t>
              </a:r>
              <a:endParaRPr lang="en-US" dirty="0">
                <a:solidFill>
                  <a:sysClr val="windowText" lastClr="00000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168165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Strategy: State-Based Testing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Observation:</a:t>
            </a:r>
            <a:r>
              <a:rPr lang="en-US" dirty="0" smtClean="0"/>
              <a:t> What we care about most of the time is whether our system is moving correctly from one state into the next</a:t>
            </a:r>
          </a:p>
          <a:p>
            <a:r>
              <a:rPr lang="en-US" b="1" dirty="0" smtClean="0"/>
              <a:t>Idea:</a:t>
            </a:r>
            <a:r>
              <a:rPr lang="en-US" dirty="0" smtClean="0"/>
              <a:t> Select tests that cover those transitions between states to ensure that we are correctly moving from one state to another</a:t>
            </a:r>
            <a:endParaRPr lang="en-US" b="1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86000" y="3810000"/>
            <a:ext cx="7620000" cy="2501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5405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Challenge: observing states?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Recall: a state is comprised of all the values of the internal variables</a:t>
            </a:r>
          </a:p>
          <a:p>
            <a:endParaRPr lang="en-US" dirty="0"/>
          </a:p>
          <a:p>
            <a:r>
              <a:rPr lang="en-US" dirty="0" smtClean="0"/>
              <a:t>How do we observe what “state” we are in?</a:t>
            </a:r>
          </a:p>
          <a:p>
            <a:endParaRPr lang="en-US" dirty="0" smtClean="0"/>
          </a:p>
          <a:p>
            <a:r>
              <a:rPr lang="en-US" dirty="0" smtClean="0"/>
              <a:t>Directly: through getters, or public states; we can insert “probes” or debug to determine what the private values are</a:t>
            </a:r>
          </a:p>
          <a:p>
            <a:r>
              <a:rPr lang="en-US" dirty="0" smtClean="0"/>
              <a:t>Indirectly: by observing the outputs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34404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Example: File Transfer Protocol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FTP: client-server protocol for transferring files</a:t>
            </a:r>
          </a:p>
          <a:p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Commands include: USER</a:t>
            </a:r>
            <a:r>
              <a:rPr lang="en-US" dirty="0"/>
              <a:t>, PASS, STOR, RETR, QUIT, ... </a:t>
            </a:r>
            <a:endParaRPr lang="en-US" dirty="0"/>
          </a:p>
          <a:p>
            <a:r>
              <a:rPr lang="en-US" dirty="0" smtClean="0"/>
              <a:t>Server sends back responses</a:t>
            </a:r>
          </a:p>
          <a:p>
            <a:r>
              <a:rPr lang="en-US" dirty="0" smtClean="0"/>
              <a:t>There are ordering constraints on some commands:</a:t>
            </a:r>
          </a:p>
          <a:p>
            <a:pPr lvl="1"/>
            <a:r>
              <a:rPr lang="en-US" dirty="0" smtClean="0"/>
              <a:t>e.g. to login, USER must be immediately followed by PASS</a:t>
            </a:r>
          </a:p>
          <a:p>
            <a:pPr lvl="1"/>
            <a:r>
              <a:rPr lang="en-US" dirty="0" smtClean="0"/>
              <a:t>e.g. STOR can only succeed if logged in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07368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Learning Objectives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By the end of this lecture, you should be able to identify, understand and use:</a:t>
            </a:r>
          </a:p>
          <a:p>
            <a:pPr marL="457200" indent="-457200">
              <a:buFont typeface="Arial" charset="0"/>
              <a:buChar char="•"/>
            </a:pPr>
            <a:r>
              <a:rPr lang="en-US" dirty="0" smtClean="0"/>
              <a:t>Equivalence-based strategies for selecting test cases</a:t>
            </a:r>
          </a:p>
          <a:p>
            <a:pPr marL="457200" indent="-457200">
              <a:buFont typeface="Arial" charset="0"/>
              <a:buChar char="•"/>
            </a:pPr>
            <a:r>
              <a:rPr lang="en-US" dirty="0" smtClean="0"/>
              <a:t>Boundary-based strategies for selecting test cases</a:t>
            </a:r>
          </a:p>
          <a:p>
            <a:pPr marL="457200" indent="-457200">
              <a:buFont typeface="Arial" charset="0"/>
              <a:buChar char="•"/>
            </a:pPr>
            <a:r>
              <a:rPr lang="en-US" dirty="0" smtClean="0"/>
              <a:t>Path-based strategies for selecting test cases</a:t>
            </a:r>
          </a:p>
          <a:p>
            <a:pPr marL="457200" indent="-457200">
              <a:buFont typeface="Arial" charset="0"/>
              <a:buChar char="•"/>
            </a:pPr>
            <a:r>
              <a:rPr lang="en-US" dirty="0" smtClean="0"/>
              <a:t>State-based strategies for selecting test cases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59055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7872" y="641571"/>
            <a:ext cx="11496255" cy="5610373"/>
          </a:xfrm>
        </p:spPr>
      </p:pic>
      <p:sp>
        <p:nvSpPr>
          <p:cNvPr id="7" name="TextBox 6"/>
          <p:cNvSpPr txBox="1"/>
          <p:nvPr/>
        </p:nvSpPr>
        <p:spPr>
          <a:xfrm>
            <a:off x="7902407" y="5882612"/>
            <a:ext cx="39417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>
                <a:solidFill>
                  <a:schemeClr val="bg1"/>
                </a:solidFill>
              </a:rPr>
              <a:t>Recall: STOR only works if authenticated</a:t>
            </a:r>
            <a:endParaRPr 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39899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7872" y="641571"/>
            <a:ext cx="11496255" cy="5610373"/>
          </a:xfrm>
        </p:spPr>
      </p:pic>
      <p:sp>
        <p:nvSpPr>
          <p:cNvPr id="7" name="TextBox 6"/>
          <p:cNvSpPr txBox="1"/>
          <p:nvPr/>
        </p:nvSpPr>
        <p:spPr>
          <a:xfrm>
            <a:off x="7902407" y="5882612"/>
            <a:ext cx="39417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>
                <a:solidFill>
                  <a:schemeClr val="bg1"/>
                </a:solidFill>
              </a:rPr>
              <a:t>Recall: STOR only works if authenticated</a:t>
            </a:r>
            <a:endParaRPr lang="en-US">
              <a:solidFill>
                <a:schemeClr val="bg1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7902407" y="4682283"/>
            <a:ext cx="375087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chemeClr val="bg1"/>
                </a:solidFill>
              </a:rPr>
              <a:t>Identify</a:t>
            </a:r>
            <a:r>
              <a:rPr lang="en-US" dirty="0" smtClean="0">
                <a:solidFill>
                  <a:schemeClr val="bg1"/>
                </a:solidFill>
              </a:rPr>
              <a:t> the test cases we should explore for transition coverage to test an FTP server on its handling of authentication.</a:t>
            </a:r>
            <a:endParaRPr lang="en-US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56827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Observations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Bugs “lurk in the corners” where the test suite isn’t exercising the program</a:t>
            </a:r>
          </a:p>
          <a:p>
            <a:endParaRPr lang="en-US" dirty="0"/>
          </a:p>
          <a:p>
            <a:r>
              <a:rPr lang="en-US" dirty="0" smtClean="0"/>
              <a:t>The strategies that we have explored focus on trying to increase the “code coverage” of the test (or ”test coverage”)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36098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Learning Objectives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You should now be </a:t>
            </a:r>
            <a:r>
              <a:rPr lang="en-US" dirty="0" smtClean="0"/>
              <a:t>able to identify, understand and use:</a:t>
            </a:r>
          </a:p>
          <a:p>
            <a:pPr marL="457200" indent="-457200">
              <a:buFont typeface="Arial" charset="0"/>
              <a:buChar char="•"/>
            </a:pPr>
            <a:r>
              <a:rPr lang="en-US" dirty="0" smtClean="0"/>
              <a:t>Equivalence-based strategies for selecting test cases</a:t>
            </a:r>
          </a:p>
          <a:p>
            <a:pPr marL="457200" indent="-457200">
              <a:buFont typeface="Arial" charset="0"/>
              <a:buChar char="•"/>
            </a:pPr>
            <a:r>
              <a:rPr lang="en-US" dirty="0" smtClean="0"/>
              <a:t>Boundary-based strategies for selecting test cases</a:t>
            </a:r>
          </a:p>
          <a:p>
            <a:pPr marL="457200" indent="-457200">
              <a:buFont typeface="Arial" charset="0"/>
              <a:buChar char="•"/>
            </a:pPr>
            <a:r>
              <a:rPr lang="en-US" dirty="0" smtClean="0"/>
              <a:t>Path-based strategies for selecting test cases</a:t>
            </a:r>
          </a:p>
          <a:p>
            <a:pPr marL="457200" indent="-457200">
              <a:buFont typeface="Arial" charset="0"/>
              <a:buChar char="•"/>
            </a:pPr>
            <a:r>
              <a:rPr lang="en-US" dirty="0" smtClean="0"/>
              <a:t>State-based strategies for selecting test cases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59809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On #in-class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Imagine you were trying to test this function signature. Post a test case (or a set of test cases) along with the expected result, and explain why you would test what you would.</a:t>
            </a:r>
          </a:p>
          <a:p>
            <a:endParaRPr lang="en-US" dirty="0"/>
          </a:p>
          <a:p>
            <a:r>
              <a:rPr lang="en-US" sz="2400" dirty="0" smtClean="0">
                <a:latin typeface="Courier New" charset="0"/>
                <a:ea typeface="Courier New" charset="0"/>
                <a:cs typeface="Courier New" charset="0"/>
              </a:rPr>
              <a:t>/** Returns the string for the date: e.g. Monday, 18 Oct</a:t>
            </a:r>
            <a:br>
              <a:rPr lang="en-US" sz="2400" dirty="0" smtClean="0">
                <a:latin typeface="Courier New" charset="0"/>
                <a:ea typeface="Courier New" charset="0"/>
                <a:cs typeface="Courier New" charset="0"/>
              </a:rPr>
            </a:br>
            <a:r>
              <a:rPr lang="en-US" sz="2400" dirty="0" smtClean="0">
                <a:latin typeface="Courier New" charset="0"/>
                <a:ea typeface="Courier New" charset="0"/>
                <a:cs typeface="Courier New" charset="0"/>
              </a:rPr>
              <a:t>  * @</a:t>
            </a:r>
            <a:r>
              <a:rPr lang="en-US" sz="2400" dirty="0" err="1" smtClean="0">
                <a:latin typeface="Courier New" charset="0"/>
                <a:ea typeface="Courier New" charset="0"/>
                <a:cs typeface="Courier New" charset="0"/>
              </a:rPr>
              <a:t>param</a:t>
            </a:r>
            <a:r>
              <a:rPr lang="en-US" sz="2400" dirty="0" smtClean="0">
                <a:latin typeface="Courier New" charset="0"/>
                <a:ea typeface="Courier New" charset="0"/>
                <a:cs typeface="Courier New" charset="0"/>
              </a:rPr>
              <a:t> month 1-12</a:t>
            </a:r>
            <a:br>
              <a:rPr lang="en-US" sz="2400" dirty="0" smtClean="0">
                <a:latin typeface="Courier New" charset="0"/>
                <a:ea typeface="Courier New" charset="0"/>
                <a:cs typeface="Courier New" charset="0"/>
              </a:rPr>
            </a:br>
            <a:r>
              <a:rPr lang="en-US" sz="2400" dirty="0" smtClean="0">
                <a:latin typeface="Courier New" charset="0"/>
                <a:ea typeface="Courier New" charset="0"/>
                <a:cs typeface="Courier New" charset="0"/>
              </a:rPr>
              <a:t>  * @</a:t>
            </a:r>
            <a:r>
              <a:rPr lang="en-US" sz="2400" dirty="0" err="1" smtClean="0">
                <a:latin typeface="Courier New" charset="0"/>
                <a:ea typeface="Courier New" charset="0"/>
                <a:cs typeface="Courier New" charset="0"/>
              </a:rPr>
              <a:t>param</a:t>
            </a:r>
            <a:r>
              <a:rPr lang="en-US" sz="2400" dirty="0" smtClean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sz="2400" dirty="0" err="1" smtClean="0">
                <a:latin typeface="Courier New" charset="0"/>
                <a:ea typeface="Courier New" charset="0"/>
                <a:cs typeface="Courier New" charset="0"/>
              </a:rPr>
              <a:t>dayOfWeek</a:t>
            </a:r>
            <a:r>
              <a:rPr lang="en-US" sz="2400" dirty="0" smtClean="0">
                <a:latin typeface="Courier New" charset="0"/>
                <a:ea typeface="Courier New" charset="0"/>
                <a:cs typeface="Courier New" charset="0"/>
              </a:rPr>
              <a:t> 1-7</a:t>
            </a:r>
            <a:br>
              <a:rPr lang="en-US" sz="2400" dirty="0" smtClean="0">
                <a:latin typeface="Courier New" charset="0"/>
                <a:ea typeface="Courier New" charset="0"/>
                <a:cs typeface="Courier New" charset="0"/>
              </a:rPr>
            </a:br>
            <a:r>
              <a:rPr lang="en-US" sz="2400" dirty="0" smtClean="0">
                <a:latin typeface="Courier New" charset="0"/>
                <a:ea typeface="Courier New" charset="0"/>
                <a:cs typeface="Courier New" charset="0"/>
              </a:rPr>
              <a:t>  * @</a:t>
            </a:r>
            <a:r>
              <a:rPr lang="en-US" sz="2400" dirty="0" err="1" smtClean="0">
                <a:latin typeface="Courier New" charset="0"/>
                <a:ea typeface="Courier New" charset="0"/>
                <a:cs typeface="Courier New" charset="0"/>
              </a:rPr>
              <a:t>param</a:t>
            </a:r>
            <a:r>
              <a:rPr lang="en-US" sz="2400" dirty="0" smtClean="0">
                <a:latin typeface="Courier New" charset="0"/>
                <a:ea typeface="Courier New" charset="0"/>
                <a:cs typeface="Courier New" charset="0"/>
              </a:rPr>
              <a:t> day 1-31</a:t>
            </a:r>
            <a:br>
              <a:rPr lang="en-US" sz="2400" dirty="0" smtClean="0">
                <a:latin typeface="Courier New" charset="0"/>
                <a:ea typeface="Courier New" charset="0"/>
                <a:cs typeface="Courier New" charset="0"/>
              </a:rPr>
            </a:br>
            <a:r>
              <a:rPr lang="en-US" sz="2400" dirty="0" smtClean="0">
                <a:latin typeface="Courier New" charset="0"/>
                <a:ea typeface="Courier New" charset="0"/>
                <a:cs typeface="Courier New" charset="0"/>
              </a:rPr>
              <a:t>  * @throws </a:t>
            </a:r>
            <a:r>
              <a:rPr lang="en-US" sz="2400" dirty="0" err="1" smtClean="0">
                <a:latin typeface="Courier New" charset="0"/>
                <a:ea typeface="Courier New" charset="0"/>
                <a:cs typeface="Courier New" charset="0"/>
              </a:rPr>
              <a:t>OutOfRangeException</a:t>
            </a:r>
            <a:r>
              <a:rPr lang="en-US" sz="2400" dirty="0" smtClean="0">
                <a:latin typeface="Courier New" charset="0"/>
                <a:ea typeface="Courier New" charset="0"/>
                <a:cs typeface="Courier New" charset="0"/>
              </a:rPr>
              <a:t> */</a:t>
            </a:r>
          </a:p>
          <a:p>
            <a:r>
              <a:rPr lang="en-US" sz="2400" dirty="0" smtClean="0">
                <a:latin typeface="Courier New" charset="0"/>
                <a:ea typeface="Courier New" charset="0"/>
                <a:cs typeface="Courier New" charset="0"/>
              </a:rPr>
              <a:t>string </a:t>
            </a:r>
            <a:r>
              <a:rPr lang="en-US" sz="2400" b="1" dirty="0" err="1" smtClean="0">
                <a:latin typeface="Courier New" charset="0"/>
                <a:ea typeface="Courier New" charset="0"/>
                <a:cs typeface="Courier New" charset="0"/>
              </a:rPr>
              <a:t>dateString</a:t>
            </a:r>
            <a:r>
              <a:rPr lang="en-US" sz="2400" dirty="0" smtClean="0">
                <a:latin typeface="Courier New" charset="0"/>
                <a:ea typeface="Courier New" charset="0"/>
                <a:cs typeface="Courier New" charset="0"/>
              </a:rPr>
              <a:t>(</a:t>
            </a:r>
            <a:r>
              <a:rPr lang="en-US" sz="2400" dirty="0" err="1" smtClean="0">
                <a:latin typeface="Courier New" charset="0"/>
                <a:ea typeface="Courier New" charset="0"/>
                <a:cs typeface="Courier New" charset="0"/>
              </a:rPr>
              <a:t>int</a:t>
            </a:r>
            <a:r>
              <a:rPr lang="en-US" sz="2400" dirty="0" smtClean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sz="2400" dirty="0" err="1" smtClean="0">
                <a:latin typeface="Courier New" charset="0"/>
                <a:ea typeface="Courier New" charset="0"/>
                <a:cs typeface="Courier New" charset="0"/>
              </a:rPr>
              <a:t>dayOfWeek</a:t>
            </a:r>
            <a:r>
              <a:rPr lang="en-US" sz="2400" dirty="0" smtClean="0">
                <a:latin typeface="Courier New" charset="0"/>
                <a:ea typeface="Courier New" charset="0"/>
                <a:cs typeface="Courier New" charset="0"/>
              </a:rPr>
              <a:t>, </a:t>
            </a:r>
            <a:r>
              <a:rPr lang="en-US" sz="2400" dirty="0" err="1" smtClean="0">
                <a:latin typeface="Courier New" charset="0"/>
                <a:ea typeface="Courier New" charset="0"/>
                <a:cs typeface="Courier New" charset="0"/>
              </a:rPr>
              <a:t>int</a:t>
            </a:r>
            <a:r>
              <a:rPr lang="en-US" sz="2400" dirty="0" smtClean="0">
                <a:latin typeface="Courier New" charset="0"/>
                <a:ea typeface="Courier New" charset="0"/>
                <a:cs typeface="Courier New" charset="0"/>
              </a:rPr>
              <a:t> day, </a:t>
            </a:r>
            <a:r>
              <a:rPr lang="en-US" sz="2400" dirty="0" err="1" smtClean="0">
                <a:latin typeface="Courier New" charset="0"/>
                <a:ea typeface="Courier New" charset="0"/>
                <a:cs typeface="Courier New" charset="0"/>
              </a:rPr>
              <a:t>int</a:t>
            </a:r>
            <a:r>
              <a:rPr lang="en-US" sz="2400" dirty="0" smtClean="0">
                <a:latin typeface="Courier New" charset="0"/>
                <a:ea typeface="Courier New" charset="0"/>
                <a:cs typeface="Courier New" charset="0"/>
              </a:rPr>
              <a:t> month) {</a:t>
            </a:r>
            <a:r>
              <a:rPr lang="mr-IN" sz="2400" dirty="0" smtClean="0">
                <a:latin typeface="Courier New" charset="0"/>
                <a:ea typeface="Courier New" charset="0"/>
                <a:cs typeface="Courier New" charset="0"/>
              </a:rPr>
              <a:t>…</a:t>
            </a:r>
            <a:r>
              <a:rPr lang="en-US" sz="2400" dirty="0" smtClean="0">
                <a:latin typeface="Courier New" charset="0"/>
                <a:ea typeface="Courier New" charset="0"/>
                <a:cs typeface="Courier New" charset="0"/>
              </a:rPr>
              <a:t>}</a:t>
            </a:r>
            <a:endParaRPr lang="en-US" sz="2400" dirty="0">
              <a:latin typeface="Courier New" charset="0"/>
              <a:ea typeface="Courier New" charset="0"/>
              <a:cs typeface="Courier New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55345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Some Test Cases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48571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Recall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Exhaustive (or brute force) testing is likely infeasible</a:t>
            </a:r>
          </a:p>
          <a:p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We need to select a practical handful of tests to run, because some of these take a lot of time!</a:t>
            </a:r>
          </a:p>
        </p:txBody>
      </p:sp>
    </p:spTree>
    <p:extLst>
      <p:ext uri="{BB962C8B-B14F-4D97-AF65-F5344CB8AC3E}">
        <p14:creationId xmlns:p14="http://schemas.microsoft.com/office/powerpoint/2010/main" val="8701215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Testing Strategies (a subset)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Black-box</a:t>
            </a:r>
          </a:p>
          <a:p>
            <a:pPr lvl="1"/>
            <a:r>
              <a:rPr lang="en-US" dirty="0" smtClean="0"/>
              <a:t>Equivalence-based selection</a:t>
            </a:r>
          </a:p>
          <a:p>
            <a:pPr lvl="1"/>
            <a:r>
              <a:rPr lang="en-US" dirty="0" smtClean="0"/>
              <a:t>Boundary-based selection</a:t>
            </a:r>
          </a:p>
          <a:p>
            <a:r>
              <a:rPr lang="en-US" dirty="0" smtClean="0"/>
              <a:t>White-box</a:t>
            </a:r>
          </a:p>
          <a:p>
            <a:pPr lvl="1"/>
            <a:r>
              <a:rPr lang="en-US" dirty="0" smtClean="0"/>
              <a:t>Path-based selection</a:t>
            </a:r>
          </a:p>
          <a:p>
            <a:pPr lvl="1"/>
            <a:r>
              <a:rPr lang="en-US" dirty="0" smtClean="0"/>
              <a:t>State-based selection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94815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Strategy: Equivalence-based Selection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b="1" dirty="0" smtClean="0"/>
              <a:t>Insight: </a:t>
            </a:r>
            <a:r>
              <a:rPr lang="en-US" dirty="0" smtClean="0"/>
              <a:t>While functions may accept a wide range of inputs, it will treat “groups” of inputs in similar ways</a:t>
            </a:r>
          </a:p>
          <a:p>
            <a:r>
              <a:rPr lang="en-US" b="1" dirty="0" smtClean="0"/>
              <a:t>Idea: </a:t>
            </a:r>
            <a:r>
              <a:rPr lang="en-US" dirty="0" smtClean="0"/>
              <a:t>Test only one member of each of these groups</a:t>
            </a:r>
          </a:p>
          <a:p>
            <a:endParaRPr lang="en-US" b="1" dirty="0" smtClean="0"/>
          </a:p>
          <a:p>
            <a:r>
              <a:rPr lang="en-US" dirty="0" smtClean="0"/>
              <a:t>Group all possible inputs into sets for which the output is identical or “similar” </a:t>
            </a:r>
            <a:r>
              <a:rPr lang="en-US" dirty="0" smtClean="0">
                <a:sym typeface="Wingdings"/>
              </a:rPr>
              <a:t> i.e. partition input into “equivalence classes”</a:t>
            </a:r>
          </a:p>
          <a:p>
            <a:r>
              <a:rPr lang="en-US" dirty="0" smtClean="0">
                <a:sym typeface="Wingdings"/>
              </a:rPr>
              <a:t>For each equivalence class, test one representative member (and we assume that </a:t>
            </a:r>
            <a:r>
              <a:rPr lang="en-US" dirty="0" err="1" smtClean="0">
                <a:sym typeface="Wingdings"/>
              </a:rPr>
              <a:t>behaviour</a:t>
            </a:r>
            <a:r>
              <a:rPr lang="en-US" dirty="0" smtClean="0">
                <a:sym typeface="Wingdings"/>
              </a:rPr>
              <a:t> of other members is identical)</a:t>
            </a:r>
          </a:p>
          <a:p>
            <a:r>
              <a:rPr lang="en-US" dirty="0" smtClean="0">
                <a:sym typeface="Wingdings"/>
              </a:rPr>
              <a:t>NB: Sometimes, it’s tricky to figure out what the “right” equivalence classes are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09981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>
                <a:latin typeface="Courier New" charset="0"/>
                <a:ea typeface="Courier New" charset="0"/>
                <a:cs typeface="Courier New" charset="0"/>
                <a:sym typeface="Wingdings"/>
              </a:rPr>
              <a:t>/** Returns the “school type” (e.g. pre-school, primary school, elementary school, </a:t>
            </a:r>
            <a:r>
              <a:rPr lang="en-US" dirty="0" smtClean="0">
                <a:latin typeface="Courier New" charset="0"/>
                <a:ea typeface="Courier New" charset="0"/>
                <a:cs typeface="Courier New" charset="0"/>
                <a:sym typeface="Wingdings"/>
              </a:rPr>
              <a:t>secondary </a:t>
            </a:r>
            <a:r>
              <a:rPr lang="en-US" dirty="0">
                <a:latin typeface="Courier New" charset="0"/>
                <a:ea typeface="Courier New" charset="0"/>
                <a:cs typeface="Courier New" charset="0"/>
                <a:sym typeface="Wingdings"/>
              </a:rPr>
              <a:t>school) depending on student’s age at the beginning of the school </a:t>
            </a:r>
            <a:r>
              <a:rPr lang="en-US" dirty="0" smtClean="0">
                <a:latin typeface="Courier New" charset="0"/>
                <a:ea typeface="Courier New" charset="0"/>
                <a:cs typeface="Courier New" charset="0"/>
                <a:sym typeface="Wingdings"/>
              </a:rPr>
              <a:t>year */</a:t>
            </a:r>
            <a:endParaRPr lang="en-US" dirty="0">
              <a:latin typeface="Courier New" charset="0"/>
              <a:ea typeface="Courier New" charset="0"/>
              <a:cs typeface="Courier New" charset="0"/>
              <a:sym typeface="Wingdings"/>
            </a:endParaRPr>
          </a:p>
          <a:p>
            <a:r>
              <a:rPr lang="en-US" dirty="0">
                <a:latin typeface="Courier New" charset="0"/>
                <a:ea typeface="Courier New" charset="0"/>
                <a:cs typeface="Courier New" charset="0"/>
                <a:sym typeface="Wingdings"/>
              </a:rPr>
              <a:t>string </a:t>
            </a:r>
            <a:r>
              <a:rPr lang="en-US" b="1" dirty="0" err="1">
                <a:latin typeface="Courier New" charset="0"/>
                <a:ea typeface="Courier New" charset="0"/>
                <a:cs typeface="Courier New" charset="0"/>
                <a:sym typeface="Wingdings"/>
              </a:rPr>
              <a:t>SchoolTypeForAge</a:t>
            </a:r>
            <a:r>
              <a:rPr lang="en-US" dirty="0">
                <a:latin typeface="Courier New" charset="0"/>
                <a:ea typeface="Courier New" charset="0"/>
                <a:cs typeface="Courier New" charset="0"/>
                <a:sym typeface="Wingdings"/>
              </a:rPr>
              <a:t>(double age</a:t>
            </a:r>
            <a:r>
              <a:rPr lang="en-US" dirty="0" smtClean="0">
                <a:latin typeface="Courier New" charset="0"/>
                <a:ea typeface="Courier New" charset="0"/>
                <a:cs typeface="Courier New" charset="0"/>
                <a:sym typeface="Wingdings"/>
              </a:rPr>
              <a:t>);</a:t>
            </a:r>
          </a:p>
          <a:p>
            <a:endParaRPr lang="en-US" dirty="0">
              <a:latin typeface="Courier New" charset="0"/>
              <a:ea typeface="Courier New" charset="0"/>
              <a:cs typeface="Courier New" charset="0"/>
              <a:sym typeface="Wingdings"/>
            </a:endParaRPr>
          </a:p>
          <a:p>
            <a:r>
              <a:rPr lang="en-US" dirty="0" smtClean="0"/>
              <a:t>Five equivalence classes:</a:t>
            </a:r>
          </a:p>
          <a:p>
            <a:pPr lvl="1"/>
            <a:r>
              <a:rPr lang="en-US" dirty="0" smtClean="0"/>
              <a:t>pre-school kids (2-4y)</a:t>
            </a:r>
          </a:p>
          <a:p>
            <a:pPr lvl="1"/>
            <a:r>
              <a:rPr lang="en-US" dirty="0" smtClean="0"/>
              <a:t>primary-school age (5-8y)</a:t>
            </a:r>
          </a:p>
          <a:p>
            <a:pPr lvl="1"/>
            <a:r>
              <a:rPr lang="en-US" dirty="0" smtClean="0"/>
              <a:t>elementary-school age (9-14y)</a:t>
            </a:r>
          </a:p>
          <a:p>
            <a:pPr lvl="1"/>
            <a:r>
              <a:rPr lang="en-US" dirty="0" smtClean="0"/>
              <a:t>secondary-school age (15-17y)</a:t>
            </a:r>
          </a:p>
          <a:p>
            <a:pPr lvl="1"/>
            <a:r>
              <a:rPr lang="en-US" dirty="0" smtClean="0"/>
              <a:t>outside-of-range (&lt;2, &gt;18)</a:t>
            </a:r>
          </a:p>
        </p:txBody>
      </p:sp>
    </p:spTree>
    <p:extLst>
      <p:ext uri="{BB962C8B-B14F-4D97-AF65-F5344CB8AC3E}">
        <p14:creationId xmlns:p14="http://schemas.microsoft.com/office/powerpoint/2010/main" val="17468246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#in-class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How many equivalence classes for each of the following functions?</a:t>
            </a:r>
          </a:p>
          <a:p>
            <a:pPr marL="514350" indent="-514350">
              <a:buAutoNum type="arabicPeriod"/>
            </a:pPr>
            <a:r>
              <a:rPr lang="en-US" sz="2000" dirty="0" smtClean="0">
                <a:latin typeface="Courier New" charset="0"/>
                <a:ea typeface="Courier New" charset="0"/>
                <a:cs typeface="Courier New" charset="0"/>
              </a:rPr>
              <a:t>double </a:t>
            </a:r>
            <a:r>
              <a:rPr lang="en-US" sz="2000" b="1" dirty="0" smtClean="0">
                <a:latin typeface="Courier New" charset="0"/>
                <a:ea typeface="Courier New" charset="0"/>
                <a:cs typeface="Courier New" charset="0"/>
              </a:rPr>
              <a:t>abs</a:t>
            </a:r>
            <a:r>
              <a:rPr lang="en-US" sz="2000" dirty="0" smtClean="0">
                <a:latin typeface="Courier New" charset="0"/>
                <a:ea typeface="Courier New" charset="0"/>
                <a:cs typeface="Courier New" charset="0"/>
              </a:rPr>
              <a:t>(double </a:t>
            </a:r>
            <a:r>
              <a:rPr lang="en-US" sz="2000" dirty="0" err="1" smtClean="0">
                <a:latin typeface="Courier New" charset="0"/>
                <a:ea typeface="Courier New" charset="0"/>
                <a:cs typeface="Courier New" charset="0"/>
              </a:rPr>
              <a:t>num</a:t>
            </a:r>
            <a:r>
              <a:rPr lang="en-US" sz="2000" dirty="0" smtClean="0">
                <a:latin typeface="Courier New" charset="0"/>
                <a:ea typeface="Courier New" charset="0"/>
                <a:cs typeface="Courier New" charset="0"/>
              </a:rPr>
              <a:t>) {</a:t>
            </a:r>
            <a:r>
              <a:rPr lang="mr-IN" sz="2000" dirty="0" smtClean="0">
                <a:latin typeface="Courier New" charset="0"/>
                <a:ea typeface="Courier New" charset="0"/>
                <a:cs typeface="Courier New" charset="0"/>
              </a:rPr>
              <a:t>…</a:t>
            </a:r>
            <a:r>
              <a:rPr lang="en-US" sz="2000" dirty="0" smtClean="0">
                <a:latin typeface="Courier New" charset="0"/>
                <a:ea typeface="Courier New" charset="0"/>
                <a:cs typeface="Courier New" charset="0"/>
              </a:rPr>
              <a:t>} // returns absolute </a:t>
            </a:r>
            <a:r>
              <a:rPr lang="en-US" sz="2000" dirty="0" err="1" smtClean="0">
                <a:latin typeface="Courier New" charset="0"/>
                <a:ea typeface="Courier New" charset="0"/>
                <a:cs typeface="Courier New" charset="0"/>
              </a:rPr>
              <a:t>val</a:t>
            </a:r>
            <a:r>
              <a:rPr lang="en-US" sz="2000" dirty="0" smtClean="0">
                <a:latin typeface="Courier New" charset="0"/>
                <a:ea typeface="Courier New" charset="0"/>
                <a:cs typeface="Courier New" charset="0"/>
              </a:rPr>
              <a:t> of </a:t>
            </a:r>
            <a:r>
              <a:rPr lang="en-US" sz="2000" dirty="0" err="1" smtClean="0">
                <a:latin typeface="Courier New" charset="0"/>
                <a:ea typeface="Courier New" charset="0"/>
                <a:cs typeface="Courier New" charset="0"/>
              </a:rPr>
              <a:t>num</a:t>
            </a:r>
            <a:endParaRPr lang="en-US" sz="2000" dirty="0" smtClean="0">
              <a:latin typeface="Courier New" charset="0"/>
              <a:ea typeface="Courier New" charset="0"/>
              <a:cs typeface="Courier New" charset="0"/>
            </a:endParaRPr>
          </a:p>
          <a:p>
            <a:pPr marL="514350" indent="-514350">
              <a:buAutoNum type="arabicPeriod"/>
            </a:pPr>
            <a:r>
              <a:rPr lang="en-US" sz="2000" dirty="0" err="1" smtClean="0">
                <a:latin typeface="Courier New" charset="0"/>
                <a:ea typeface="Courier New" charset="0"/>
                <a:cs typeface="Courier New" charset="0"/>
              </a:rPr>
              <a:t>int</a:t>
            </a:r>
            <a:r>
              <a:rPr lang="en-US" sz="2000" dirty="0" smtClean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sz="2000" b="1" dirty="0" smtClean="0">
                <a:latin typeface="Courier New" charset="0"/>
                <a:ea typeface="Courier New" charset="0"/>
                <a:cs typeface="Courier New" charset="0"/>
              </a:rPr>
              <a:t>sign</a:t>
            </a:r>
            <a:r>
              <a:rPr lang="en-US" sz="2000" dirty="0" smtClean="0">
                <a:latin typeface="Courier New" charset="0"/>
                <a:ea typeface="Courier New" charset="0"/>
                <a:cs typeface="Courier New" charset="0"/>
              </a:rPr>
              <a:t>(double </a:t>
            </a:r>
            <a:r>
              <a:rPr lang="en-US" sz="2000" dirty="0" err="1" smtClean="0">
                <a:latin typeface="Courier New" charset="0"/>
                <a:ea typeface="Courier New" charset="0"/>
                <a:cs typeface="Courier New" charset="0"/>
              </a:rPr>
              <a:t>num</a:t>
            </a:r>
            <a:r>
              <a:rPr lang="en-US" sz="2000" dirty="0" smtClean="0">
                <a:latin typeface="Courier New" charset="0"/>
                <a:ea typeface="Courier New" charset="0"/>
                <a:cs typeface="Courier New" charset="0"/>
              </a:rPr>
              <a:t>) {</a:t>
            </a:r>
            <a:r>
              <a:rPr lang="mr-IN" sz="2000" dirty="0" smtClean="0">
                <a:latin typeface="Courier New" charset="0"/>
                <a:ea typeface="Courier New" charset="0"/>
                <a:cs typeface="Courier New" charset="0"/>
              </a:rPr>
              <a:t>…</a:t>
            </a:r>
            <a:r>
              <a:rPr lang="en-US" sz="2000" dirty="0" smtClean="0">
                <a:latin typeface="Courier New" charset="0"/>
                <a:ea typeface="Courier New" charset="0"/>
                <a:cs typeface="Courier New" charset="0"/>
              </a:rPr>
              <a:t>} // 1 if positive, -1 if negative, 0 if 0</a:t>
            </a:r>
          </a:p>
          <a:p>
            <a:pPr marL="514350" indent="-514350">
              <a:buAutoNum type="arabicPeriod"/>
            </a:pPr>
            <a:r>
              <a:rPr lang="en-US" sz="2000" dirty="0" smtClean="0">
                <a:latin typeface="Courier New" charset="0"/>
                <a:ea typeface="Courier New" charset="0"/>
                <a:cs typeface="Courier New" charset="0"/>
              </a:rPr>
              <a:t>string </a:t>
            </a:r>
            <a:r>
              <a:rPr lang="en-US" sz="2000" b="1" dirty="0" err="1" smtClean="0">
                <a:latin typeface="Courier New" charset="0"/>
                <a:ea typeface="Courier New" charset="0"/>
                <a:cs typeface="Courier New" charset="0"/>
              </a:rPr>
              <a:t>monthName</a:t>
            </a:r>
            <a:r>
              <a:rPr lang="en-US" sz="2000" dirty="0" smtClean="0">
                <a:latin typeface="Courier New" charset="0"/>
                <a:ea typeface="Courier New" charset="0"/>
                <a:cs typeface="Courier New" charset="0"/>
              </a:rPr>
              <a:t>(</a:t>
            </a:r>
            <a:r>
              <a:rPr lang="en-US" sz="2000" dirty="0" err="1" smtClean="0">
                <a:latin typeface="Courier New" charset="0"/>
                <a:ea typeface="Courier New" charset="0"/>
                <a:cs typeface="Courier New" charset="0"/>
              </a:rPr>
              <a:t>int</a:t>
            </a:r>
            <a:r>
              <a:rPr lang="en-US" sz="2000" dirty="0" smtClean="0">
                <a:latin typeface="Courier New" charset="0"/>
                <a:ea typeface="Courier New" charset="0"/>
                <a:cs typeface="Courier New" charset="0"/>
              </a:rPr>
              <a:t> month) {</a:t>
            </a:r>
            <a:r>
              <a:rPr lang="mr-IN" sz="2000" dirty="0" smtClean="0">
                <a:latin typeface="Courier New" charset="0"/>
                <a:ea typeface="Courier New" charset="0"/>
                <a:cs typeface="Courier New" charset="0"/>
              </a:rPr>
              <a:t>…</a:t>
            </a:r>
            <a:r>
              <a:rPr lang="en-US" sz="2000" dirty="0" smtClean="0">
                <a:latin typeface="Courier New" charset="0"/>
                <a:ea typeface="Courier New" charset="0"/>
                <a:cs typeface="Courier New" charset="0"/>
              </a:rPr>
              <a:t>} // month numbered 1-12</a:t>
            </a:r>
          </a:p>
          <a:p>
            <a:pPr marL="514350" indent="-514350">
              <a:buAutoNum type="arabicPeriod"/>
            </a:pPr>
            <a:r>
              <a:rPr lang="en-US" sz="2000" dirty="0">
                <a:latin typeface="Courier New" charset="0"/>
                <a:ea typeface="Courier New" charset="0"/>
                <a:cs typeface="Courier New" charset="0"/>
              </a:rPr>
              <a:t>string </a:t>
            </a:r>
            <a:r>
              <a:rPr lang="en-US" sz="2000" b="1" dirty="0" err="1">
                <a:latin typeface="Courier New" charset="0"/>
                <a:ea typeface="Courier New" charset="0"/>
                <a:cs typeface="Courier New" charset="0"/>
              </a:rPr>
              <a:t>dateString</a:t>
            </a:r>
            <a:r>
              <a:rPr lang="en-US" sz="2000" dirty="0">
                <a:latin typeface="Courier New" charset="0"/>
                <a:ea typeface="Courier New" charset="0"/>
                <a:cs typeface="Courier New" charset="0"/>
              </a:rPr>
              <a:t>(</a:t>
            </a:r>
            <a:r>
              <a:rPr lang="en-US" sz="2000" dirty="0" err="1">
                <a:latin typeface="Courier New" charset="0"/>
                <a:ea typeface="Courier New" charset="0"/>
                <a:cs typeface="Courier New" charset="0"/>
              </a:rPr>
              <a:t>int</a:t>
            </a:r>
            <a:r>
              <a:rPr lang="en-US" sz="2000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sz="2000" dirty="0" err="1">
                <a:latin typeface="Courier New" charset="0"/>
                <a:ea typeface="Courier New" charset="0"/>
                <a:cs typeface="Courier New" charset="0"/>
              </a:rPr>
              <a:t>dayOfWeek</a:t>
            </a:r>
            <a:r>
              <a:rPr lang="en-US" sz="2000" dirty="0">
                <a:latin typeface="Courier New" charset="0"/>
                <a:ea typeface="Courier New" charset="0"/>
                <a:cs typeface="Courier New" charset="0"/>
              </a:rPr>
              <a:t>, </a:t>
            </a:r>
            <a:r>
              <a:rPr lang="en-US" sz="2000" dirty="0" err="1">
                <a:latin typeface="Courier New" charset="0"/>
                <a:ea typeface="Courier New" charset="0"/>
                <a:cs typeface="Courier New" charset="0"/>
              </a:rPr>
              <a:t>int</a:t>
            </a:r>
            <a:r>
              <a:rPr lang="en-US" sz="2000" dirty="0">
                <a:latin typeface="Courier New" charset="0"/>
                <a:ea typeface="Courier New" charset="0"/>
                <a:cs typeface="Courier New" charset="0"/>
              </a:rPr>
              <a:t> day, </a:t>
            </a:r>
            <a:r>
              <a:rPr lang="en-US" sz="2000" dirty="0" err="1">
                <a:latin typeface="Courier New" charset="0"/>
                <a:ea typeface="Courier New" charset="0"/>
                <a:cs typeface="Courier New" charset="0"/>
              </a:rPr>
              <a:t>int</a:t>
            </a:r>
            <a:r>
              <a:rPr lang="en-US" sz="2000" dirty="0">
                <a:latin typeface="Courier New" charset="0"/>
                <a:ea typeface="Courier New" charset="0"/>
                <a:cs typeface="Courier New" charset="0"/>
              </a:rPr>
              <a:t> month) {</a:t>
            </a:r>
            <a:r>
              <a:rPr lang="mr-IN" sz="2000" dirty="0">
                <a:latin typeface="Courier New" charset="0"/>
                <a:ea typeface="Courier New" charset="0"/>
                <a:cs typeface="Courier New" charset="0"/>
              </a:rPr>
              <a:t>…</a:t>
            </a:r>
            <a:r>
              <a:rPr lang="en-US" sz="2000" dirty="0">
                <a:latin typeface="Courier New" charset="0"/>
                <a:ea typeface="Courier New" charset="0"/>
                <a:cs typeface="Courier New" charset="0"/>
              </a:rPr>
              <a:t>}</a:t>
            </a:r>
            <a:endParaRPr lang="en-US" sz="2000" dirty="0" smtClean="0"/>
          </a:p>
          <a:p>
            <a:pPr marL="514350" indent="-514350">
              <a:buAutoNum type="arabicPeriod"/>
            </a:pPr>
            <a:endParaRPr lang="en-US" dirty="0" smtClean="0"/>
          </a:p>
          <a:p>
            <a:pPr marL="514350" indent="-514350">
              <a:buAutoNum type="arabicPeriod"/>
            </a:pPr>
            <a:endParaRPr lang="en-US" dirty="0" smtClean="0"/>
          </a:p>
          <a:p>
            <a:pPr marL="514350" indent="-514350"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43649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AA6E26E3-97AB-3841-9323-9EFF9FCD4095}" vid="{31111873-FD7B-DB4D-9076-9301D5622629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tony-template</Template>
  <TotalTime>502</TotalTime>
  <Words>1384</Words>
  <Application>Microsoft Macintosh PowerPoint</Application>
  <PresentationFormat>Widescreen</PresentationFormat>
  <Paragraphs>183</Paragraphs>
  <Slides>23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30" baseType="lpstr">
      <vt:lpstr>Calibri</vt:lpstr>
      <vt:lpstr>Courier New</vt:lpstr>
      <vt:lpstr>Helvetica Neue</vt:lpstr>
      <vt:lpstr>Mangal</vt:lpstr>
      <vt:lpstr>Arial</vt:lpstr>
      <vt:lpstr>Wingdings</vt:lpstr>
      <vt:lpstr>Office Theme</vt:lpstr>
      <vt:lpstr>The Joy of Breaking Code Testing Logic and Case Selection</vt:lpstr>
      <vt:lpstr>Learning Objectives</vt:lpstr>
      <vt:lpstr>On #in-class</vt:lpstr>
      <vt:lpstr>Some Test Cases</vt:lpstr>
      <vt:lpstr>Recall</vt:lpstr>
      <vt:lpstr>Testing Strategies (a subset)</vt:lpstr>
      <vt:lpstr>Strategy: Equivalence-based Selection</vt:lpstr>
      <vt:lpstr>Example</vt:lpstr>
      <vt:lpstr>#in-class</vt:lpstr>
      <vt:lpstr>Strategy: Boundary-based Selection</vt:lpstr>
      <vt:lpstr>Example</vt:lpstr>
      <vt:lpstr>#in-class</vt:lpstr>
      <vt:lpstr>Strategy: Path-based Selection</vt:lpstr>
      <vt:lpstr>PowerPoint Presentation</vt:lpstr>
      <vt:lpstr>PowerPoint Presentation</vt:lpstr>
      <vt:lpstr>PowerPoint Presentation</vt:lpstr>
      <vt:lpstr>Strategy: State-Based Testing</vt:lpstr>
      <vt:lpstr>Challenge: observing states?</vt:lpstr>
      <vt:lpstr>Example: File Transfer Protocol</vt:lpstr>
      <vt:lpstr>PowerPoint Presentation</vt:lpstr>
      <vt:lpstr>PowerPoint Presentation</vt:lpstr>
      <vt:lpstr>Observations</vt:lpstr>
      <vt:lpstr>Learning Objectives</vt:lpstr>
    </vt:vector>
  </TitlesOfParts>
  <Company/>
  <LinksUpToDate>false</LinksUpToDate>
  <SharedDoc>false</SharedDoc>
  <HyperlinksChanged>false</HyperlinksChanged>
  <AppVersion>15.0030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Joy of Breaking Code Testing Logic and Case Selection</dc:title>
  <dc:creator>Anthony Tang</dc:creator>
  <cp:lastModifiedBy>Anthony Tang</cp:lastModifiedBy>
  <cp:revision>11</cp:revision>
  <dcterms:created xsi:type="dcterms:W3CDTF">2017-02-05T23:40:38Z</dcterms:created>
  <dcterms:modified xsi:type="dcterms:W3CDTF">2017-02-06T08:03:28Z</dcterms:modified>
</cp:coreProperties>
</file>