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258" r:id="rId2"/>
    <p:sldId id="256" r:id="rId3"/>
    <p:sldId id="265" r:id="rId4"/>
    <p:sldId id="259" r:id="rId5"/>
    <p:sldId id="261" r:id="rId6"/>
    <p:sldId id="260" r:id="rId7"/>
    <p:sldId id="262" r:id="rId8"/>
    <p:sldId id="263" r:id="rId9"/>
    <p:sldId id="266" r:id="rId10"/>
    <p:sldId id="267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9" r:id="rId19"/>
    <p:sldId id="280" r:id="rId20"/>
    <p:sldId id="281" r:id="rId21"/>
    <p:sldId id="282" r:id="rId22"/>
    <p:sldId id="278" r:id="rId23"/>
    <p:sldId id="283" r:id="rId24"/>
    <p:sldId id="284" r:id="rId25"/>
    <p:sldId id="285" r:id="rId26"/>
    <p:sldId id="286" r:id="rId27"/>
    <p:sldId id="287" r:id="rId28"/>
    <p:sldId id="293" r:id="rId29"/>
    <p:sldId id="288" r:id="rId30"/>
    <p:sldId id="289" r:id="rId31"/>
    <p:sldId id="290" r:id="rId32"/>
    <p:sldId id="291" r:id="rId33"/>
    <p:sldId id="295" r:id="rId34"/>
    <p:sldId id="294" r:id="rId35"/>
    <p:sldId id="277" r:id="rId36"/>
    <p:sldId id="292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35"/>
    <p:restoredTop sz="82534"/>
  </p:normalViewPr>
  <p:slideViewPr>
    <p:cSldViewPr snapToGrid="0" snapToObjects="1">
      <p:cViewPr>
        <p:scale>
          <a:sx n="95" d="100"/>
          <a:sy n="95" d="100"/>
        </p:scale>
        <p:origin x="672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20734A-09FD-764C-8C0C-1D6E8DAE18E6}" type="datetimeFigureOut">
              <a:rPr lang="en-US" smtClean="0"/>
              <a:t>1/9/17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A1BB64-EC2B-B442-8DCF-797CCB8042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644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Windows</a:t>
            </a:r>
            <a:r>
              <a:rPr lang="en-US" baseline="0" dirty="0" smtClean="0"/>
              <a:t> 10 </a:t>
            </a:r>
            <a:r>
              <a:rPr lang="mr-IN" baseline="0" dirty="0" smtClean="0"/>
              <a:t>–</a:t>
            </a:r>
            <a:r>
              <a:rPr lang="en-US" baseline="0" dirty="0" smtClean="0"/>
              <a:t> 50 mill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www.informationisbeautiful.net</a:t>
            </a:r>
            <a:r>
              <a:rPr lang="en-US" dirty="0" smtClean="0"/>
              <a:t>/visualizations/million-lines-of-code/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1BB64-EC2B-B442-8DCF-797CCB80425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9448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Windows</a:t>
            </a:r>
            <a:r>
              <a:rPr lang="en-US" baseline="0" dirty="0" smtClean="0"/>
              <a:t> 10 </a:t>
            </a:r>
            <a:r>
              <a:rPr lang="mr-IN" baseline="0" dirty="0" smtClean="0"/>
              <a:t>–</a:t>
            </a:r>
            <a:r>
              <a:rPr lang="en-US" baseline="0" dirty="0" smtClean="0"/>
              <a:t> 50 mill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www.informationisbeautiful.net</a:t>
            </a:r>
            <a:r>
              <a:rPr lang="en-US" dirty="0" smtClean="0"/>
              <a:t>/visualizations/million-lines-of-code/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1BB64-EC2B-B442-8DCF-797CCB80425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6938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imgur.com</a:t>
            </a:r>
            <a:r>
              <a:rPr lang="en-US" dirty="0" smtClean="0"/>
              <a:t>/a/</a:t>
            </a:r>
            <a:r>
              <a:rPr lang="en-US" dirty="0" err="1" smtClean="0"/>
              <a:t>zzHne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1BB64-EC2B-B442-8DCF-797CCB80425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3250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imgur.com</a:t>
            </a:r>
            <a:r>
              <a:rPr lang="en-US" dirty="0" smtClean="0"/>
              <a:t>/a/</a:t>
            </a:r>
            <a:r>
              <a:rPr lang="en-US" dirty="0" err="1" smtClean="0"/>
              <a:t>zzHne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1BB64-EC2B-B442-8DCF-797CCB80425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179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imgur.com</a:t>
            </a:r>
            <a:r>
              <a:rPr lang="en-US" dirty="0" smtClean="0"/>
              <a:t>/a/</a:t>
            </a:r>
            <a:r>
              <a:rPr lang="en-US" dirty="0" err="1" smtClean="0"/>
              <a:t>zzHne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1BB64-EC2B-B442-8DCF-797CCB80425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3097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en.wikipedia.org</a:t>
            </a:r>
            <a:r>
              <a:rPr lang="en-US" dirty="0" smtClean="0"/>
              <a:t>/wiki/</a:t>
            </a:r>
            <a:r>
              <a:rPr lang="en-US" dirty="0" err="1" smtClean="0"/>
              <a:t>Cost_overrun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https://</a:t>
            </a:r>
            <a:r>
              <a:rPr lang="en-US" dirty="0" err="1" smtClean="0"/>
              <a:t>www.reddit.com</a:t>
            </a:r>
            <a:r>
              <a:rPr lang="en-US" dirty="0" smtClean="0"/>
              <a:t>/r/</a:t>
            </a:r>
            <a:r>
              <a:rPr lang="en-US" dirty="0" err="1" smtClean="0"/>
              <a:t>ExpectationVsReality</a:t>
            </a:r>
            <a:r>
              <a:rPr lang="en-US" dirty="0" smtClean="0"/>
              <a:t>/comments/5n1mk5/</a:t>
            </a:r>
            <a:r>
              <a:rPr lang="en-US" dirty="0" err="1" smtClean="0"/>
              <a:t>my_nephews_elmo_cake</a:t>
            </a:r>
            <a:r>
              <a:rPr lang="en-US" dirty="0" smtClean="0"/>
              <a:t>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1BB64-EC2B-B442-8DCF-797CCB80425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322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en.wikipedia.org</a:t>
            </a:r>
            <a:r>
              <a:rPr lang="en-US" dirty="0" smtClean="0"/>
              <a:t>/wiki/Project_management_triangle#.22Pick_any_two.22</a:t>
            </a:r>
          </a:p>
          <a:p>
            <a:endParaRPr lang="en-US" dirty="0" smtClean="0"/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Design something quickly and to a high standard, but then it will not be cheap.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Design something quickly and cheaply, but it will not be of high quality.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Design something with high quality and cheaply, but it will take a relatively longer time.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1BB64-EC2B-B442-8DCF-797CCB80425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89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latin typeface="Helvetica Neue" charset="0"/>
                <a:ea typeface="Helvetica Neue" charset="0"/>
                <a:cs typeface="Helvetica Neue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fld id="{92C18D49-91E7-3C46-A6CA-CF653347CC57}" type="datetimeFigureOut">
              <a:rPr lang="en-US" smtClean="0"/>
              <a:pPr/>
              <a:t>1/9/17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fld id="{D9BFA5A3-C892-EB47-8496-A76E18C360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743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18D49-91E7-3C46-A6CA-CF653347CC57}" type="datetimeFigureOut">
              <a:rPr lang="en-US" smtClean="0"/>
              <a:t>1/9/17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FA5A3-C892-EB47-8496-A76E18C36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88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18D49-91E7-3C46-A6CA-CF653347CC57}" type="datetimeFigureOut">
              <a:rPr lang="en-US" smtClean="0"/>
              <a:t>1/9/17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FA5A3-C892-EB47-8496-A76E18C36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896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18D49-91E7-3C46-A6CA-CF653347CC57}" type="datetimeFigureOut">
              <a:rPr lang="en-US" smtClean="0"/>
              <a:t>1/9/17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FA5A3-C892-EB47-8496-A76E18C36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940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18D49-91E7-3C46-A6CA-CF653347CC57}" type="datetimeFigureOut">
              <a:rPr lang="en-US" smtClean="0"/>
              <a:t>1/9/17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FA5A3-C892-EB47-8496-A76E18C36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100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18D49-91E7-3C46-A6CA-CF653347CC57}" type="datetimeFigureOut">
              <a:rPr lang="en-US" smtClean="0"/>
              <a:t>1/9/17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FA5A3-C892-EB47-8496-A76E18C36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658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18D49-91E7-3C46-A6CA-CF653347CC57}" type="datetimeFigureOut">
              <a:rPr lang="en-US" smtClean="0"/>
              <a:t>1/9/17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FA5A3-C892-EB47-8496-A76E18C36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943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18D49-91E7-3C46-A6CA-CF653347CC57}" type="datetimeFigureOut">
              <a:rPr lang="en-US" smtClean="0"/>
              <a:t>1/9/17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FA5A3-C892-EB47-8496-A76E18C36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228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18D49-91E7-3C46-A6CA-CF653347CC57}" type="datetimeFigureOut">
              <a:rPr lang="en-US" smtClean="0"/>
              <a:t>1/9/17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FA5A3-C892-EB47-8496-A76E18C36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574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18D49-91E7-3C46-A6CA-CF653347CC57}" type="datetimeFigureOut">
              <a:rPr lang="en-US" smtClean="0"/>
              <a:t>1/9/17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FA5A3-C892-EB47-8496-A76E18C36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636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18D49-91E7-3C46-A6CA-CF653347CC57}" type="datetimeFigureOut">
              <a:rPr lang="en-US" smtClean="0"/>
              <a:t>1/9/17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FA5A3-C892-EB47-8496-A76E18C36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523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indent="0" algn="l">
              <a:buFont typeface="Arial" charset="0"/>
              <a:buNone/>
              <a:defRPr sz="1200">
                <a:solidFill>
                  <a:schemeClr val="tx1">
                    <a:tint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fld id="{92C18D49-91E7-3C46-A6CA-CF653347CC57}" type="datetimeFigureOut">
              <a:rPr lang="en-US" smtClean="0"/>
              <a:pPr/>
              <a:t>1/9/17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indent="0" algn="l">
              <a:buFont typeface="Arial" charset="0"/>
              <a:buNone/>
              <a:defRPr sz="1200">
                <a:solidFill>
                  <a:schemeClr val="tx1">
                    <a:tint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indent="0" algn="l">
              <a:buFont typeface="Arial" charset="0"/>
              <a:buNone/>
              <a:defRPr sz="1200">
                <a:solidFill>
                  <a:schemeClr val="tx1">
                    <a:tint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fld id="{D9BFA5A3-C892-EB47-8496-A76E18C360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3570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charset="0"/>
        <a:buNone/>
        <a:defRPr sz="44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28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24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20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4.tiff"/><Relationship Id="rId5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tif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416" y="0"/>
            <a:ext cx="4368384" cy="1325563"/>
          </a:xfrm>
        </p:spPr>
        <p:txBody>
          <a:bodyPr/>
          <a:lstStyle/>
          <a:p>
            <a:r>
              <a:rPr lang="en-US" dirty="0" smtClean="0"/>
              <a:t>#in-class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85416" y="1325563"/>
            <a:ext cx="4368384" cy="4351338"/>
          </a:xfrm>
        </p:spPr>
        <p:txBody>
          <a:bodyPr>
            <a:normAutofit fontScale="925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Join Slack: </a:t>
            </a:r>
            <a:r>
              <a:rPr lang="en-US" sz="2400" u="sng" dirty="0" smtClean="0"/>
              <a:t>http://seng301.slack.com/</a:t>
            </a:r>
          </a:p>
          <a:p>
            <a:pPr marL="514350" indent="-514350">
              <a:buFont typeface="+mj-lt"/>
              <a:buAutoNum type="arabicPeriod"/>
            </a:pPr>
            <a:endParaRPr lang="en-US" sz="2400" u="sng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Post to #profile about something you’re interested in, and your desired super power.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Check out the course site: </a:t>
            </a:r>
            <a:r>
              <a:rPr lang="en-US" sz="2200" u="sng" dirty="0" smtClean="0"/>
              <a:t>http://</a:t>
            </a:r>
            <a:r>
              <a:rPr lang="en-US" sz="2200" u="sng" dirty="0" err="1" smtClean="0"/>
              <a:t>hcitang.github.io</a:t>
            </a:r>
            <a:r>
              <a:rPr lang="en-US" sz="2200" u="sng" dirty="0" smtClean="0"/>
              <a:t>/seng301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593" y="365125"/>
            <a:ext cx="6350000" cy="598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70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Your code vs. Windows XP: how does it differ?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50533"/>
            <a:ext cx="10515600" cy="2787227"/>
          </a:xfrm>
        </p:spPr>
        <p:txBody>
          <a:bodyPr>
            <a:normAutofit fontScale="40000" lnSpcReduction="20000"/>
          </a:bodyPr>
          <a:lstStyle/>
          <a:p>
            <a:r>
              <a:rPr lang="en-US" dirty="0" smtClean="0"/>
              <a:t>What the purpose is</a:t>
            </a:r>
          </a:p>
          <a:p>
            <a:r>
              <a:rPr lang="en-US" dirty="0" smtClean="0"/>
              <a:t>You know every line vs. only knowing a piece</a:t>
            </a:r>
          </a:p>
          <a:p>
            <a:r>
              <a:rPr lang="en-US" dirty="0" smtClean="0"/>
              <a:t>Number of lines of code</a:t>
            </a:r>
          </a:p>
          <a:p>
            <a:r>
              <a:rPr lang="en-US" dirty="0" smtClean="0"/>
              <a:t>Number of objects and classes involved</a:t>
            </a:r>
          </a:p>
          <a:p>
            <a:r>
              <a:rPr lang="en-US" dirty="0" smtClean="0"/>
              <a:t>Complexity </a:t>
            </a:r>
            <a:r>
              <a:rPr lang="mr-IN" dirty="0" smtClean="0"/>
              <a:t>–</a:t>
            </a:r>
            <a:r>
              <a:rPr lang="en-US" dirty="0" smtClean="0"/>
              <a:t> functions, methods, interacting pieces</a:t>
            </a:r>
          </a:p>
          <a:p>
            <a:r>
              <a:rPr lang="en-US" dirty="0" smtClean="0"/>
              <a:t>User base </a:t>
            </a:r>
            <a:r>
              <a:rPr lang="mr-IN" dirty="0" smtClean="0"/>
              <a:t>–</a:t>
            </a:r>
            <a:r>
              <a:rPr lang="en-US" dirty="0" smtClean="0"/>
              <a:t> millions of people vs. 2</a:t>
            </a:r>
          </a:p>
          <a:p>
            <a:r>
              <a:rPr lang="en-US" dirty="0" smtClean="0"/>
              <a:t>Low level vs. high level language</a:t>
            </a:r>
          </a:p>
          <a:p>
            <a:r>
              <a:rPr lang="en-US" dirty="0" smtClean="0"/>
              <a:t>S</a:t>
            </a:r>
          </a:p>
          <a:p>
            <a:r>
              <a:rPr lang="en-US" dirty="0" smtClean="0"/>
              <a:t>Commercial software -  - robustness</a:t>
            </a:r>
          </a:p>
          <a:p>
            <a:endParaRPr lang="en-US" dirty="0"/>
          </a:p>
          <a:p>
            <a:r>
              <a:rPr lang="en-US" dirty="0" smtClean="0"/>
              <a:t>Scalability - brittleness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0" y="5167313"/>
            <a:ext cx="12192000" cy="1690687"/>
            <a:chOff x="0" y="1"/>
            <a:chExt cx="12192000" cy="169068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t="57483" b="38728"/>
            <a:stretch/>
          </p:blipFill>
          <p:spPr>
            <a:xfrm>
              <a:off x="0" y="1"/>
              <a:ext cx="12192000" cy="169068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56544" t="57456" b="42179"/>
            <a:stretch/>
          </p:blipFill>
          <p:spPr>
            <a:xfrm>
              <a:off x="1650670" y="1527959"/>
              <a:ext cx="6216321" cy="1627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4792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Your code vs. Windows XP: how does it differ?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50533"/>
            <a:ext cx="10515600" cy="2787227"/>
          </a:xfrm>
        </p:spPr>
        <p:txBody>
          <a:bodyPr numCol="2">
            <a:normAutofit lnSpcReduction="10000"/>
          </a:bodyPr>
          <a:lstStyle/>
          <a:p>
            <a:r>
              <a:rPr lang="en-US" dirty="0" smtClean="0"/>
              <a:t>Size</a:t>
            </a:r>
          </a:p>
          <a:p>
            <a:r>
              <a:rPr lang="en-US" dirty="0" smtClean="0"/>
              <a:t>Complexity</a:t>
            </a:r>
          </a:p>
          <a:p>
            <a:r>
              <a:rPr lang="en-US" dirty="0" smtClean="0"/>
              <a:t>Functionality</a:t>
            </a:r>
          </a:p>
          <a:p>
            <a:r>
              <a:rPr lang="en-US" dirty="0" smtClean="0"/>
              <a:t>Size of team building it</a:t>
            </a:r>
            <a:endParaRPr lang="en-US" dirty="0"/>
          </a:p>
          <a:p>
            <a:r>
              <a:rPr lang="en-US" dirty="0" smtClean="0"/>
              <a:t>How many times it is run</a:t>
            </a:r>
          </a:p>
          <a:p>
            <a:r>
              <a:rPr lang="en-US" dirty="0" smtClean="0"/>
              <a:t>How many people use it</a:t>
            </a:r>
          </a:p>
          <a:p>
            <a:r>
              <a:rPr lang="en-US" dirty="0" smtClean="0"/>
              <a:t>How long it is supposed to run for</a:t>
            </a:r>
          </a:p>
          <a:p>
            <a:r>
              <a:rPr lang="en-US" dirty="0" smtClean="0"/>
              <a:t>Competing goals from customers</a:t>
            </a:r>
          </a:p>
          <a:p>
            <a:r>
              <a:rPr lang="en-US" dirty="0" smtClean="0"/>
              <a:t>Change (faster machines, expectations, new hardware, new software)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0" y="5167313"/>
            <a:ext cx="12192000" cy="1690687"/>
            <a:chOff x="0" y="1"/>
            <a:chExt cx="12192000" cy="169068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t="57483" b="38728"/>
            <a:stretch/>
          </p:blipFill>
          <p:spPr>
            <a:xfrm>
              <a:off x="0" y="1"/>
              <a:ext cx="12192000" cy="169068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56544" t="57456" b="42179"/>
            <a:stretch/>
          </p:blipFill>
          <p:spPr>
            <a:xfrm>
              <a:off x="1650670" y="1527959"/>
              <a:ext cx="6216321" cy="1627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51558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It’s not about scaling up the recipe!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543844"/>
            <a:ext cx="4914900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698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It’s not about scaling up the recipe!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" y="1593374"/>
            <a:ext cx="1949926" cy="19499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1406" y="1616234"/>
            <a:ext cx="4770120" cy="47701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1212" y="1593374"/>
            <a:ext cx="4770120" cy="477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208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It’s not about scaling up the recipe!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1820" y="1825625"/>
            <a:ext cx="8221980" cy="435133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Strategies, techniques don’t work at scale</a:t>
            </a:r>
          </a:p>
          <a:p>
            <a:endParaRPr lang="en-US" dirty="0"/>
          </a:p>
          <a:p>
            <a:r>
              <a:rPr lang="en-US" dirty="0" smtClean="0"/>
              <a:t>External demands</a:t>
            </a:r>
          </a:p>
          <a:p>
            <a:endParaRPr lang="en-US" dirty="0"/>
          </a:p>
          <a:p>
            <a:r>
              <a:rPr lang="en-US" dirty="0" smtClean="0"/>
              <a:t>Challenges of team development</a:t>
            </a:r>
          </a:p>
          <a:p>
            <a:endParaRPr lang="en-US" dirty="0" smtClean="0"/>
          </a:p>
          <a:p>
            <a:r>
              <a:rPr lang="en-US" dirty="0" smtClean="0"/>
              <a:t>Reliability</a:t>
            </a:r>
          </a:p>
          <a:p>
            <a:endParaRPr lang="en-US" dirty="0"/>
          </a:p>
          <a:p>
            <a:r>
              <a:rPr lang="en-US" dirty="0" smtClean="0"/>
              <a:t>Etc.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825625"/>
            <a:ext cx="1949926" cy="19499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4227037"/>
            <a:ext cx="1949926" cy="194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041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Software Engineering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application of a disciplined approach to the development, operation, and maintenance of software, and the study of these </a:t>
            </a:r>
            <a:r>
              <a:rPr lang="en-US" dirty="0" smtClean="0"/>
              <a:t>approaches.</a:t>
            </a:r>
          </a:p>
          <a:p>
            <a:endParaRPr lang="en-US" dirty="0"/>
          </a:p>
          <a:p>
            <a:r>
              <a:rPr lang="en-US" dirty="0" smtClean="0"/>
              <a:t>We will focus on:</a:t>
            </a:r>
          </a:p>
          <a:p>
            <a:pPr marL="457200" indent="-457200">
              <a:buFont typeface="Arial" charset="0"/>
              <a:buChar char="•"/>
            </a:pPr>
            <a:r>
              <a:rPr lang="en-US" dirty="0" smtClean="0"/>
              <a:t>Modeling complex systems (to make it easier to understand)</a:t>
            </a:r>
          </a:p>
          <a:p>
            <a:pPr marL="457200" indent="-457200">
              <a:buFont typeface="Arial" charset="0"/>
              <a:buChar char="•"/>
            </a:pPr>
            <a:r>
              <a:rPr lang="en-US" dirty="0" smtClean="0"/>
              <a:t>Automated testing (to find bugs!)</a:t>
            </a:r>
          </a:p>
          <a:p>
            <a:pPr marL="457200" indent="-457200">
              <a:buFont typeface="Arial" charset="0"/>
              <a:buChar char="•"/>
            </a:pPr>
            <a:r>
              <a:rPr lang="en-US" dirty="0" smtClean="0"/>
              <a:t>Design and analysis of systems (to reduce complexity, and enhance maintainability)</a:t>
            </a:r>
          </a:p>
        </p:txBody>
      </p:sp>
    </p:spTree>
    <p:extLst>
      <p:ext uri="{BB962C8B-B14F-4D97-AF65-F5344CB8AC3E}">
        <p14:creationId xmlns:p14="http://schemas.microsoft.com/office/powerpoint/2010/main" val="33570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0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Imagine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 are a CEO of a small software development team responsible for overhauling the PeopleSoft system at </a:t>
            </a:r>
            <a:r>
              <a:rPr lang="en-US" dirty="0" err="1" smtClean="0"/>
              <a:t>UCalgary</a:t>
            </a:r>
            <a:r>
              <a:rPr lang="en-US" dirty="0" smtClean="0"/>
              <a:t> for course registration.</a:t>
            </a:r>
          </a:p>
          <a:p>
            <a:endParaRPr lang="en-US" dirty="0"/>
          </a:p>
          <a:p>
            <a:r>
              <a:rPr lang="en-US" dirty="0" smtClean="0"/>
              <a:t>What are the activities your team will be involved with?</a:t>
            </a:r>
          </a:p>
          <a:p>
            <a:endParaRPr lang="en-US" dirty="0"/>
          </a:p>
          <a:p>
            <a:r>
              <a:rPr lang="en-US" dirty="0" smtClean="0"/>
              <a:t>Take 1 minute to discuss with your partner.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589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dirty="0" smtClean="0"/>
              <a:t>Distribute roles on your team</a:t>
            </a:r>
          </a:p>
          <a:p>
            <a:r>
              <a:rPr lang="en-US" dirty="0" smtClean="0"/>
              <a:t>Figure out your budget</a:t>
            </a:r>
          </a:p>
          <a:p>
            <a:r>
              <a:rPr lang="en-US" dirty="0" smtClean="0"/>
              <a:t>Figure out how things will fit in together with the other pieces of PeopleSoft</a:t>
            </a:r>
            <a:r>
              <a:rPr lang="mr-IN" dirty="0" smtClean="0"/>
              <a:t>–</a:t>
            </a:r>
            <a:r>
              <a:rPr lang="en-US" dirty="0" smtClean="0"/>
              <a:t> constraints</a:t>
            </a:r>
          </a:p>
          <a:p>
            <a:r>
              <a:rPr lang="en-US" dirty="0" smtClean="0"/>
              <a:t>Figure out best practices; competing products</a:t>
            </a:r>
          </a:p>
          <a:p>
            <a:r>
              <a:rPr lang="en-US" dirty="0" smtClean="0"/>
              <a:t>Figure out features to implement: consult with the client</a:t>
            </a:r>
          </a:p>
          <a:p>
            <a:r>
              <a:rPr lang="en-US" dirty="0" smtClean="0"/>
              <a:t>Consulting with the students/instructors/administration</a:t>
            </a:r>
          </a:p>
          <a:p>
            <a:endParaRPr lang="en-US" dirty="0"/>
          </a:p>
          <a:p>
            <a:r>
              <a:rPr lang="en-US" dirty="0" smtClean="0"/>
              <a:t>Design it </a:t>
            </a:r>
            <a:r>
              <a:rPr lang="mr-IN" dirty="0" smtClean="0"/>
              <a:t>–</a:t>
            </a:r>
            <a:r>
              <a:rPr lang="en-US" dirty="0" smtClean="0"/>
              <a:t> plan it out </a:t>
            </a:r>
            <a:r>
              <a:rPr lang="mr-IN" dirty="0" smtClean="0"/>
              <a:t>–</a:t>
            </a:r>
            <a:r>
              <a:rPr lang="en-US" dirty="0" smtClean="0"/>
              <a:t> figure out the components and how the components interact with one another</a:t>
            </a:r>
          </a:p>
          <a:p>
            <a:endParaRPr lang="en-US" dirty="0"/>
          </a:p>
          <a:p>
            <a:r>
              <a:rPr lang="en-US" dirty="0" smtClean="0"/>
              <a:t>Build the tests</a:t>
            </a:r>
          </a:p>
          <a:p>
            <a:r>
              <a:rPr lang="en-US" dirty="0" smtClean="0"/>
              <a:t>Build the thing </a:t>
            </a:r>
            <a:r>
              <a:rPr lang="mr-IN" dirty="0" smtClean="0"/>
              <a:t>–</a:t>
            </a:r>
            <a:r>
              <a:rPr lang="en-US" dirty="0" smtClean="0"/>
              <a:t> build pieces of the thing</a:t>
            </a:r>
          </a:p>
          <a:p>
            <a:r>
              <a:rPr lang="en-US" dirty="0" smtClean="0"/>
              <a:t>Test </a:t>
            </a:r>
            <a:r>
              <a:rPr lang="en-US" dirty="0" err="1" smtClean="0"/>
              <a:t>thie</a:t>
            </a:r>
            <a:r>
              <a:rPr lang="en-US" dirty="0" smtClean="0"/>
              <a:t> thing out</a:t>
            </a:r>
          </a:p>
          <a:p>
            <a:endParaRPr lang="en-US" dirty="0"/>
          </a:p>
          <a:p>
            <a:r>
              <a:rPr lang="en-US" dirty="0" smtClean="0"/>
              <a:t>Look through the existing stuff </a:t>
            </a:r>
            <a:r>
              <a:rPr lang="mr-IN" dirty="0" smtClean="0"/>
              <a:t>–</a:t>
            </a:r>
            <a:r>
              <a:rPr lang="en-US" dirty="0" smtClean="0"/>
              <a:t> is there anything we can salvage</a:t>
            </a:r>
          </a:p>
          <a:p>
            <a:endParaRPr lang="en-US" dirty="0"/>
          </a:p>
          <a:p>
            <a:r>
              <a:rPr lang="en-US" dirty="0" smtClean="0"/>
              <a:t>Intermittently </a:t>
            </a:r>
            <a:r>
              <a:rPr lang="en-US" dirty="0" err="1" smtClean="0"/>
              <a:t>communitcate</a:t>
            </a:r>
            <a:r>
              <a:rPr lang="en-US" dirty="0" smtClean="0"/>
              <a:t> with the client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62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Activities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dirty="0" smtClean="0"/>
              <a:t>Requirements elicitation</a:t>
            </a:r>
          </a:p>
          <a:p>
            <a:pPr marL="457200" indent="-457200">
              <a:buFont typeface="Arial" charset="0"/>
              <a:buChar char="•"/>
            </a:pPr>
            <a:r>
              <a:rPr lang="en-US" dirty="0" smtClean="0"/>
              <a:t>Requirements specification</a:t>
            </a:r>
          </a:p>
          <a:p>
            <a:pPr marL="457200" indent="-457200">
              <a:buFont typeface="Arial" charset="0"/>
              <a:buChar char="•"/>
            </a:pPr>
            <a:r>
              <a:rPr lang="en-US" dirty="0" smtClean="0"/>
              <a:t>Requirements analysis</a:t>
            </a:r>
          </a:p>
          <a:p>
            <a:pPr marL="457200" indent="-457200">
              <a:buFont typeface="Arial" charset="0"/>
              <a:buChar char="•"/>
            </a:pPr>
            <a:r>
              <a:rPr lang="en-US" dirty="0" smtClean="0"/>
              <a:t>Software design</a:t>
            </a:r>
          </a:p>
          <a:p>
            <a:pPr marL="457200" indent="-457200">
              <a:buFont typeface="Arial" charset="0"/>
              <a:buChar char="•"/>
            </a:pPr>
            <a:r>
              <a:rPr lang="en-US" dirty="0" smtClean="0"/>
              <a:t>Software implementation (and processes)</a:t>
            </a:r>
          </a:p>
          <a:p>
            <a:pPr marL="457200" indent="-457200">
              <a:buFont typeface="Arial" charset="0"/>
              <a:buChar char="•"/>
            </a:pPr>
            <a:r>
              <a:rPr lang="en-US" dirty="0" smtClean="0"/>
              <a:t>Testing</a:t>
            </a:r>
          </a:p>
          <a:p>
            <a:pPr marL="457200" indent="-457200">
              <a:buFont typeface="Arial" charset="0"/>
              <a:buChar char="•"/>
            </a:pPr>
            <a:r>
              <a:rPr lang="en-US" dirty="0"/>
              <a:t>Deployment </a:t>
            </a:r>
          </a:p>
          <a:p>
            <a:pPr marL="457200" indent="-457200">
              <a:buFont typeface="Arial" charset="0"/>
              <a:buChar char="•"/>
            </a:pPr>
            <a:r>
              <a:rPr lang="en-US" dirty="0"/>
              <a:t>Maintenance &amp; enhancement </a:t>
            </a:r>
          </a:p>
          <a:p>
            <a:pPr marL="457200" indent="-457200">
              <a:buFont typeface="Arial" charset="0"/>
              <a:buChar char="•"/>
            </a:pPr>
            <a:r>
              <a:rPr lang="en-US" dirty="0"/>
              <a:t>Management </a:t>
            </a:r>
          </a:p>
          <a:p>
            <a:pPr marL="457200" indent="-457200">
              <a:buFont typeface="Arial" charset="0"/>
              <a:buChar char="•"/>
            </a:pPr>
            <a:r>
              <a:rPr lang="en-US" dirty="0"/>
              <a:t>Configuration </a:t>
            </a:r>
          </a:p>
          <a:p>
            <a:pPr marL="457200" indent="-457200">
              <a:buFont typeface="Arial" charset="0"/>
              <a:buChar char="•"/>
            </a:pPr>
            <a:r>
              <a:rPr lang="en-US" dirty="0" smtClean="0"/>
              <a:t>Communication (</a:t>
            </a:r>
            <a:r>
              <a:rPr lang="en-US" dirty="0"/>
              <a:t>incl</a:t>
            </a:r>
            <a:r>
              <a:rPr lang="en-US" dirty="0" smtClean="0"/>
              <a:t>. documentation</a:t>
            </a:r>
            <a:r>
              <a:rPr lang="en-US" dirty="0"/>
              <a:t>) </a:t>
            </a:r>
          </a:p>
          <a:p>
            <a:pPr marL="457200" indent="-457200">
              <a:buFont typeface="Arial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821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SENG 301 </a:t>
            </a:r>
            <a:r>
              <a:rPr lang="mr-IN" dirty="0" smtClean="0"/>
              <a:t>–</a:t>
            </a:r>
            <a:r>
              <a:rPr lang="en-US" dirty="0" smtClean="0"/>
              <a:t> Software Design and Analysis</a:t>
            </a:r>
          </a:p>
        </p:txBody>
      </p:sp>
    </p:spTree>
    <p:extLst>
      <p:ext uri="{BB962C8B-B14F-4D97-AF65-F5344CB8AC3E}">
        <p14:creationId xmlns:p14="http://schemas.microsoft.com/office/powerpoint/2010/main" val="1138791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Activities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u="sng" dirty="0" smtClean="0"/>
              <a:t>Requirements elicitation</a:t>
            </a:r>
          </a:p>
          <a:p>
            <a:pPr marL="457200" indent="-457200">
              <a:buFont typeface="Arial" charset="0"/>
              <a:buChar char="•"/>
            </a:pPr>
            <a:r>
              <a:rPr lang="en-US" dirty="0" smtClean="0"/>
              <a:t>Requirements specification</a:t>
            </a:r>
          </a:p>
          <a:p>
            <a:pPr marL="457200" indent="-457200">
              <a:buFont typeface="Arial" charset="0"/>
              <a:buChar char="•"/>
            </a:pPr>
            <a:r>
              <a:rPr lang="en-US" u="sng" dirty="0" smtClean="0"/>
              <a:t>Requirements analysis</a:t>
            </a:r>
          </a:p>
          <a:p>
            <a:pPr marL="457200" indent="-457200">
              <a:buFont typeface="Arial" charset="0"/>
              <a:buChar char="•"/>
            </a:pPr>
            <a:r>
              <a:rPr lang="en-US" b="1" dirty="0" smtClean="0"/>
              <a:t>Software design &amp; analysis</a:t>
            </a:r>
          </a:p>
          <a:p>
            <a:pPr marL="457200" indent="-457200">
              <a:buFont typeface="Arial" charset="0"/>
              <a:buChar char="•"/>
            </a:pPr>
            <a:r>
              <a:rPr lang="en-US" b="1" dirty="0" smtClean="0"/>
              <a:t>Software implementation (and processes)</a:t>
            </a:r>
          </a:p>
          <a:p>
            <a:pPr marL="457200" indent="-457200">
              <a:buFont typeface="Arial" charset="0"/>
              <a:buChar char="•"/>
            </a:pPr>
            <a:r>
              <a:rPr lang="en-US" b="1" dirty="0" smtClean="0"/>
              <a:t>Testing</a:t>
            </a:r>
          </a:p>
          <a:p>
            <a:pPr marL="457200" indent="-457200">
              <a:buFont typeface="Arial" charset="0"/>
              <a:buChar char="•"/>
            </a:pPr>
            <a:r>
              <a:rPr lang="en-US" dirty="0"/>
              <a:t>Deployment </a:t>
            </a:r>
          </a:p>
          <a:p>
            <a:pPr marL="457200" indent="-457200">
              <a:buFont typeface="Arial" charset="0"/>
              <a:buChar char="•"/>
            </a:pPr>
            <a:r>
              <a:rPr lang="en-US" dirty="0"/>
              <a:t>Maintenance &amp; enhancement </a:t>
            </a:r>
          </a:p>
          <a:p>
            <a:pPr marL="457200" indent="-457200">
              <a:buFont typeface="Arial" charset="0"/>
              <a:buChar char="•"/>
            </a:pPr>
            <a:r>
              <a:rPr lang="en-US" dirty="0"/>
              <a:t>Management </a:t>
            </a:r>
          </a:p>
          <a:p>
            <a:pPr marL="457200" indent="-457200">
              <a:buFont typeface="Arial" charset="0"/>
              <a:buChar char="•"/>
            </a:pPr>
            <a:r>
              <a:rPr lang="en-US" dirty="0"/>
              <a:t>Configuration </a:t>
            </a:r>
          </a:p>
          <a:p>
            <a:pPr marL="457200" indent="-457200">
              <a:buFont typeface="Arial" charset="0"/>
              <a:buChar char="•"/>
            </a:pPr>
            <a:r>
              <a:rPr lang="en-US" dirty="0" smtClean="0"/>
              <a:t>Communication (</a:t>
            </a:r>
            <a:r>
              <a:rPr lang="en-US" dirty="0"/>
              <a:t>incl</a:t>
            </a:r>
            <a:r>
              <a:rPr lang="en-US" dirty="0" smtClean="0"/>
              <a:t>. documentation</a:t>
            </a:r>
            <a:r>
              <a:rPr lang="en-US" dirty="0"/>
              <a:t>) </a:t>
            </a:r>
          </a:p>
          <a:p>
            <a:pPr marL="457200" indent="-457200">
              <a:buFont typeface="Arial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604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endParaRPr lang="en-US" dirty="0"/>
          </a:p>
          <a:p>
            <a:r>
              <a:rPr lang="en-US" dirty="0"/>
              <a:t>By the end of the course, students will:</a:t>
            </a:r>
          </a:p>
          <a:p>
            <a:pPr marL="457200" indent="-457200">
              <a:buFont typeface="Arial" charset="0"/>
              <a:buChar char="•"/>
            </a:pPr>
            <a:r>
              <a:rPr lang="en-US" dirty="0"/>
              <a:t>Implement a small to medium-scale software system conforming to a design.</a:t>
            </a:r>
          </a:p>
          <a:p>
            <a:pPr marL="457200" indent="-457200">
              <a:buFont typeface="Arial" charset="0"/>
              <a:buChar char="•"/>
            </a:pPr>
            <a:r>
              <a:rPr lang="en-US" dirty="0"/>
              <a:t>Design a small- to medium-scale software system that conforms to a given description.</a:t>
            </a:r>
          </a:p>
          <a:p>
            <a:pPr marL="457200" indent="-457200">
              <a:buFont typeface="Arial" charset="0"/>
              <a:buChar char="•"/>
            </a:pPr>
            <a:r>
              <a:rPr lang="en-US" dirty="0"/>
              <a:t>Implement and to execute an automated test suite.</a:t>
            </a:r>
          </a:p>
          <a:p>
            <a:pPr marL="457200" indent="-457200">
              <a:buFont typeface="Arial" charset="0"/>
              <a:buChar char="•"/>
            </a:pPr>
            <a:r>
              <a:rPr lang="en-US" dirty="0"/>
              <a:t>Design and to justify a test plan.</a:t>
            </a:r>
          </a:p>
          <a:p>
            <a:pPr marL="457200" indent="-457200">
              <a:buFont typeface="Arial" charset="0"/>
              <a:buChar char="•"/>
            </a:pPr>
            <a:r>
              <a:rPr lang="en-US" dirty="0"/>
              <a:t>Analyze the strengths and weaknesses of a given design.</a:t>
            </a:r>
          </a:p>
          <a:p>
            <a:pPr marL="457200" indent="-457200">
              <a:buFont typeface="Arial" charset="0"/>
              <a:buChar char="•"/>
            </a:pPr>
            <a:r>
              <a:rPr lang="en-US" dirty="0"/>
              <a:t>Model a small- to medium-scale software system to represent the relevant aspects in a specified context.</a:t>
            </a:r>
          </a:p>
          <a:p>
            <a:pPr marL="457200" indent="-457200">
              <a:buFont typeface="Arial" charset="0"/>
              <a:buChar char="•"/>
            </a:pPr>
            <a:r>
              <a:rPr lang="en-US" dirty="0"/>
              <a:t>Modify an existing design and its implementation in order to achieve a specified effect.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298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Practical, hands-on learning on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By the end of the course, you will have been exposed to the following tools:</a:t>
            </a:r>
          </a:p>
          <a:p>
            <a:pPr marL="457200" indent="-457200">
              <a:buFont typeface="Arial" charset="0"/>
              <a:buChar char="•"/>
            </a:pPr>
            <a:r>
              <a:rPr lang="en-US" dirty="0"/>
              <a:t>C#, .NET Framework, and maybe .NET </a:t>
            </a:r>
            <a:r>
              <a:rPr lang="en-US" dirty="0" smtClean="0"/>
              <a:t>Core</a:t>
            </a:r>
          </a:p>
          <a:p>
            <a:pPr marL="457200" indent="-457200">
              <a:buFont typeface="Arial" charset="0"/>
              <a:buChar char="•"/>
            </a:pPr>
            <a:r>
              <a:rPr lang="en-US" dirty="0" smtClean="0"/>
              <a:t>Visual </a:t>
            </a:r>
            <a:r>
              <a:rPr lang="en-US" dirty="0"/>
              <a:t>Studio (IDE + </a:t>
            </a:r>
            <a:r>
              <a:rPr lang="en-US" dirty="0" smtClean="0"/>
              <a:t>debugger)</a:t>
            </a:r>
          </a:p>
          <a:p>
            <a:pPr marL="457200" indent="-457200">
              <a:buFont typeface="Arial" charset="0"/>
              <a:buChar char="•"/>
            </a:pPr>
            <a:r>
              <a:rPr lang="en-US" dirty="0" err="1" smtClean="0"/>
              <a:t>NUnit</a:t>
            </a:r>
            <a:endParaRPr lang="en-US" dirty="0" smtClean="0"/>
          </a:p>
          <a:p>
            <a:pPr marL="457200" indent="-457200">
              <a:buFont typeface="Arial" charset="0"/>
              <a:buChar char="•"/>
            </a:pPr>
            <a:r>
              <a:rPr lang="en-US" dirty="0" smtClean="0"/>
              <a:t>GitHub</a:t>
            </a:r>
            <a:endParaRPr lang="en-US" dirty="0"/>
          </a:p>
          <a:p>
            <a:pPr marL="457200" indent="-457200">
              <a:buFont typeface="Arial" charset="0"/>
              <a:buChar char="•"/>
            </a:pPr>
            <a:r>
              <a:rPr lang="en-US" dirty="0" smtClean="0"/>
              <a:t>Slack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385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Briefly, why does this course matter?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 IT projects, a 2004 industry study by the Standish Group found an average cost overrun of 43 percent; 71 percent of projects came in over budget, exceeded time estimates, and had estimated too narrow a scope; and total waste was estimated at $55 billion per year in the US alone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49778"/>
          <a:stretch/>
        </p:blipFill>
        <p:spPr>
          <a:xfrm>
            <a:off x="960119" y="4061663"/>
            <a:ext cx="5039623" cy="25310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50222"/>
          <a:stretch/>
        </p:blipFill>
        <p:spPr>
          <a:xfrm>
            <a:off x="6156959" y="4072862"/>
            <a:ext cx="5039623" cy="2508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427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320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am I?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8060" y="1825625"/>
            <a:ext cx="2108200" cy="2743200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3246120" y="1825625"/>
            <a:ext cx="810768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Dr</a:t>
            </a:r>
            <a:r>
              <a:rPr lang="en-US" dirty="0" smtClean="0"/>
              <a:t> Tony Tang</a:t>
            </a:r>
          </a:p>
          <a:p>
            <a:pPr marL="457200" indent="-457200">
              <a:buFontTx/>
              <a:buChar char="-"/>
            </a:pPr>
            <a:r>
              <a:rPr lang="en-US" dirty="0" smtClean="0"/>
              <a:t>Don’t call me “Hey”</a:t>
            </a:r>
          </a:p>
          <a:p>
            <a:endParaRPr lang="en-US" dirty="0" smtClean="0"/>
          </a:p>
          <a:p>
            <a:r>
              <a:rPr lang="en-US" dirty="0" smtClean="0"/>
              <a:t>Associate Professor in the CS department</a:t>
            </a:r>
          </a:p>
          <a:p>
            <a:endParaRPr lang="en-US" dirty="0"/>
          </a:p>
          <a:p>
            <a:r>
              <a:rPr lang="en-US" dirty="0" smtClean="0"/>
              <a:t>Research Interests: Human-Computer Interaction, Computer Supported Cooperative Work, Mixed Reality Computing</a:t>
            </a:r>
          </a:p>
          <a:p>
            <a:endParaRPr lang="en-US" dirty="0"/>
          </a:p>
          <a:p>
            <a:r>
              <a:rPr lang="en-US" dirty="0" smtClean="0"/>
              <a:t>“Internship guy”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0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my goals?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Introduce you to:</a:t>
            </a:r>
          </a:p>
          <a:p>
            <a:pPr marL="457200" indent="-457200">
              <a:buFont typeface="Arial" charset="0"/>
              <a:buChar char="•"/>
            </a:pPr>
            <a:r>
              <a:rPr lang="en-US" dirty="0" smtClean="0"/>
              <a:t>terminology and challenges you will encounter at your first job</a:t>
            </a:r>
          </a:p>
          <a:p>
            <a:pPr marL="457200" indent="-457200">
              <a:buFont typeface="Arial" charset="0"/>
              <a:buChar char="•"/>
            </a:pPr>
            <a:r>
              <a:rPr lang="en-US" dirty="0" smtClean="0"/>
              <a:t>tools/techniques/strategies to help you to cope</a:t>
            </a:r>
          </a:p>
          <a:p>
            <a:pPr marL="457200" indent="-457200">
              <a:buFont typeface="Arial" charset="0"/>
              <a:buChar char="•"/>
            </a:pPr>
            <a:endParaRPr lang="en-US" dirty="0"/>
          </a:p>
          <a:p>
            <a:r>
              <a:rPr lang="en-US" dirty="0" smtClean="0"/>
              <a:t>What’s it like at your first job?</a:t>
            </a:r>
          </a:p>
          <a:p>
            <a:pPr marL="457200" indent="-457200">
              <a:buFont typeface="Arial" charset="0"/>
              <a:buChar char="•"/>
            </a:pPr>
            <a:r>
              <a:rPr lang="en-US" dirty="0" smtClean="0"/>
              <a:t>Holy </a:t>
            </a:r>
            <a:r>
              <a:rPr lang="en-US" dirty="0" err="1" smtClean="0"/>
              <a:t>sh</a:t>
            </a:r>
            <a:r>
              <a:rPr lang="en-US" dirty="0" smtClean="0"/>
              <a:t>**! I’m drowning!</a:t>
            </a:r>
          </a:p>
          <a:p>
            <a:pPr marL="457200" indent="-457200">
              <a:buFont typeface="Arial" charset="0"/>
              <a:buChar char="•"/>
            </a:pPr>
            <a:r>
              <a:rPr lang="en-US" dirty="0" smtClean="0"/>
              <a:t>You don’t write code from scratch. You’re modifying someone else’s stuff.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29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465320" cy="4351338"/>
          </a:xfrm>
        </p:spPr>
        <p:txBody>
          <a:bodyPr/>
          <a:lstStyle/>
          <a:p>
            <a:r>
              <a:rPr lang="en-US" dirty="0" smtClean="0"/>
              <a:t>Lectures &amp; Podcasts</a:t>
            </a:r>
          </a:p>
          <a:p>
            <a:r>
              <a:rPr lang="en-US" dirty="0" smtClean="0"/>
              <a:t>Quizzes (2) </a:t>
            </a:r>
            <a:r>
              <a:rPr lang="mr-IN" dirty="0" smtClean="0"/>
              <a:t>–</a:t>
            </a:r>
            <a:r>
              <a:rPr lang="en-US" dirty="0" smtClean="0"/>
              <a:t> 14%</a:t>
            </a:r>
          </a:p>
          <a:p>
            <a:r>
              <a:rPr lang="en-US" dirty="0" smtClean="0"/>
              <a:t>Tutorials/Labs </a:t>
            </a:r>
            <a:r>
              <a:rPr lang="mr-IN" dirty="0" smtClean="0"/>
              <a:t>–</a:t>
            </a:r>
            <a:r>
              <a:rPr lang="en-US" dirty="0" smtClean="0"/>
              <a:t> 10%</a:t>
            </a:r>
          </a:p>
          <a:p>
            <a:r>
              <a:rPr lang="en-US" dirty="0" smtClean="0"/>
              <a:t>Assignments (4) </a:t>
            </a:r>
            <a:r>
              <a:rPr lang="mr-IN" dirty="0" smtClean="0"/>
              <a:t>–</a:t>
            </a:r>
            <a:r>
              <a:rPr lang="en-US" dirty="0" smtClean="0"/>
              <a:t> 26%</a:t>
            </a:r>
          </a:p>
          <a:p>
            <a:r>
              <a:rPr lang="en-US" dirty="0" smtClean="0"/>
              <a:t>Midterm </a:t>
            </a:r>
            <a:r>
              <a:rPr lang="mr-IN" dirty="0" smtClean="0"/>
              <a:t>–</a:t>
            </a:r>
            <a:r>
              <a:rPr lang="en-US" dirty="0"/>
              <a:t> 2</a:t>
            </a:r>
            <a:r>
              <a:rPr lang="en-US" dirty="0" smtClean="0"/>
              <a:t>0%</a:t>
            </a:r>
          </a:p>
          <a:p>
            <a:r>
              <a:rPr lang="en-US" dirty="0" smtClean="0"/>
              <a:t>Final </a:t>
            </a:r>
            <a:r>
              <a:rPr lang="mr-IN" dirty="0" smtClean="0"/>
              <a:t>–</a:t>
            </a:r>
            <a:r>
              <a:rPr lang="en-US" dirty="0" smtClean="0"/>
              <a:t> 30%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593080" y="1825625"/>
            <a:ext cx="446532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24441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1011678" cy="4351338"/>
          </a:xfrm>
        </p:spPr>
        <p:txBody>
          <a:bodyPr/>
          <a:lstStyle/>
          <a:p>
            <a:r>
              <a:rPr lang="en-US" dirty="0" smtClean="0"/>
              <a:t>Lectures &amp; Podcasts: if/when podcasts appear, listen before class</a:t>
            </a:r>
          </a:p>
          <a:p>
            <a:r>
              <a:rPr lang="en-US" dirty="0" smtClean="0"/>
              <a:t>Quizzes (2) </a:t>
            </a:r>
            <a:r>
              <a:rPr lang="mr-IN" dirty="0" smtClean="0"/>
              <a:t>–</a:t>
            </a:r>
            <a:r>
              <a:rPr lang="en-US" dirty="0" smtClean="0"/>
              <a:t> 14%: assess your understanding on the go</a:t>
            </a:r>
          </a:p>
          <a:p>
            <a:r>
              <a:rPr lang="en-US" dirty="0" smtClean="0"/>
              <a:t>Tutorials/Labs </a:t>
            </a:r>
            <a:r>
              <a:rPr lang="mr-IN" dirty="0" smtClean="0"/>
              <a:t>–</a:t>
            </a:r>
            <a:r>
              <a:rPr lang="en-US" dirty="0" smtClean="0"/>
              <a:t> 10%: practice the skills for feedback (participation)</a:t>
            </a:r>
          </a:p>
          <a:p>
            <a:r>
              <a:rPr lang="en-US" dirty="0" smtClean="0"/>
              <a:t>Assignments (4) </a:t>
            </a:r>
            <a:r>
              <a:rPr lang="mr-IN" dirty="0" smtClean="0"/>
              <a:t>–</a:t>
            </a:r>
            <a:r>
              <a:rPr lang="en-US" dirty="0" smtClean="0"/>
              <a:t> 26%: execute on the skills for feedback</a:t>
            </a:r>
          </a:p>
          <a:p>
            <a:r>
              <a:rPr lang="en-US" dirty="0" smtClean="0"/>
              <a:t>Midterm </a:t>
            </a:r>
            <a:r>
              <a:rPr lang="mr-IN" dirty="0" smtClean="0"/>
              <a:t>–</a:t>
            </a:r>
            <a:r>
              <a:rPr lang="en-US" dirty="0"/>
              <a:t> 2</a:t>
            </a:r>
            <a:r>
              <a:rPr lang="en-US" dirty="0" smtClean="0"/>
              <a:t>0%</a:t>
            </a:r>
          </a:p>
          <a:p>
            <a:r>
              <a:rPr lang="en-US" dirty="0" smtClean="0"/>
              <a:t>Final </a:t>
            </a:r>
            <a:r>
              <a:rPr lang="mr-IN" dirty="0" smtClean="0"/>
              <a:t>–</a:t>
            </a:r>
            <a:r>
              <a:rPr lang="en-US" dirty="0" smtClean="0"/>
              <a:t> 30%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593080" y="1825625"/>
            <a:ext cx="446532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6761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Assignments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A1 &amp; A2: individual assignments</a:t>
            </a:r>
          </a:p>
          <a:p>
            <a:endParaRPr lang="en-US" dirty="0"/>
          </a:p>
          <a:p>
            <a:r>
              <a:rPr lang="en-US" dirty="0" smtClean="0"/>
              <a:t>A3 &amp; A4: group assignments</a:t>
            </a:r>
          </a:p>
          <a:p>
            <a:endParaRPr lang="en-US" dirty="0"/>
          </a:p>
          <a:p>
            <a:r>
              <a:rPr lang="en-US" dirty="0" smtClean="0"/>
              <a:t>I do not accept late submissions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433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By the end of this lecture, you will:</a:t>
            </a:r>
          </a:p>
          <a:p>
            <a:pPr marL="457200" indent="-457200">
              <a:buFont typeface="Arial" charset="0"/>
              <a:buChar char="•"/>
            </a:pPr>
            <a:r>
              <a:rPr lang="en-US" dirty="0" smtClean="0"/>
              <a:t>Articulate the rationale for the practice of software engineering</a:t>
            </a:r>
          </a:p>
          <a:p>
            <a:pPr marL="457200" indent="-457200">
              <a:buFont typeface="Arial" charset="0"/>
              <a:buChar char="•"/>
            </a:pPr>
            <a:r>
              <a:rPr lang="en-US" dirty="0" smtClean="0"/>
              <a:t>Understand the core functions of software engineering (as they relate to this course)</a:t>
            </a:r>
          </a:p>
          <a:p>
            <a:pPr marL="457200" indent="-457200">
              <a:buFont typeface="Arial" charset="0"/>
              <a:buChar char="•"/>
            </a:pPr>
            <a:endParaRPr lang="en-US" dirty="0"/>
          </a:p>
          <a:p>
            <a:pPr marL="457200" indent="-457200">
              <a:buFont typeface="Arial" charset="0"/>
              <a:buChar char="•"/>
            </a:pPr>
            <a:r>
              <a:rPr lang="en-US" dirty="0" smtClean="0"/>
              <a:t>Know how the different course components fit together</a:t>
            </a:r>
          </a:p>
        </p:txBody>
      </p:sp>
    </p:spTree>
    <p:extLst>
      <p:ext uri="{BB962C8B-B14F-4D97-AF65-F5344CB8AC3E}">
        <p14:creationId xmlns:p14="http://schemas.microsoft.com/office/powerpoint/2010/main" val="908673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Online Stuff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Lectures, podcasts, main course site: </a:t>
            </a:r>
            <a:r>
              <a:rPr lang="en-US" u="sng" dirty="0" smtClean="0"/>
              <a:t>http://</a:t>
            </a:r>
            <a:r>
              <a:rPr lang="en-US" u="sng" dirty="0" err="1" smtClean="0"/>
              <a:t>hcitang.github.io</a:t>
            </a:r>
            <a:r>
              <a:rPr lang="en-US" u="sng" dirty="0" smtClean="0"/>
              <a:t>/seng301</a:t>
            </a:r>
          </a:p>
          <a:p>
            <a:endParaRPr lang="en-US" dirty="0"/>
          </a:p>
          <a:p>
            <a:r>
              <a:rPr lang="en-US" dirty="0" smtClean="0"/>
              <a:t>Slack (for communication </a:t>
            </a:r>
            <a:r>
              <a:rPr lang="mr-IN" dirty="0" smtClean="0"/>
              <a:t>–</a:t>
            </a:r>
            <a:r>
              <a:rPr lang="en-US" dirty="0" smtClean="0"/>
              <a:t> do not use email): </a:t>
            </a:r>
            <a:r>
              <a:rPr lang="en-US" u="sng" dirty="0" smtClean="0"/>
              <a:t>http://seng301.slack.com</a:t>
            </a:r>
          </a:p>
          <a:p>
            <a:endParaRPr lang="en-US" dirty="0"/>
          </a:p>
          <a:p>
            <a:r>
              <a:rPr lang="en-US" dirty="0" smtClean="0"/>
              <a:t>D2L (for assignment submission, and </a:t>
            </a:r>
            <a:r>
              <a:rPr lang="en-US" i="1" dirty="0" smtClean="0"/>
              <a:t>maybe</a:t>
            </a:r>
            <a:r>
              <a:rPr lang="en-US" dirty="0" smtClean="0"/>
              <a:t> lab stuff):</a:t>
            </a:r>
          </a:p>
          <a:p>
            <a:r>
              <a:rPr lang="en-US" u="sng" dirty="0" smtClean="0"/>
              <a:t>http://d2l.ucalgary.ca/</a:t>
            </a:r>
          </a:p>
        </p:txBody>
      </p:sp>
    </p:spTree>
    <p:extLst>
      <p:ext uri="{BB962C8B-B14F-4D97-AF65-F5344CB8AC3E}">
        <p14:creationId xmlns:p14="http://schemas.microsoft.com/office/powerpoint/2010/main" val="1251304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Last Submissions/Missed Exams, etc.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 do not accept late submissions. The timetable is posted for you to plan your time. You can always submit early.</a:t>
            </a:r>
          </a:p>
          <a:p>
            <a:endParaRPr lang="en-US" dirty="0"/>
          </a:p>
          <a:p>
            <a:r>
              <a:rPr lang="en-US" dirty="0" smtClean="0"/>
              <a:t>Do not miss exams. If you know that you will miss an exam early, let me know as early as possible. These are handled centrally (i.e. out of my hands).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569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Plagiarism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 </a:t>
            </a:r>
            <a:r>
              <a:rPr lang="en-US" dirty="0"/>
              <a:t>are required to cite all sources of information that you use </a:t>
            </a:r>
            <a:endParaRPr lang="en-US" dirty="0"/>
          </a:p>
          <a:p>
            <a:r>
              <a:rPr lang="en-US" dirty="0" smtClean="0"/>
              <a:t>You </a:t>
            </a:r>
            <a:r>
              <a:rPr lang="en-US" dirty="0"/>
              <a:t>may talk to each other about assignments, but you must write up your answer individually including the source </a:t>
            </a:r>
            <a:r>
              <a:rPr lang="en-US" dirty="0" smtClean="0"/>
              <a:t>code (for A1 &amp; A2) </a:t>
            </a:r>
            <a:endParaRPr lang="en-US" dirty="0"/>
          </a:p>
          <a:p>
            <a:r>
              <a:rPr lang="en-US" dirty="0" smtClean="0"/>
              <a:t>Don’t </a:t>
            </a:r>
            <a:r>
              <a:rPr lang="en-US" dirty="0"/>
              <a:t>look at each other’s source </a:t>
            </a:r>
            <a:r>
              <a:rPr lang="en-US" dirty="0" smtClean="0"/>
              <a:t>code (for A1 &amp; A2)</a:t>
            </a:r>
          </a:p>
          <a:p>
            <a:endParaRPr lang="en-US" dirty="0"/>
          </a:p>
          <a:p>
            <a:r>
              <a:rPr lang="en-US" dirty="0" smtClean="0"/>
              <a:t>Plagiarism is a big deal. You can be expelled for it.</a:t>
            </a:r>
            <a:r>
              <a:rPr lang="en-US" dirty="0"/>
              <a:t/>
            </a:r>
            <a:br>
              <a:rPr lang="en-US" dirty="0"/>
            </a:b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34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 Liaisons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Need about 4 volunteers</a:t>
            </a:r>
          </a:p>
          <a:p>
            <a:endParaRPr lang="en-US" dirty="0"/>
          </a:p>
          <a:p>
            <a:r>
              <a:rPr lang="en-US" dirty="0" smtClean="0"/>
              <a:t>You are committed only to brief 5min meetings on Thursday after class</a:t>
            </a:r>
          </a:p>
          <a:p>
            <a:endParaRPr lang="en-US" dirty="0"/>
          </a:p>
          <a:p>
            <a:r>
              <a:rPr lang="en-US" dirty="0" smtClean="0"/>
              <a:t>Your job: tell me how I’m doing, provide me with feedback; be a liaison for other students</a:t>
            </a:r>
          </a:p>
        </p:txBody>
      </p:sp>
    </p:spTree>
    <p:extLst>
      <p:ext uri="{BB962C8B-B14F-4D97-AF65-F5344CB8AC3E}">
        <p14:creationId xmlns:p14="http://schemas.microsoft.com/office/powerpoint/2010/main" val="1234143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836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is this class important?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814060" cy="4351338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Real-life software development is messy</a:t>
            </a:r>
          </a:p>
          <a:p>
            <a:endParaRPr lang="en-US" dirty="0"/>
          </a:p>
          <a:p>
            <a:r>
              <a:rPr lang="en-US" dirty="0" smtClean="0"/>
              <a:t>You can’t get everything perfect: cost, external factors, etc.</a:t>
            </a:r>
          </a:p>
          <a:p>
            <a:endParaRPr lang="en-US" dirty="0"/>
          </a:p>
          <a:p>
            <a:r>
              <a:rPr lang="en-US" dirty="0" smtClean="0"/>
              <a:t>Engineering isn’t an algorithm--instead, here are some processes you can follow that are considered “best practice”</a:t>
            </a:r>
          </a:p>
          <a:p>
            <a:endParaRPr lang="en-US" dirty="0"/>
          </a:p>
          <a:p>
            <a:r>
              <a:rPr lang="en-US" dirty="0" smtClean="0"/>
              <a:t>Or, at least, you’ll know what they were before you started your job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7482" y="1690688"/>
            <a:ext cx="4326318" cy="425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773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 can now:</a:t>
            </a:r>
          </a:p>
          <a:p>
            <a:pPr marL="457200" indent="-457200">
              <a:buFont typeface="Arial" charset="0"/>
              <a:buChar char="•"/>
            </a:pPr>
            <a:r>
              <a:rPr lang="en-US" dirty="0" smtClean="0"/>
              <a:t>Articulate the rationale for the practice of software engineering</a:t>
            </a:r>
          </a:p>
          <a:p>
            <a:pPr marL="457200" indent="-457200">
              <a:buFont typeface="Arial" charset="0"/>
              <a:buChar char="•"/>
            </a:pPr>
            <a:r>
              <a:rPr lang="en-US" dirty="0" smtClean="0"/>
              <a:t>Understand the core functions of software engineering (as they relate to this course)</a:t>
            </a:r>
          </a:p>
          <a:p>
            <a:pPr marL="457200" indent="-457200">
              <a:buFont typeface="Arial" charset="0"/>
              <a:buChar char="•"/>
            </a:pPr>
            <a:endParaRPr lang="en-US" dirty="0"/>
          </a:p>
          <a:p>
            <a:pPr marL="457200" indent="-457200">
              <a:buFont typeface="Arial" charset="0"/>
              <a:buChar char="•"/>
            </a:pPr>
            <a:r>
              <a:rPr lang="en-US" dirty="0" smtClean="0"/>
              <a:t>Know how the different course components fit together</a:t>
            </a:r>
          </a:p>
        </p:txBody>
      </p:sp>
    </p:spTree>
    <p:extLst>
      <p:ext uri="{BB962C8B-B14F-4D97-AF65-F5344CB8AC3E}">
        <p14:creationId xmlns:p14="http://schemas.microsoft.com/office/powerpoint/2010/main" val="1503148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What’s the largest piece of software you’ve interacted with?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5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127"/>
            <a:ext cx="12192000" cy="44621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372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610148"/>
            <a:ext cx="12192000" cy="44621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22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739735"/>
            <a:ext cx="12192000" cy="44621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21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598111"/>
            <a:ext cx="12192000" cy="44621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892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What’s the largest piece of software you’ve interacted with?</a:t>
            </a:r>
          </a:p>
          <a:p>
            <a:r>
              <a:rPr lang="en-US" dirty="0" smtClean="0"/>
              <a:t>What’s the largest piece of code you’ve written?</a:t>
            </a:r>
          </a:p>
        </p:txBody>
      </p:sp>
    </p:spTree>
    <p:extLst>
      <p:ext uri="{BB962C8B-B14F-4D97-AF65-F5344CB8AC3E}">
        <p14:creationId xmlns:p14="http://schemas.microsoft.com/office/powerpoint/2010/main" val="1638942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AA6E26E3-97AB-3841-9323-9EFF9FCD4095}" vid="{31111873-FD7B-DB4D-9076-9301D562262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tony-template</Template>
  <TotalTime>725</TotalTime>
  <Words>1301</Words>
  <Application>Microsoft Macintosh PowerPoint</Application>
  <PresentationFormat>Widescreen</PresentationFormat>
  <Paragraphs>223</Paragraphs>
  <Slides>36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Calibri</vt:lpstr>
      <vt:lpstr>Helvetica Neue</vt:lpstr>
      <vt:lpstr>Mangal</vt:lpstr>
      <vt:lpstr>Arial</vt:lpstr>
      <vt:lpstr>Office Theme</vt:lpstr>
      <vt:lpstr>#in-class</vt:lpstr>
      <vt:lpstr>Introduction</vt:lpstr>
      <vt:lpstr>Learning Objectives</vt:lpstr>
      <vt:lpstr>Some questions</vt:lpstr>
      <vt:lpstr>PowerPoint Presentation</vt:lpstr>
      <vt:lpstr>PowerPoint Presentation</vt:lpstr>
      <vt:lpstr>PowerPoint Presentation</vt:lpstr>
      <vt:lpstr>PowerPoint Presentation</vt:lpstr>
      <vt:lpstr>Some questions</vt:lpstr>
      <vt:lpstr>Your code vs. Windows XP: how does it differ?</vt:lpstr>
      <vt:lpstr>Your code vs. Windows XP: how does it differ?</vt:lpstr>
      <vt:lpstr>It’s not about scaling up the recipe!</vt:lpstr>
      <vt:lpstr>It’s not about scaling up the recipe!</vt:lpstr>
      <vt:lpstr>It’s not about scaling up the recipe!</vt:lpstr>
      <vt:lpstr>Software Engineering</vt:lpstr>
      <vt:lpstr>PowerPoint Presentation</vt:lpstr>
      <vt:lpstr>Imagine…</vt:lpstr>
      <vt:lpstr>Activities</vt:lpstr>
      <vt:lpstr>Activities</vt:lpstr>
      <vt:lpstr>Activities</vt:lpstr>
      <vt:lpstr>Learning Objectives</vt:lpstr>
      <vt:lpstr>Practical, hands-on learning on…</vt:lpstr>
      <vt:lpstr>Briefly, why does this course matter?</vt:lpstr>
      <vt:lpstr>PowerPoint Presentation</vt:lpstr>
      <vt:lpstr>Who am I?</vt:lpstr>
      <vt:lpstr>What are my goals?</vt:lpstr>
      <vt:lpstr>Course Components</vt:lpstr>
      <vt:lpstr>Course Components</vt:lpstr>
      <vt:lpstr>Assignments</vt:lpstr>
      <vt:lpstr>Online Stuff</vt:lpstr>
      <vt:lpstr>Last Submissions/Missed Exams, etc.</vt:lpstr>
      <vt:lpstr>Plagiarism</vt:lpstr>
      <vt:lpstr>Class Liaisons</vt:lpstr>
      <vt:lpstr>PowerPoint Presentation</vt:lpstr>
      <vt:lpstr>Why is this class important?</vt:lpstr>
      <vt:lpstr>Learning Objectives</vt:lpstr>
    </vt:vector>
  </TitlesOfParts>
  <Company/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Anthony Tang</dc:creator>
  <cp:lastModifiedBy>Anthony Tang</cp:lastModifiedBy>
  <cp:revision>13</cp:revision>
  <dcterms:created xsi:type="dcterms:W3CDTF">2017-01-10T06:30:31Z</dcterms:created>
  <dcterms:modified xsi:type="dcterms:W3CDTF">2017-01-10T18:36:26Z</dcterms:modified>
</cp:coreProperties>
</file>