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91" r:id="rId3"/>
    <p:sldId id="294" r:id="rId4"/>
    <p:sldId id="257" r:id="rId5"/>
    <p:sldId id="305" r:id="rId6"/>
    <p:sldId id="262" r:id="rId7"/>
    <p:sldId id="265" r:id="rId8"/>
    <p:sldId id="306" r:id="rId9"/>
    <p:sldId id="290" r:id="rId10"/>
    <p:sldId id="303" r:id="rId11"/>
    <p:sldId id="304" r:id="rId12"/>
    <p:sldId id="317" r:id="rId13"/>
    <p:sldId id="260" r:id="rId14"/>
    <p:sldId id="267" r:id="rId15"/>
    <p:sldId id="263" r:id="rId16"/>
    <p:sldId id="269" r:id="rId17"/>
    <p:sldId id="270" r:id="rId18"/>
    <p:sldId id="271" r:id="rId19"/>
    <p:sldId id="268" r:id="rId20"/>
    <p:sldId id="289" r:id="rId21"/>
    <p:sldId id="293" r:id="rId22"/>
    <p:sldId id="307" r:id="rId23"/>
    <p:sldId id="264" r:id="rId24"/>
    <p:sldId id="272" r:id="rId25"/>
    <p:sldId id="273" r:id="rId26"/>
    <p:sldId id="278" r:id="rId27"/>
    <p:sldId id="301" r:id="rId28"/>
    <p:sldId id="302" r:id="rId29"/>
    <p:sldId id="308" r:id="rId30"/>
    <p:sldId id="309" r:id="rId31"/>
    <p:sldId id="310" r:id="rId32"/>
    <p:sldId id="274" r:id="rId33"/>
    <p:sldId id="295" r:id="rId34"/>
    <p:sldId id="296" r:id="rId35"/>
    <p:sldId id="297" r:id="rId36"/>
    <p:sldId id="298" r:id="rId37"/>
    <p:sldId id="299" r:id="rId38"/>
    <p:sldId id="300" r:id="rId39"/>
    <p:sldId id="311" r:id="rId40"/>
    <p:sldId id="313" r:id="rId41"/>
    <p:sldId id="314" r:id="rId42"/>
    <p:sldId id="287" r:id="rId43"/>
    <p:sldId id="28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Rounding" initials="MR" lastIdx="2" clrIdx="0">
    <p:extLst>
      <p:ext uri="{19B8F6BF-5375-455C-9EA6-DF929625EA0E}">
        <p15:presenceInfo xmlns:p15="http://schemas.microsoft.com/office/powerpoint/2012/main" userId="S-1-5-21-67598819-2024629424-359291519-11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D1D0"/>
    <a:srgbClr val="DAD9D8"/>
    <a:srgbClr val="DFD9D3"/>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0952" autoAdjust="0"/>
  </p:normalViewPr>
  <p:slideViewPr>
    <p:cSldViewPr>
      <p:cViewPr varScale="1">
        <p:scale>
          <a:sx n="90" d="100"/>
          <a:sy n="90" d="100"/>
        </p:scale>
        <p:origin x="280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3-03T13:45:24.836" idx="1">
    <p:pos x="10" y="10"/>
    <p:text>CHANGE TO THE ROOM WITH THE FIREPLACE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C5B251-C103-4D1D-999E-C6033808DDD1}" type="datetimeFigureOut">
              <a:rPr lang="en-US" smtClean="0"/>
              <a:pPr/>
              <a:t>3/24/2014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512572-41E9-4584-BEEA-53BF3F9453F7}" type="slidenum">
              <a:rPr lang="en-US" smtClean="0"/>
              <a:pPr/>
              <a:t>‹#›</a:t>
            </a:fld>
            <a:endParaRPr lang="en-US"/>
          </a:p>
        </p:txBody>
      </p:sp>
    </p:spTree>
    <p:extLst>
      <p:ext uri="{BB962C8B-B14F-4D97-AF65-F5344CB8AC3E}">
        <p14:creationId xmlns:p14="http://schemas.microsoft.com/office/powerpoint/2010/main" val="3997037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First, a little bit about SMART... is there anyone who </a:t>
            </a:r>
            <a:r>
              <a:rPr lang="en-US" sz="1200" kern="1200" baseline="0" dirty="0" err="1" smtClean="0">
                <a:solidFill>
                  <a:schemeClr val="tx1"/>
                </a:solidFill>
                <a:latin typeface="+mn-lt"/>
                <a:ea typeface="+mn-ea"/>
                <a:cs typeface="+mn-cs"/>
              </a:rPr>
              <a:t>isnʼt</a:t>
            </a:r>
            <a:r>
              <a:rPr lang="en-US" sz="1200" kern="1200" baseline="0" dirty="0" smtClean="0">
                <a:solidFill>
                  <a:schemeClr val="tx1"/>
                </a:solidFill>
                <a:latin typeface="+mn-lt"/>
                <a:ea typeface="+mn-ea"/>
                <a:cs typeface="+mn-cs"/>
              </a:rPr>
              <a:t> familiar with SMART and what we make?</a:t>
            </a:r>
          </a:p>
          <a:p>
            <a:r>
              <a:rPr lang="en-US" sz="1200" kern="1200" baseline="0" dirty="0" smtClean="0">
                <a:solidFill>
                  <a:schemeClr val="tx1"/>
                </a:solidFill>
                <a:latin typeface="+mn-lt"/>
                <a:ea typeface="+mn-ea"/>
                <a:cs typeface="+mn-cs"/>
              </a:rPr>
              <a:t>- touch sensitive - </a:t>
            </a:r>
            <a:r>
              <a:rPr lang="en-US" sz="1200" kern="1200" baseline="0" dirty="0" err="1" smtClean="0">
                <a:solidFill>
                  <a:schemeClr val="tx1"/>
                </a:solidFill>
                <a:latin typeface="+mn-lt"/>
                <a:ea typeface="+mn-ea"/>
                <a:cs typeface="+mn-cs"/>
              </a:rPr>
              <a:t>SBiw</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other hardware products: Table, clickers, slates, podiums...</a:t>
            </a:r>
          </a:p>
          <a:p>
            <a:r>
              <a:rPr lang="en-US" sz="1200" kern="1200" baseline="0" dirty="0" smtClean="0">
                <a:solidFill>
                  <a:schemeClr val="tx1"/>
                </a:solidFill>
                <a:latin typeface="+mn-lt"/>
                <a:ea typeface="+mn-ea"/>
                <a:cs typeface="+mn-cs"/>
              </a:rPr>
              <a:t>- software products: NB, response, classroom monitoring, table apps...</a:t>
            </a:r>
          </a:p>
          <a:p>
            <a:r>
              <a:rPr lang="en-US" sz="1200" kern="1200" baseline="0" dirty="0" smtClean="0">
                <a:solidFill>
                  <a:schemeClr val="tx1"/>
                </a:solidFill>
                <a:latin typeface="+mn-lt"/>
                <a:ea typeface="+mn-ea"/>
                <a:cs typeface="+mn-cs"/>
              </a:rPr>
              <a:t>- primarily focused on two specific markets: K-12 education and corporate meeting rooms, but also reaching out into higher </a:t>
            </a:r>
            <a:r>
              <a:rPr lang="en-US" sz="1200" kern="1200" baseline="0" dirty="0" err="1" smtClean="0">
                <a:solidFill>
                  <a:schemeClr val="tx1"/>
                </a:solidFill>
                <a:latin typeface="+mn-lt"/>
                <a:ea typeface="+mn-ea"/>
                <a:cs typeface="+mn-cs"/>
              </a:rPr>
              <a:t>ed</a:t>
            </a:r>
            <a:r>
              <a:rPr lang="en-US" sz="1200" kern="1200" baseline="0" dirty="0" smtClean="0">
                <a:solidFill>
                  <a:schemeClr val="tx1"/>
                </a:solidFill>
                <a:latin typeface="+mn-lt"/>
                <a:ea typeface="+mn-ea"/>
                <a:cs typeface="+mn-cs"/>
              </a:rPr>
              <a:t>, military, government, etc.</a:t>
            </a:r>
          </a:p>
        </p:txBody>
      </p:sp>
      <p:sp>
        <p:nvSpPr>
          <p:cNvPr id="4" name="Slide Number Placeholder 3"/>
          <p:cNvSpPr>
            <a:spLocks noGrp="1"/>
          </p:cNvSpPr>
          <p:nvPr>
            <p:ph type="sldNum" sz="quarter" idx="10"/>
          </p:nvPr>
        </p:nvSpPr>
        <p:spPr/>
        <p:txBody>
          <a:bodyPr/>
          <a:lstStyle/>
          <a:p>
            <a:fld id="{CC512572-41E9-4584-BEEA-53BF3F9453F7}" type="slidenum">
              <a:rPr lang="en-US" smtClean="0"/>
              <a:pPr/>
              <a:t>2</a:t>
            </a:fld>
            <a:endParaRPr lang="en-US"/>
          </a:p>
        </p:txBody>
      </p:sp>
    </p:spTree>
    <p:extLst>
      <p:ext uri="{BB962C8B-B14F-4D97-AF65-F5344CB8AC3E}">
        <p14:creationId xmlns:p14="http://schemas.microsoft.com/office/powerpoint/2010/main" val="390206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…of course, knowing these basics </a:t>
            </a:r>
            <a:r>
              <a:rPr lang="en-US" sz="1200" kern="1200" baseline="0" dirty="0" err="1" smtClean="0">
                <a:solidFill>
                  <a:schemeClr val="tx1"/>
                </a:solidFill>
                <a:latin typeface="+mn-lt"/>
                <a:ea typeface="+mn-ea"/>
                <a:cs typeface="+mn-cs"/>
              </a:rPr>
              <a:t>isnʼt</a:t>
            </a:r>
            <a:r>
              <a:rPr lang="en-US" sz="1200" kern="1200" baseline="0" dirty="0" smtClean="0">
                <a:solidFill>
                  <a:schemeClr val="tx1"/>
                </a:solidFill>
                <a:latin typeface="+mn-lt"/>
                <a:ea typeface="+mn-ea"/>
                <a:cs typeface="+mn-cs"/>
              </a:rPr>
              <a:t> enough. We </a:t>
            </a:r>
            <a:r>
              <a:rPr lang="en-US" sz="1200" b="1" kern="1200" baseline="0" dirty="0" smtClean="0">
                <a:solidFill>
                  <a:schemeClr val="tx1"/>
                </a:solidFill>
                <a:latin typeface="+mn-lt"/>
                <a:ea typeface="+mn-ea"/>
                <a:cs typeface="+mn-cs"/>
              </a:rPr>
              <a:t>really need to know our users. </a:t>
            </a:r>
            <a:r>
              <a:rPr lang="en-US" sz="1200" b="0" kern="1200" baseline="0" dirty="0" smtClean="0">
                <a:solidFill>
                  <a:schemeClr val="tx1"/>
                </a:solidFill>
                <a:latin typeface="+mn-lt"/>
                <a:ea typeface="+mn-ea"/>
                <a:cs typeface="+mn-cs"/>
              </a:rPr>
              <a:t>If we were to generalize what </a:t>
            </a:r>
            <a:r>
              <a:rPr lang="en-US" sz="1200" b="0" kern="1200" baseline="0" dirty="0" err="1" smtClean="0">
                <a:solidFill>
                  <a:schemeClr val="tx1"/>
                </a:solidFill>
                <a:latin typeface="+mn-lt"/>
                <a:ea typeface="+mn-ea"/>
                <a:cs typeface="+mn-cs"/>
              </a:rPr>
              <a:t>weʼve</a:t>
            </a:r>
            <a:r>
              <a:rPr lang="en-US" sz="1200" b="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learned about how boards are used, we would say that board use for most people falls somewhere on this continuum. On the left you have the “typical” corporate case, and on the right you have the “typical” education case.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 the left, we have people who buy the board because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the best technology or because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“cool”: this includes situations like this under-construction boardroom - the best table, the best AV, the best sound system, and the best SMART board – this room even has a stone fireplace at the other end of this table. This is a showpiece - the chances of anyone actually touching this board are slim to none. It happens in schools as well - the principal hears at a conference that SBs are the hot new thing, buys a couple to try and puts them on mobile carts. Teachers </a:t>
            </a:r>
            <a:r>
              <a:rPr lang="en-US" sz="1200" kern="1200" baseline="0" dirty="0" err="1" smtClean="0">
                <a:solidFill>
                  <a:schemeClr val="tx1"/>
                </a:solidFill>
                <a:latin typeface="+mn-lt"/>
                <a:ea typeface="+mn-ea"/>
                <a:cs typeface="+mn-cs"/>
              </a:rPr>
              <a:t>donʼt</a:t>
            </a:r>
            <a:r>
              <a:rPr lang="en-US" sz="1200" kern="1200" baseline="0" dirty="0" smtClean="0">
                <a:solidFill>
                  <a:schemeClr val="tx1"/>
                </a:solidFill>
                <a:latin typeface="+mn-lt"/>
                <a:ea typeface="+mn-ea"/>
                <a:cs typeface="+mn-cs"/>
              </a:rPr>
              <a:t> use them because </a:t>
            </a:r>
            <a:r>
              <a:rPr lang="en-US" sz="1200" kern="1200" baseline="0" dirty="0" err="1" smtClean="0">
                <a:solidFill>
                  <a:schemeClr val="tx1"/>
                </a:solidFill>
                <a:latin typeface="+mn-lt"/>
                <a:ea typeface="+mn-ea"/>
                <a:cs typeface="+mn-cs"/>
              </a:rPr>
              <a:t>theyʼre</a:t>
            </a:r>
            <a:r>
              <a:rPr lang="en-US" sz="1200" kern="1200" baseline="0" dirty="0" smtClean="0">
                <a:solidFill>
                  <a:schemeClr val="tx1"/>
                </a:solidFill>
                <a:latin typeface="+mn-lt"/>
                <a:ea typeface="+mn-ea"/>
                <a:cs typeface="+mn-cs"/>
              </a:rPr>
              <a:t> not installed in the class and therefore take too much time to set up - they end up being a nifty toy, pulled out a couple times a year.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 the right, we have the situation where the board becomes so integrated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a key tool - this most often happens when the board makes what you were doing before the board so much better, you </a:t>
            </a:r>
            <a:r>
              <a:rPr lang="en-US" sz="1200" kern="1200" baseline="0" dirty="0" err="1" smtClean="0">
                <a:solidFill>
                  <a:schemeClr val="tx1"/>
                </a:solidFill>
                <a:latin typeface="+mn-lt"/>
                <a:ea typeface="+mn-ea"/>
                <a:cs typeface="+mn-cs"/>
              </a:rPr>
              <a:t>canʼt</a:t>
            </a:r>
            <a:r>
              <a:rPr lang="en-US" sz="1200" kern="1200" baseline="0" dirty="0" smtClean="0">
                <a:solidFill>
                  <a:schemeClr val="tx1"/>
                </a:solidFill>
                <a:latin typeface="+mn-lt"/>
                <a:ea typeface="+mn-ea"/>
                <a:cs typeface="+mn-cs"/>
              </a:rPr>
              <a:t> imagine going back. This most often happens in education, but does occasionally happen in corporate.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13</a:t>
            </a:fld>
            <a:endParaRPr lang="en-US"/>
          </a:p>
        </p:txBody>
      </p:sp>
    </p:spTree>
    <p:extLst>
      <p:ext uri="{BB962C8B-B14F-4D97-AF65-F5344CB8AC3E}">
        <p14:creationId xmlns:p14="http://schemas.microsoft.com/office/powerpoint/2010/main" val="293382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are obviously thrilled if you buy a board no matter where you fall on this continuum - board sales pay our salaries - however, the users on the right are the ones more likely to want accessories, to buy new boards, and to tell all their friends about the board. </a:t>
            </a:r>
            <a:r>
              <a:rPr lang="en-US" sz="1200" kern="1200" baseline="0" dirty="0" err="1" smtClean="0">
                <a:solidFill>
                  <a:schemeClr val="tx1"/>
                </a:solidFill>
                <a:latin typeface="+mn-lt"/>
                <a:ea typeface="+mn-ea"/>
                <a:cs typeface="+mn-cs"/>
              </a:rPr>
              <a:t>Theyʼre</a:t>
            </a:r>
            <a:r>
              <a:rPr lang="en-US" sz="1200" kern="1200" baseline="0" dirty="0" smtClean="0">
                <a:solidFill>
                  <a:schemeClr val="tx1"/>
                </a:solidFill>
                <a:latin typeface="+mn-lt"/>
                <a:ea typeface="+mn-ea"/>
                <a:cs typeface="+mn-cs"/>
              </a:rPr>
              <a:t> our evangelists. The better we understand our users, the more likely we are to be able to help people move from the left to the right - we want all of our users to be completely in love with their SMART Boards because of how much more awesome their SMART Boards make whatever it is that they do. The better the experience that we provide, the more the SB improves what you do already, the more likely it is that the SB becomes a critical tool that </a:t>
            </a:r>
            <a:r>
              <a:rPr lang="en-US" sz="1200" kern="1200" baseline="0" dirty="0" err="1" smtClean="0">
                <a:solidFill>
                  <a:schemeClr val="tx1"/>
                </a:solidFill>
                <a:latin typeface="+mn-lt"/>
                <a:ea typeface="+mn-ea"/>
                <a:cs typeface="+mn-cs"/>
              </a:rPr>
              <a:t>youʼre</a:t>
            </a:r>
            <a:r>
              <a:rPr lang="en-US" sz="1200" kern="1200" baseline="0" dirty="0" smtClean="0">
                <a:solidFill>
                  <a:schemeClr val="tx1"/>
                </a:solidFill>
                <a:latin typeface="+mn-lt"/>
                <a:ea typeface="+mn-ea"/>
                <a:cs typeface="+mn-cs"/>
              </a:rPr>
              <a:t> passionate about and </a:t>
            </a:r>
            <a:r>
              <a:rPr lang="en-US" sz="1200" kern="1200" baseline="0" dirty="0" err="1" smtClean="0">
                <a:solidFill>
                  <a:schemeClr val="tx1"/>
                </a:solidFill>
                <a:latin typeface="+mn-lt"/>
                <a:ea typeface="+mn-ea"/>
                <a:cs typeface="+mn-cs"/>
              </a:rPr>
              <a:t>canʼt</a:t>
            </a:r>
            <a:r>
              <a:rPr lang="en-US" sz="1200" kern="1200" baseline="0" dirty="0" smtClean="0">
                <a:solidFill>
                  <a:schemeClr val="tx1"/>
                </a:solidFill>
                <a:latin typeface="+mn-lt"/>
                <a:ea typeface="+mn-ea"/>
                <a:cs typeface="+mn-cs"/>
              </a:rPr>
              <a:t> live without.</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14</a:t>
            </a:fld>
            <a:endParaRPr lang="en-US"/>
          </a:p>
        </p:txBody>
      </p:sp>
    </p:spTree>
    <p:extLst>
      <p:ext uri="{BB962C8B-B14F-4D97-AF65-F5344CB8AC3E}">
        <p14:creationId xmlns:p14="http://schemas.microsoft.com/office/powerpoint/2010/main" val="160764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Knowing our users is so important, that we’ve put it in here yet again. Seriously, </a:t>
            </a:r>
            <a:r>
              <a:rPr lang="en-US" sz="1200" b="1" kern="1200" baseline="0" dirty="0" smtClean="0">
                <a:solidFill>
                  <a:schemeClr val="tx1"/>
                </a:solidFill>
                <a:latin typeface="+mn-lt"/>
                <a:ea typeface="+mn-ea"/>
                <a:cs typeface="+mn-cs"/>
              </a:rPr>
              <a:t>know your users. While we  </a:t>
            </a:r>
            <a:r>
              <a:rPr lang="en-US" sz="1200" kern="1200" baseline="0" dirty="0" smtClean="0">
                <a:solidFill>
                  <a:schemeClr val="tx1"/>
                </a:solidFill>
                <a:latin typeface="+mn-lt"/>
                <a:ea typeface="+mn-ea"/>
                <a:cs typeface="+mn-cs"/>
              </a:rPr>
              <a:t>understand education and corporate in big picture terms, there are different user groups within each that have their own unique needs. One of these groups for SMART is kids! I think it’s pretty obvious that kids are not adults. For one thing, they’re a lot shorter. But kids aren’t just little adults either - they have fundamentally different approaches to technology, and even this varies from one age group to another, and from one child to another.</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15</a:t>
            </a:fld>
            <a:endParaRPr lang="en-US"/>
          </a:p>
        </p:txBody>
      </p:sp>
    </p:spTree>
    <p:extLst>
      <p:ext uri="{BB962C8B-B14F-4D97-AF65-F5344CB8AC3E}">
        <p14:creationId xmlns:p14="http://schemas.microsoft.com/office/powerpoint/2010/main" val="97661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At SMART, we try to do usability testing with kids as much as possible. Testing with kids is in itself, pretty challenging - little kids have equally little attention spans and are pretty shy, and big kids are WAY too cool to be enthusiastic around adults, so we’ve had to develop techniques to put kids at ease, help them communicate, and find out where they struggle. I don’t have time to get into too much detail here, but we’ve had a lot of success testing children in pairs - they might be too shy/too cool to talk to an adult, but they’re more than happy to talk to each other and we learn a lot that way about how they’re understanding the products. We also usually test multiple products at once in short stations that the kids rotate through - having lots of other kids there puts them at ease, and the frequent task changes and movement keep their attention.</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16</a:t>
            </a:fld>
            <a:endParaRPr lang="en-US"/>
          </a:p>
        </p:txBody>
      </p:sp>
    </p:spTree>
    <p:extLst>
      <p:ext uri="{BB962C8B-B14F-4D97-AF65-F5344CB8AC3E}">
        <p14:creationId xmlns:p14="http://schemas.microsoft.com/office/powerpoint/2010/main" val="276301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From these test sessions, we’ve learned a lot about how kids are different from adults in their approach to technology. As an example, we brought a bunch of kids in to try out the SMART Table very early on. Although the sessions were very non-traditional - we had no tasks, we just let the kids try things and watched them play – we learned some really valuable lessons.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17</a:t>
            </a:fld>
            <a:endParaRPr lang="en-US"/>
          </a:p>
        </p:txBody>
      </p:sp>
    </p:spTree>
    <p:extLst>
      <p:ext uri="{BB962C8B-B14F-4D97-AF65-F5344CB8AC3E}">
        <p14:creationId xmlns:p14="http://schemas.microsoft.com/office/powerpoint/2010/main" val="84818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biggest thing we learned was that little kids do not approach touch surfaces the same way adults do. Adults, who have spent a lot of time with the mouse, tend to approach with one finger, touch an object and then move it. You have to practically force them to use both hands.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18</a:t>
            </a:fld>
            <a:endParaRPr lang="en-US"/>
          </a:p>
        </p:txBody>
      </p:sp>
    </p:spTree>
    <p:extLst>
      <p:ext uri="{BB962C8B-B14F-4D97-AF65-F5344CB8AC3E}">
        <p14:creationId xmlns:p14="http://schemas.microsoft.com/office/powerpoint/2010/main" val="189179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Kids approach with all their fingers, their hands, their arms and anything else. They reach across, over and under each other. And they don’t follow the typical computer drag action of touching an object and then moving it – they want to push things and pull things and fully expect the computer to respond like the real world. This seems like something small, but it’s actually a huge factor in the usability of the Table - one afternoon of testing taught us something we would never have found out otherwise.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19</a:t>
            </a:fld>
            <a:endParaRPr lang="en-US"/>
          </a:p>
        </p:txBody>
      </p:sp>
    </p:spTree>
    <p:extLst>
      <p:ext uri="{BB962C8B-B14F-4D97-AF65-F5344CB8AC3E}">
        <p14:creationId xmlns:p14="http://schemas.microsoft.com/office/powerpoint/2010/main" val="235990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And we don’t just learn these lessons from testing.  Going out into the real world to visit our users and see what they’re doing with our stuff in their worlds opens our eyes to a huge range of issues and surprise successes. For example, a side effect of the way we do touch in our hardware – a pressure based system that didn’t require special pens or conductivity or anything else, led to teachers coming up with a whole category of lessons that are now really, really popular.  What they do is they set up a page with a bunch of shapes or pictures that link to other pages with review questions.  They give a student a soft </a:t>
            </a:r>
            <a:r>
              <a:rPr lang="en-US" sz="1200" kern="1200" baseline="0" dirty="0" err="1" smtClean="0">
                <a:solidFill>
                  <a:schemeClr val="tx1"/>
                </a:solidFill>
                <a:latin typeface="+mn-lt"/>
                <a:ea typeface="+mn-ea"/>
                <a:cs typeface="+mn-cs"/>
              </a:rPr>
              <a:t>koosh</a:t>
            </a:r>
            <a:r>
              <a:rPr lang="en-US" sz="1200" kern="1200" baseline="0" dirty="0" smtClean="0">
                <a:solidFill>
                  <a:schemeClr val="tx1"/>
                </a:solidFill>
                <a:latin typeface="+mn-lt"/>
                <a:ea typeface="+mn-ea"/>
                <a:cs typeface="+mn-cs"/>
              </a:rPr>
              <a:t> ball, and have them throw it at the board to pick a review question the student then has to answer.  This is a really cool, really innovative use of our product that we would never have known about.  Even worse, when we changed our touch technology with the latest iteration of our boards, we would have lost this ability had we not specifically worked to continue supporting it. </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20</a:t>
            </a:fld>
            <a:endParaRPr lang="en-US"/>
          </a:p>
        </p:txBody>
      </p:sp>
    </p:spTree>
    <p:extLst>
      <p:ext uri="{BB962C8B-B14F-4D97-AF65-F5344CB8AC3E}">
        <p14:creationId xmlns:p14="http://schemas.microsoft.com/office/powerpoint/2010/main" val="3647133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have tons of other examples where going out and visiting our users or bringing users in to participate in testing have taught us things we would never have thought about otherwise.  From little kids using the board with socks on their hands to make dragging easier, to SMART Board installers not reading a single page of the install guide we so carefully provide, to music teachers putting their SMART Board on milk cartons so that their students can see them over their music stands, to UIs that look messy but work flawlessly – there are a million little things we need to know about to design better solutions, that we would never find out without constantly working to better understand out users.</a:t>
            </a:r>
          </a:p>
        </p:txBody>
      </p:sp>
      <p:sp>
        <p:nvSpPr>
          <p:cNvPr id="4" name="Slide Number Placeholder 3"/>
          <p:cNvSpPr>
            <a:spLocks noGrp="1"/>
          </p:cNvSpPr>
          <p:nvPr>
            <p:ph type="sldNum" sz="quarter" idx="10"/>
          </p:nvPr>
        </p:nvSpPr>
        <p:spPr/>
        <p:txBody>
          <a:bodyPr/>
          <a:lstStyle/>
          <a:p>
            <a:fld id="{CC512572-41E9-4584-BEEA-53BF3F9453F7}" type="slidenum">
              <a:rPr lang="en-US" smtClean="0"/>
              <a:pPr/>
              <a:t>21</a:t>
            </a:fld>
            <a:endParaRPr lang="en-US"/>
          </a:p>
        </p:txBody>
      </p:sp>
    </p:spTree>
    <p:extLst>
      <p:ext uri="{BB962C8B-B14F-4D97-AF65-F5344CB8AC3E}">
        <p14:creationId xmlns:p14="http://schemas.microsoft.com/office/powerpoint/2010/main" val="343868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also include</a:t>
            </a:r>
          </a:p>
          <a:p>
            <a:pPr marL="171450" indent="-171450">
              <a:buFontTx/>
              <a:buChar char="-"/>
            </a:pPr>
            <a:r>
              <a:rPr lang="en-US" dirty="0" smtClean="0"/>
              <a:t>IT support professionals who support/deploy</a:t>
            </a:r>
            <a:r>
              <a:rPr lang="en-US" baseline="0" dirty="0" smtClean="0"/>
              <a:t> our software.</a:t>
            </a:r>
          </a:p>
          <a:p>
            <a:pPr marL="171450" indent="-171450">
              <a:buFontTx/>
              <a:buChar char="-"/>
            </a:pPr>
            <a:r>
              <a:rPr lang="en-US" baseline="0" dirty="0" smtClean="0"/>
              <a:t>Installers who bang with tools to put our products on the wall.</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22</a:t>
            </a:fld>
            <a:endParaRPr lang="en-US"/>
          </a:p>
        </p:txBody>
      </p:sp>
    </p:spTree>
    <p:extLst>
      <p:ext uri="{BB962C8B-B14F-4D97-AF65-F5344CB8AC3E}">
        <p14:creationId xmlns:p14="http://schemas.microsoft.com/office/powerpoint/2010/main" val="428721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sz="1200" kern="1200" baseline="0" dirty="0" smtClean="0">
                <a:solidFill>
                  <a:schemeClr val="tx1"/>
                </a:solidFill>
                <a:latin typeface="+mn-lt"/>
                <a:ea typeface="+mn-ea"/>
                <a:cs typeface="+mn-cs"/>
              </a:rPr>
              <a:t>Computer science undergrad, took either this exact course (</a:t>
            </a:r>
            <a:r>
              <a:rPr lang="en-US" sz="1200" kern="1200" baseline="0" dirty="0" err="1" smtClean="0">
                <a:solidFill>
                  <a:schemeClr val="tx1"/>
                </a:solidFill>
                <a:latin typeface="+mn-lt"/>
                <a:ea typeface="+mn-ea"/>
                <a:cs typeface="+mn-cs"/>
              </a:rPr>
              <a:t>kathryn</a:t>
            </a:r>
            <a:r>
              <a:rPr lang="en-US" sz="1200" kern="1200" baseline="0" dirty="0" smtClean="0">
                <a:solidFill>
                  <a:schemeClr val="tx1"/>
                </a:solidFill>
                <a:latin typeface="+mn-lt"/>
                <a:ea typeface="+mn-ea"/>
                <a:cs typeface="+mn-cs"/>
              </a:rPr>
              <a:t>) or a very similar one (Kim), then did </a:t>
            </a:r>
            <a:r>
              <a:rPr lang="en-US" sz="1200" kern="1200" baseline="0" dirty="0" err="1" smtClean="0">
                <a:solidFill>
                  <a:schemeClr val="tx1"/>
                </a:solidFill>
                <a:latin typeface="+mn-lt"/>
                <a:ea typeface="+mn-ea"/>
                <a:cs typeface="+mn-cs"/>
              </a:rPr>
              <a:t>MSc’s</a:t>
            </a:r>
            <a:r>
              <a:rPr lang="en-US" sz="1200" kern="1200" baseline="0" dirty="0" smtClean="0">
                <a:solidFill>
                  <a:schemeClr val="tx1"/>
                </a:solidFill>
                <a:latin typeface="+mn-lt"/>
                <a:ea typeface="+mn-ea"/>
                <a:cs typeface="+mn-cs"/>
              </a:rPr>
              <a:t> here at </a:t>
            </a:r>
            <a:r>
              <a:rPr lang="en-US" sz="1200" kern="1200" baseline="0" dirty="0" err="1" smtClean="0">
                <a:solidFill>
                  <a:schemeClr val="tx1"/>
                </a:solidFill>
                <a:latin typeface="+mn-lt"/>
                <a:ea typeface="+mn-ea"/>
                <a:cs typeface="+mn-cs"/>
              </a:rPr>
              <a:t>UofC</a:t>
            </a:r>
            <a:r>
              <a:rPr lang="en-US" sz="1200" kern="1200" baseline="0" dirty="0" smtClean="0">
                <a:solidFill>
                  <a:schemeClr val="tx1"/>
                </a:solidFill>
                <a:latin typeface="+mn-lt"/>
                <a:ea typeface="+mn-ea"/>
                <a:cs typeface="+mn-cs"/>
              </a:rPr>
              <a:t>, we were students in the lab at the same time as Tony.  Been at SMART 6 years (</a:t>
            </a:r>
            <a:r>
              <a:rPr lang="en-US" sz="1200" kern="1200" baseline="0" dirty="0" err="1" smtClean="0">
                <a:solidFill>
                  <a:schemeClr val="tx1"/>
                </a:solidFill>
                <a:latin typeface="+mn-lt"/>
                <a:ea typeface="+mn-ea"/>
                <a:cs typeface="+mn-cs"/>
              </a:rPr>
              <a:t>kathryn</a:t>
            </a:r>
            <a:r>
              <a:rPr lang="en-US" sz="1200" kern="1200" baseline="0" dirty="0" smtClean="0">
                <a:solidFill>
                  <a:schemeClr val="tx1"/>
                </a:solidFill>
                <a:latin typeface="+mn-lt"/>
                <a:ea typeface="+mn-ea"/>
                <a:cs typeface="+mn-cs"/>
              </a:rPr>
              <a:t>) and 5 years (Kim). </a:t>
            </a:r>
          </a:p>
          <a:p>
            <a:pPr>
              <a:buFontTx/>
              <a:buChar char="-"/>
            </a:pP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UX group at SMART has 11 members: 5 usability folks, 1 graphic designer, 4 industrial designers, plus our manager. </a:t>
            </a:r>
            <a:r>
              <a:rPr lang="en-US" sz="1200" kern="1200" baseline="0" dirty="0" err="1" smtClean="0">
                <a:solidFill>
                  <a:schemeClr val="tx1"/>
                </a:solidFill>
                <a:latin typeface="+mn-lt"/>
                <a:ea typeface="+mn-ea"/>
                <a:cs typeface="+mn-cs"/>
              </a:rPr>
              <a:t>Iʼm</a:t>
            </a:r>
            <a:r>
              <a:rPr lang="en-US" sz="1200" kern="1200" baseline="0" dirty="0" smtClean="0">
                <a:solidFill>
                  <a:schemeClr val="tx1"/>
                </a:solidFill>
                <a:latin typeface="+mn-lt"/>
                <a:ea typeface="+mn-ea"/>
                <a:cs typeface="+mn-cs"/>
              </a:rPr>
              <a:t> going to talk today a little bit about what we do to support all these products. Have people in our group with diverse backgrounds: industrial design, graphic design and psychology. </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3</a:t>
            </a:fld>
            <a:endParaRPr lang="en-US"/>
          </a:p>
        </p:txBody>
      </p:sp>
    </p:spTree>
    <p:extLst>
      <p:ext uri="{BB962C8B-B14F-4D97-AF65-F5344CB8AC3E}">
        <p14:creationId xmlns:p14="http://schemas.microsoft.com/office/powerpoint/2010/main" val="498498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our fourth UX lesson...I think we’ve made our point - As a UX person, you are the voice of your users in the design</a:t>
            </a:r>
          </a:p>
          <a:p>
            <a:r>
              <a:rPr lang="en-US" sz="1200" kern="1200" baseline="0" dirty="0" smtClean="0">
                <a:solidFill>
                  <a:schemeClr val="tx1"/>
                </a:solidFill>
                <a:latin typeface="+mn-lt"/>
                <a:ea typeface="+mn-ea"/>
                <a:cs typeface="+mn-cs"/>
              </a:rPr>
              <a:t>process. The more information you have about your users, the better you can advocate for them. As developers,</a:t>
            </a:r>
          </a:p>
          <a:p>
            <a:r>
              <a:rPr lang="en-US" sz="1200" kern="1200" baseline="0" dirty="0" smtClean="0">
                <a:solidFill>
                  <a:schemeClr val="tx1"/>
                </a:solidFill>
                <a:latin typeface="+mn-lt"/>
                <a:ea typeface="+mn-ea"/>
                <a:cs typeface="+mn-cs"/>
              </a:rPr>
              <a:t>as UI designers, as product owners, we’re asked to make decisions every day about the design of our products. All</a:t>
            </a:r>
          </a:p>
          <a:p>
            <a:r>
              <a:rPr lang="en-US" sz="1200" kern="1200" baseline="0" dirty="0" smtClean="0">
                <a:solidFill>
                  <a:schemeClr val="tx1"/>
                </a:solidFill>
                <a:latin typeface="+mn-lt"/>
                <a:ea typeface="+mn-ea"/>
                <a:cs typeface="+mn-cs"/>
              </a:rPr>
              <a:t>these </a:t>
            </a:r>
            <a:r>
              <a:rPr lang="en-US" sz="1200" kern="1200" baseline="0" dirty="0" err="1" smtClean="0">
                <a:solidFill>
                  <a:schemeClr val="tx1"/>
                </a:solidFill>
                <a:latin typeface="+mn-lt"/>
                <a:ea typeface="+mn-ea"/>
                <a:cs typeface="+mn-cs"/>
              </a:rPr>
              <a:t>teenie</a:t>
            </a:r>
            <a:r>
              <a:rPr lang="en-US" sz="1200" kern="1200" baseline="0" dirty="0" smtClean="0">
                <a:solidFill>
                  <a:schemeClr val="tx1"/>
                </a:solidFill>
                <a:latin typeface="+mn-lt"/>
                <a:ea typeface="+mn-ea"/>
                <a:cs typeface="+mn-cs"/>
              </a:rPr>
              <a:t> little decisions add up to create a bigger experience. Without as much knowledge as you can possibly</a:t>
            </a:r>
          </a:p>
          <a:p>
            <a:r>
              <a:rPr lang="en-US" sz="1200" kern="1200" baseline="0" dirty="0" smtClean="0">
                <a:solidFill>
                  <a:schemeClr val="tx1"/>
                </a:solidFill>
                <a:latin typeface="+mn-lt"/>
                <a:ea typeface="+mn-ea"/>
                <a:cs typeface="+mn-cs"/>
              </a:rPr>
              <a:t>gather, you’re making these decisions based on guesswork and assumptions, and I think we all know how well that</a:t>
            </a:r>
          </a:p>
          <a:p>
            <a:r>
              <a:rPr lang="en-US" sz="1200" kern="1200" baseline="0" dirty="0" smtClean="0">
                <a:solidFill>
                  <a:schemeClr val="tx1"/>
                </a:solidFill>
                <a:latin typeface="+mn-lt"/>
                <a:ea typeface="+mn-ea"/>
                <a:cs typeface="+mn-cs"/>
              </a:rPr>
              <a:t>can work out.</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23</a:t>
            </a:fld>
            <a:endParaRPr lang="en-US"/>
          </a:p>
        </p:txBody>
      </p:sp>
    </p:spTree>
    <p:extLst>
      <p:ext uri="{BB962C8B-B14F-4D97-AF65-F5344CB8AC3E}">
        <p14:creationId xmlns:p14="http://schemas.microsoft.com/office/powerpoint/2010/main" val="108487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At SMART, we try to gather as much information as we can, in as many formats as we can - quantitative,</a:t>
            </a:r>
          </a:p>
          <a:p>
            <a:r>
              <a:rPr lang="en-US" sz="1200" kern="1200" baseline="0" dirty="0" smtClean="0">
                <a:solidFill>
                  <a:schemeClr val="tx1"/>
                </a:solidFill>
                <a:latin typeface="+mn-lt"/>
                <a:ea typeface="+mn-ea"/>
                <a:cs typeface="+mn-cs"/>
              </a:rPr>
              <a:t>qualitative, anecdotal... anything we can get, we can use. We visit our users in their worlds as often as we can, we</a:t>
            </a:r>
          </a:p>
          <a:p>
            <a:r>
              <a:rPr lang="en-US" sz="1200" kern="1200" baseline="0" dirty="0" smtClean="0">
                <a:solidFill>
                  <a:schemeClr val="tx1"/>
                </a:solidFill>
                <a:latin typeface="+mn-lt"/>
                <a:ea typeface="+mn-ea"/>
                <a:cs typeface="+mn-cs"/>
              </a:rPr>
              <a:t>bring them in for usability testing, we ask them about their work through surveys and interviews, we read their</a:t>
            </a:r>
          </a:p>
          <a:p>
            <a:r>
              <a:rPr lang="en-US" sz="1200" kern="1200" baseline="0" dirty="0" smtClean="0">
                <a:solidFill>
                  <a:schemeClr val="tx1"/>
                </a:solidFill>
                <a:latin typeface="+mn-lt"/>
                <a:ea typeface="+mn-ea"/>
                <a:cs typeface="+mn-cs"/>
              </a:rPr>
              <a:t>feature requests and their feedback, we track their actions (anonymously) through customer tracking data and web</a:t>
            </a:r>
          </a:p>
          <a:p>
            <a:r>
              <a:rPr lang="en-US" sz="1200" kern="1200" baseline="0" dirty="0" smtClean="0">
                <a:solidFill>
                  <a:schemeClr val="tx1"/>
                </a:solidFill>
                <a:latin typeface="+mn-lt"/>
                <a:ea typeface="+mn-ea"/>
                <a:cs typeface="+mn-cs"/>
              </a:rPr>
              <a:t>tracking, we interview experts in pedagogy, in technology, in system administration - in short, we do everything</a:t>
            </a:r>
          </a:p>
          <a:p>
            <a:r>
              <a:rPr lang="en-US" sz="1200" kern="1200" baseline="0" dirty="0" smtClean="0">
                <a:solidFill>
                  <a:schemeClr val="tx1"/>
                </a:solidFill>
                <a:latin typeface="+mn-lt"/>
                <a:ea typeface="+mn-ea"/>
                <a:cs typeface="+mn-cs"/>
              </a:rPr>
              <a:t>we can to be able to paint a picture of who our users are and what they need.</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24</a:t>
            </a:fld>
            <a:endParaRPr lang="en-US"/>
          </a:p>
        </p:txBody>
      </p:sp>
    </p:spTree>
    <p:extLst>
      <p:ext uri="{BB962C8B-B14F-4D97-AF65-F5344CB8AC3E}">
        <p14:creationId xmlns:p14="http://schemas.microsoft.com/office/powerpoint/2010/main" val="433064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Lesson #5 - I’m sure again, this feels obvious to people who research tables, large displays or small displays – but the user experience is fundamentally different depending on your form factor. Our number one product is a large, touch sensitive display - we’ve had to learn a lot about how touch is different from a mouse, and how a wall is different from a monitor. Difficult keyboard and right click access along with losing hover as a feedback mechanism means that a lot of design patterns from traditional displays don’t work. Losing the bottom third of your display for notifications (people don’t see what’s below their belly button) means status bars and tray bubbles no longer work. Having users that can’t reach across the whole board vertically or horizontally means that a lot of tricks have to be developed - scrollbars and toolbars need to be movable. And the hardware has it’s own capabilities (e.g. a pen tray) which need to be smoothly integrated into the software. We’ve solved some of these problems, but there are still a ton that we’re working 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the table is yet another surface - it may be another large, touch sensitive display, but its interactions are fundamentally different - it’s a challenge to make software that can go from one to the other, and works on a traditional laptop.</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25</a:t>
            </a:fld>
            <a:endParaRPr lang="en-US"/>
          </a:p>
        </p:txBody>
      </p:sp>
    </p:spTree>
    <p:extLst>
      <p:ext uri="{BB962C8B-B14F-4D97-AF65-F5344CB8AC3E}">
        <p14:creationId xmlns:p14="http://schemas.microsoft.com/office/powerpoint/2010/main" val="3640607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And the SMART table is yet another surface - it may be another large, touch sensitive display, but its interactions are fundamentally different – now it’s horizontal, it’s multi-user, it’s multi-touch, people sit on all sides and can lean on it, etc. And we build software for the </a:t>
            </a:r>
            <a:r>
              <a:rPr lang="en-US" sz="1200" kern="1200" baseline="0" dirty="0" err="1" smtClean="0">
                <a:solidFill>
                  <a:schemeClr val="tx1"/>
                </a:solidFill>
                <a:latin typeface="+mn-lt"/>
                <a:ea typeface="+mn-ea"/>
                <a:cs typeface="+mn-cs"/>
              </a:rPr>
              <a:t>iPad</a:t>
            </a:r>
            <a:r>
              <a:rPr lang="en-US" sz="1200" kern="1200" baseline="0" dirty="0" smtClean="0">
                <a:solidFill>
                  <a:schemeClr val="tx1"/>
                </a:solidFill>
                <a:latin typeface="+mn-lt"/>
                <a:ea typeface="+mn-ea"/>
                <a:cs typeface="+mn-cs"/>
              </a:rPr>
              <a:t> – single user, but still multi-touch. We build Response clickers with only a few lines of text for a UI, we build mixed reality systems that use a document camera to manipulate 3D content…. Obviously each one of these has hugely different capabilities, limitations and ways of communicating with a user.  If we designed in the same way for each one, our experience would be pretty rough. Form factor matters a lot and understanding it completely is critical to the user experience.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26</a:t>
            </a:fld>
            <a:endParaRPr lang="en-US"/>
          </a:p>
        </p:txBody>
      </p:sp>
    </p:spTree>
    <p:extLst>
      <p:ext uri="{BB962C8B-B14F-4D97-AF65-F5344CB8AC3E}">
        <p14:creationId xmlns:p14="http://schemas.microsoft.com/office/powerpoint/2010/main" val="122677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least</a:t>
            </a:r>
            <a:r>
              <a:rPr lang="en-US" baseline="0" dirty="0" smtClean="0"/>
              <a:t> </a:t>
            </a:r>
            <a:r>
              <a:rPr lang="en-US" baseline="0" dirty="0" err="1" smtClean="0"/>
              <a:t>favourite</a:t>
            </a:r>
            <a:r>
              <a:rPr lang="en-US" baseline="0" dirty="0" smtClean="0"/>
              <a:t> corporate directive:  “Make it as simple as an iPad!”  The problem is we’re solving a lot more difficult/complicated problems than that.</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27</a:t>
            </a:fld>
            <a:endParaRPr lang="en-US"/>
          </a:p>
        </p:txBody>
      </p:sp>
    </p:spTree>
    <p:extLst>
      <p:ext uri="{BB962C8B-B14F-4D97-AF65-F5344CB8AC3E}">
        <p14:creationId xmlns:p14="http://schemas.microsoft.com/office/powerpoint/2010/main" val="4111628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Migration</a:t>
            </a:r>
            <a:r>
              <a:rPr lang="en-US" baseline="0" dirty="0" smtClean="0"/>
              <a:t> from 2 to 4 touch – market mistake.  “we have a dual user product”  “it supports gestures”  - these two statements put together read as “two people can do gestures at once!”  you can’t do that with two touches.</a:t>
            </a:r>
          </a:p>
          <a:p>
            <a:r>
              <a:rPr lang="en-US" baseline="0" dirty="0" smtClean="0"/>
              <a:t>With more tools and more capabilities comes more complexity, and we demand user input that users may have no idea they need to give.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28</a:t>
            </a:fld>
            <a:endParaRPr lang="en-US"/>
          </a:p>
        </p:txBody>
      </p:sp>
    </p:spTree>
    <p:extLst>
      <p:ext uri="{BB962C8B-B14F-4D97-AF65-F5344CB8AC3E}">
        <p14:creationId xmlns:p14="http://schemas.microsoft.com/office/powerpoint/2010/main" val="3737169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Inkwell – the</a:t>
            </a:r>
            <a:r>
              <a:rPr lang="en-US" baseline="0" dirty="0" smtClean="0"/>
              <a:t> tool you touch the tool UI with gets the assignment.  E.g., if pen touches green ink, pen gets green ink.  If finger touches red ink, finger gets red ink.</a:t>
            </a:r>
          </a:p>
          <a:p>
            <a:endParaRPr lang="en-US" baseline="0" dirty="0" smtClean="0"/>
          </a:p>
          <a:p>
            <a:r>
              <a:rPr lang="en-US" baseline="0" dirty="0" smtClean="0"/>
              <a:t>Sounds powerful, but:</a:t>
            </a:r>
          </a:p>
          <a:p>
            <a:endParaRPr lang="en-US" baseline="0" dirty="0" smtClean="0"/>
          </a:p>
          <a:p>
            <a:r>
              <a:rPr lang="en-US" baseline="0" dirty="0" smtClean="0"/>
              <a:t>People pick up a pen, change the </a:t>
            </a:r>
            <a:r>
              <a:rPr lang="en-US" baseline="0" dirty="0" err="1" smtClean="0"/>
              <a:t>colour</a:t>
            </a:r>
            <a:r>
              <a:rPr lang="en-US" baseline="0" dirty="0" smtClean="0"/>
              <a:t> with their finger, draw with the pen and </a:t>
            </a:r>
            <a:r>
              <a:rPr lang="en-US" i="1" baseline="0" dirty="0" smtClean="0"/>
              <a:t>don’t get what they expected.</a:t>
            </a:r>
            <a:r>
              <a:rPr lang="en-US" i="0" baseline="0" dirty="0" smtClean="0"/>
              <a:t>  Highlights the importance of design and testing your design.  Also highlights the danger of designing quickly on paper only when the problems are complex.</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29</a:t>
            </a:fld>
            <a:endParaRPr lang="en-US"/>
          </a:p>
        </p:txBody>
      </p:sp>
    </p:spTree>
    <p:extLst>
      <p:ext uri="{BB962C8B-B14F-4D97-AF65-F5344CB8AC3E}">
        <p14:creationId xmlns:p14="http://schemas.microsoft.com/office/powerpoint/2010/main" val="3434965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 #6 - the history of your products is really valuable. For example, here’s a screenshot of Notebook – our biggest education software product, with somewhere in the neighborhood of 1-2 million users. Notebook is designed to help teachers create and present interactive lessons. We use Notebook a lot internally too - we use it for prototyping, for presentations, for requirements documents... everything.</a:t>
            </a:r>
          </a:p>
          <a:p>
            <a:endParaRPr lang="en-US" dirty="0" smtClean="0"/>
          </a:p>
          <a:p>
            <a:r>
              <a:rPr lang="en-US" dirty="0" smtClean="0"/>
              <a:t>Every single new UX person over the last three years comes to SMART, spends about two weeks with NB and then wants to “fix” it. Notebook has a lot of quirks, especially if you’re a usability person used to looking for consistency and commonalities between software programs - the way you choose tool settings is a bit odd, the scrollbar is on the wrong side, the resize handles for objects are not like any other graphics program, it has all these tiny places where it’s just not like any other software most people have used. However, if you know the history of Notebook, each of these quirks and inconsistencies comes from a user need. Our unusual tool settings come from teachers’ need to be able to quickly access the tools they use most often, the scrollbar is about classroom </a:t>
            </a:r>
            <a:r>
              <a:rPr lang="en-US" dirty="0" err="1" smtClean="0"/>
              <a:t>managment</a:t>
            </a:r>
            <a:r>
              <a:rPr lang="en-US" dirty="0" smtClean="0"/>
              <a:t> at a large display, and the weird resize handle is actually much easier to</a:t>
            </a:r>
          </a:p>
          <a:p>
            <a:r>
              <a:rPr lang="en-US" dirty="0" smtClean="0"/>
              <a:t>use on a board than a regular one. But until you know the history, NB just seems weird. But if those quirks were removed, our users would be furious - each one of those “weird </a:t>
            </a:r>
            <a:r>
              <a:rPr lang="en-US" dirty="0" err="1" smtClean="0"/>
              <a:t>behaviours</a:t>
            </a:r>
            <a:r>
              <a:rPr lang="en-US" dirty="0" smtClean="0"/>
              <a:t>” actually supports something critical to what they do, and they love it. Knowing the history of existing products is critical in making informed design decisions.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32</a:t>
            </a:fld>
            <a:endParaRPr lang="en-US"/>
          </a:p>
        </p:txBody>
      </p:sp>
    </p:spTree>
    <p:extLst>
      <p:ext uri="{BB962C8B-B14F-4D97-AF65-F5344CB8AC3E}">
        <p14:creationId xmlns:p14="http://schemas.microsoft.com/office/powerpoint/2010/main" val="237969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Lesson #7 - As a UX professional, one of the biggest adjustments from school to “reality” is how FAST everything moves, and how quickly you have to be able to provide answers. When I was in grad school, if someone was able to design a study, run it, analyze and report on the feedback in a month, that was AMAZINGLY fast. In industry, that’s way too slow. You need to provide answers yesterday, or decisions will be made without critical user feedback. There is rarely, if ever, the luxury to do a full study with statistical validity. 5-7 users is more than enough. Sometimes the three people you happen to find in the cafeteria one afternoon are enough.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But this is okay - quick and dirty is usually enough to answer the question and move forward. We’re not publishing, no one is reproducing our results - we just need to provide support to decision makers. And as long as we understand our users well enough from other sources (as mentioned earlier) we have enough of a body of data to be able to make decisions about how good is good enough: we know enough about our users to know how important a feature is and whether it should be given more testing time and effort or whether asking a few people in the cafeteria is enough - it all comes back to knowing your user.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also means that if you’re interested in being a UX professional, you need to develop the ability to quickly figure out what the question is, pick a tool to explore it, figure out the answer and communicate it to the team. Being able to rapidly solve problems and answer questions is huge. This is even more important if you’re working with development teams that use an agile development process and are on 2 or 3 week sprints.</a:t>
            </a:r>
          </a:p>
        </p:txBody>
      </p:sp>
      <p:sp>
        <p:nvSpPr>
          <p:cNvPr id="4" name="Slide Number Placeholder 3"/>
          <p:cNvSpPr>
            <a:spLocks noGrp="1"/>
          </p:cNvSpPr>
          <p:nvPr>
            <p:ph type="sldNum" sz="quarter" idx="10"/>
          </p:nvPr>
        </p:nvSpPr>
        <p:spPr/>
        <p:txBody>
          <a:bodyPr/>
          <a:lstStyle/>
          <a:p>
            <a:fld id="{CC512572-41E9-4584-BEEA-53BF3F9453F7}" type="slidenum">
              <a:rPr lang="en-US" smtClean="0"/>
              <a:pPr/>
              <a:t>33</a:t>
            </a:fld>
            <a:endParaRPr lang="en-US"/>
          </a:p>
        </p:txBody>
      </p:sp>
    </p:spTree>
    <p:extLst>
      <p:ext uri="{BB962C8B-B14F-4D97-AF65-F5344CB8AC3E}">
        <p14:creationId xmlns:p14="http://schemas.microsoft.com/office/powerpoint/2010/main" val="405786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Lesson #8 - This is again for anyone looking at a career in UX - SMART is an awesome company to work for as a UX professional - the entire company has a strong policy around putting the user first that comes right from the top down. It’s even our slogan: “Extraordinary made simple” - SMART is willing to put in the time, money and energy to support Usability and UX, which is awesome.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However, even with all that support, the UX team still needs to evangelize: we need to make sure the whole company has a single user vision, we need to convince those that are new to UX and are skeptical of the value, and we need to demonstrate the value of the additional development time we’re requesting to do a feature right.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512572-41E9-4584-BEEA-53BF3F9453F7}" type="slidenum">
              <a:rPr lang="en-US" smtClean="0"/>
              <a:pPr/>
              <a:t>34</a:t>
            </a:fld>
            <a:endParaRPr lang="en-US"/>
          </a:p>
        </p:txBody>
      </p:sp>
    </p:spTree>
    <p:extLst>
      <p:ext uri="{BB962C8B-B14F-4D97-AF65-F5344CB8AC3E}">
        <p14:creationId xmlns:p14="http://schemas.microsoft.com/office/powerpoint/2010/main" val="429226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what we would like to do today is talk about 9 real world UX (aka. User Experience) lessons </a:t>
            </a:r>
            <a:r>
              <a:rPr lang="en-US" sz="1200" kern="1200" baseline="0" dirty="0" err="1" smtClean="0">
                <a:solidFill>
                  <a:schemeClr val="tx1"/>
                </a:solidFill>
                <a:latin typeface="+mn-lt"/>
                <a:ea typeface="+mn-ea"/>
                <a:cs typeface="+mn-cs"/>
              </a:rPr>
              <a:t>weʼve</a:t>
            </a:r>
            <a:r>
              <a:rPr lang="en-US" sz="1200" kern="1200" baseline="0" dirty="0" smtClean="0">
                <a:solidFill>
                  <a:schemeClr val="tx1"/>
                </a:solidFill>
                <a:latin typeface="+mn-lt"/>
                <a:ea typeface="+mn-ea"/>
                <a:cs typeface="+mn-cs"/>
              </a:rPr>
              <a:t> learned working at SMART. We </a:t>
            </a:r>
            <a:r>
              <a:rPr lang="en-US" sz="1200" kern="1200" baseline="0" dirty="0" err="1" smtClean="0">
                <a:solidFill>
                  <a:schemeClr val="tx1"/>
                </a:solidFill>
                <a:latin typeface="+mn-lt"/>
                <a:ea typeface="+mn-ea"/>
                <a:cs typeface="+mn-cs"/>
              </a:rPr>
              <a:t>donʼt</a:t>
            </a:r>
            <a:r>
              <a:rPr lang="en-US" sz="1200" kern="1200" baseline="0" dirty="0" smtClean="0">
                <a:solidFill>
                  <a:schemeClr val="tx1"/>
                </a:solidFill>
                <a:latin typeface="+mn-lt"/>
                <a:ea typeface="+mn-ea"/>
                <a:cs typeface="+mn-cs"/>
              </a:rPr>
              <a:t> think any of these rules are ground breaking, especially for people who work in UX or HCI, We’re mostly just using them as an excuse to </a:t>
            </a:r>
            <a:r>
              <a:rPr lang="en-US" sz="1200" kern="1200" baseline="0" smtClean="0">
                <a:solidFill>
                  <a:schemeClr val="tx1"/>
                </a:solidFill>
                <a:latin typeface="+mn-lt"/>
                <a:ea typeface="+mn-ea"/>
                <a:cs typeface="+mn-cs"/>
              </a:rPr>
              <a:t>talk about what </a:t>
            </a:r>
            <a:r>
              <a:rPr lang="en-US" sz="1200" kern="1200" baseline="0" dirty="0" smtClean="0">
                <a:solidFill>
                  <a:schemeClr val="tx1"/>
                </a:solidFill>
                <a:latin typeface="+mn-lt"/>
                <a:ea typeface="+mn-ea"/>
                <a:cs typeface="+mn-cs"/>
              </a:rPr>
              <a:t>we do at SMART, what we know about our users, and how we found those things out!</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4</a:t>
            </a:fld>
            <a:endParaRPr lang="en-US"/>
          </a:p>
        </p:txBody>
      </p:sp>
    </p:spTree>
    <p:extLst>
      <p:ext uri="{BB962C8B-B14F-4D97-AF65-F5344CB8AC3E}">
        <p14:creationId xmlns:p14="http://schemas.microsoft.com/office/powerpoint/2010/main" val="1091186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Product development is always a trade off between</a:t>
            </a:r>
            <a:r>
              <a:rPr lang="en-US" baseline="0" dirty="0" smtClean="0"/>
              <a:t> the amount of time it takes to build &amp; ship a product, the scope of the product or how many features it has, and the cost of building the product. While user needs are important and are our focus as UX professionals, there are also business needs to consider as well as technical concerns. For every usability improvement that gets included, it means that a bug isn’t fixed or a new feature isn’t added. There is a cost to everything, and part of what we do is help the teams prioritize issues. Definitely you want to be able to advocate for an ideal design, but you also have to be realistic about what can be done within the time and constraints of your development team. The computer science background that you have will help you with this – it’s important to understand at some level what the costs are of what you want to get done, so you can bring that to the discussion.</a:t>
            </a:r>
          </a:p>
          <a:p>
            <a:endParaRPr lang="en-US" baseline="0" dirty="0" smtClean="0"/>
          </a:p>
          <a:p>
            <a:r>
              <a:rPr lang="en-US" baseline="0" dirty="0" smtClean="0"/>
              <a:t>The analytical research skills you’re learning here are important, but the writing and speaking skills you also acquire will be critical as a UX professional – without being able to </a:t>
            </a:r>
            <a:r>
              <a:rPr lang="en-US" sz="1200" kern="1200" baseline="0" dirty="0" smtClean="0">
                <a:solidFill>
                  <a:schemeClr val="tx1"/>
                </a:solidFill>
                <a:latin typeface="+mn-lt"/>
                <a:ea typeface="+mn-ea"/>
                <a:cs typeface="+mn-cs"/>
              </a:rPr>
              <a:t>communicate your results or your value, it’ll be a constant struggle to get changes made. You are the voice of the user - so be prepared to be their constant advocate.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CC512572-41E9-4584-BEEA-53BF3F9453F7}" type="slidenum">
              <a:rPr lang="en-US" smtClean="0"/>
              <a:pPr/>
              <a:t>35</a:t>
            </a:fld>
            <a:endParaRPr lang="en-US"/>
          </a:p>
        </p:txBody>
      </p:sp>
    </p:spTree>
    <p:extLst>
      <p:ext uri="{BB962C8B-B14F-4D97-AF65-F5344CB8AC3E}">
        <p14:creationId xmlns:p14="http://schemas.microsoft.com/office/powerpoint/2010/main" val="2607067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Finally, our last lesson is that UX is bigger than just usability. Usability tends to focus on the product itself, and how to make it the best it can be. This is awesome for obvious reasons - great products are the basis of great experiences.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36</a:t>
            </a:fld>
            <a:endParaRPr lang="en-US"/>
          </a:p>
        </p:txBody>
      </p:sp>
    </p:spTree>
    <p:extLst>
      <p:ext uri="{BB962C8B-B14F-4D97-AF65-F5344CB8AC3E}">
        <p14:creationId xmlns:p14="http://schemas.microsoft.com/office/powerpoint/2010/main" val="576115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However, to really create a good experience, we also have to be interested in everything we provide around the product: the out of box experience, tech support, websites, documentation, visual design etc.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When it comes to a user interface, a particular form or screen can be laid out in a perfectly usable way. But depending on the visual look of it, people can find it more or less appealing.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With the SMART Table, we went to our first four or five schools and watched them </a:t>
            </a:r>
            <a:r>
              <a:rPr lang="en-US" sz="1200" kern="1200" baseline="0" dirty="0" err="1" smtClean="0">
                <a:solidFill>
                  <a:schemeClr val="tx1"/>
                </a:solidFill>
                <a:latin typeface="+mn-lt"/>
                <a:ea typeface="+mn-ea"/>
                <a:cs typeface="+mn-cs"/>
              </a:rPr>
              <a:t>unbox</a:t>
            </a:r>
            <a:r>
              <a:rPr lang="en-US" sz="1200" kern="1200" baseline="0" dirty="0" smtClean="0">
                <a:solidFill>
                  <a:schemeClr val="tx1"/>
                </a:solidFill>
                <a:latin typeface="+mn-lt"/>
                <a:ea typeface="+mn-ea"/>
                <a:cs typeface="+mn-cs"/>
              </a:rPr>
              <a:t> and use the Table for the first time - was our documentation clear? Did they know how to connect the power cord? Could they get the Table out of the packaging? Did little pieces get lost?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When a teacher gets a SMART Board, how do they learn how to use it? How can we help them get started quickly? How can we make the SMART Board more approachable and less intimidating?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are all questions that our group is interested in that go beyond the usability of the product and whether it’s easy to use or not.</a:t>
            </a:r>
          </a:p>
        </p:txBody>
      </p:sp>
      <p:sp>
        <p:nvSpPr>
          <p:cNvPr id="4" name="Slide Number Placeholder 3"/>
          <p:cNvSpPr>
            <a:spLocks noGrp="1"/>
          </p:cNvSpPr>
          <p:nvPr>
            <p:ph type="sldNum" sz="quarter" idx="10"/>
          </p:nvPr>
        </p:nvSpPr>
        <p:spPr/>
        <p:txBody>
          <a:bodyPr/>
          <a:lstStyle/>
          <a:p>
            <a:fld id="{CC512572-41E9-4584-BEEA-53BF3F9453F7}" type="slidenum">
              <a:rPr lang="en-US" smtClean="0"/>
              <a:pPr/>
              <a:t>37</a:t>
            </a:fld>
            <a:endParaRPr lang="en-US"/>
          </a:p>
        </p:txBody>
      </p:sp>
    </p:spTree>
    <p:extLst>
      <p:ext uri="{BB962C8B-B14F-4D97-AF65-F5344CB8AC3E}">
        <p14:creationId xmlns:p14="http://schemas.microsoft.com/office/powerpoint/2010/main" val="774194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Going beyond that, UX is also interested in the things around the product that we can’t always control, because even those things are part of the experience people have with our stuff. A teacher doesn’t understand that her SB doesn’t work because it was installed incorrectly or because her school’s network is too restrictive or one of her students tripped over a cable and it got unplugged - all she knows is “the SB doesn’t work”.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One of the biggest complaints we hear is that teachers hate the shadows you get on the board when using it with a projector on a cart - there is really very little we can do about those shadows other than sell you a short throw projector. Yet they’re a huge part of the experience, so we have to think about them and see if there’s any way we can improve the experience of the teacher dealing with them every day.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keep in mind that while usability is a big part of the user experience, there is more to user experience than that. As a UX professional, you may either specialize in a particular aspect of UX, or you may end up having to do a little bit of each.</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512572-41E9-4584-BEEA-53BF3F9453F7}" type="slidenum">
              <a:rPr lang="en-US" smtClean="0"/>
              <a:pPr/>
              <a:t>38</a:t>
            </a:fld>
            <a:endParaRPr lang="en-US"/>
          </a:p>
        </p:txBody>
      </p:sp>
    </p:spTree>
    <p:extLst>
      <p:ext uri="{BB962C8B-B14F-4D97-AF65-F5344CB8AC3E}">
        <p14:creationId xmlns:p14="http://schemas.microsoft.com/office/powerpoint/2010/main" val="3484409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from</a:t>
            </a:r>
            <a:r>
              <a:rPr lang="en-US" baseline="0" dirty="0" smtClean="0"/>
              <a:t> a design open house we held in our New York sales office.  (Some removed for confidentiality)</a:t>
            </a:r>
          </a:p>
          <a:p>
            <a:r>
              <a:rPr lang="en-US" baseline="0" dirty="0" smtClean="0"/>
              <a:t>- Bring a whole bunch of people in to look at future designs and workflow storyboards – get buy-in before we start building.</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39</a:t>
            </a:fld>
            <a:endParaRPr lang="en-US"/>
          </a:p>
        </p:txBody>
      </p:sp>
    </p:spTree>
    <p:extLst>
      <p:ext uri="{BB962C8B-B14F-4D97-AF65-F5344CB8AC3E}">
        <p14:creationId xmlns:p14="http://schemas.microsoft.com/office/powerpoint/2010/main" val="2265567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shipping – interactive projector.  Self-contained, no longer requires a separate board (sensor) on the wall.</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40</a:t>
            </a:fld>
            <a:endParaRPr lang="en-US"/>
          </a:p>
        </p:txBody>
      </p:sp>
    </p:spTree>
    <p:extLst>
      <p:ext uri="{BB962C8B-B14F-4D97-AF65-F5344CB8AC3E}">
        <p14:creationId xmlns:p14="http://schemas.microsoft.com/office/powerpoint/2010/main" val="3629944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and digital workflow review – here are our storyboarded interactions.  We had everyone</a:t>
            </a:r>
            <a:r>
              <a:rPr lang="en-US" baseline="0" dirty="0" smtClean="0"/>
              <a:t> from garment designers to workflow consultants take a look at these workflows and critique/corroborate them.</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41</a:t>
            </a:fld>
            <a:endParaRPr lang="en-US"/>
          </a:p>
        </p:txBody>
      </p:sp>
    </p:spTree>
    <p:extLst>
      <p:ext uri="{BB962C8B-B14F-4D97-AF65-F5344CB8AC3E}">
        <p14:creationId xmlns:p14="http://schemas.microsoft.com/office/powerpoint/2010/main" val="3891841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there we go! Those are our real world UX lessons. Questions?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42</a:t>
            </a:fld>
            <a:endParaRPr lang="en-US"/>
          </a:p>
        </p:txBody>
      </p:sp>
    </p:spTree>
    <p:extLst>
      <p:ext uri="{BB962C8B-B14F-4D97-AF65-F5344CB8AC3E}">
        <p14:creationId xmlns:p14="http://schemas.microsoft.com/office/powerpoint/2010/main" val="1456825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43</a:t>
            </a:fld>
            <a:endParaRPr lang="en-US"/>
          </a:p>
        </p:txBody>
      </p:sp>
    </p:spTree>
    <p:extLst>
      <p:ext uri="{BB962C8B-B14F-4D97-AF65-F5344CB8AC3E}">
        <p14:creationId xmlns:p14="http://schemas.microsoft.com/office/powerpoint/2010/main" val="91580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Obviously, the first rule of UX is that you need to know your users. At SMART, we use our own boards a lot - </a:t>
            </a:r>
            <a:r>
              <a:rPr lang="en-US" sz="1200" kern="1200" baseline="0" dirty="0" err="1" smtClean="0">
                <a:solidFill>
                  <a:schemeClr val="tx1"/>
                </a:solidFill>
                <a:latin typeface="+mn-lt"/>
                <a:ea typeface="+mn-ea"/>
                <a:cs typeface="+mn-cs"/>
              </a:rPr>
              <a:t>thereʼs</a:t>
            </a:r>
            <a:r>
              <a:rPr lang="en-US" sz="1200" kern="1200" baseline="0" dirty="0" smtClean="0">
                <a:solidFill>
                  <a:schemeClr val="tx1"/>
                </a:solidFill>
                <a:latin typeface="+mn-lt"/>
                <a:ea typeface="+mn-ea"/>
                <a:cs typeface="+mn-cs"/>
              </a:rPr>
              <a:t> one in every single meeting room. I know that you guys have some boards here as well, also in meeting rooms. So </a:t>
            </a:r>
            <a:r>
              <a:rPr lang="en-US" sz="1200" kern="1200" baseline="0" dirty="0" err="1" smtClean="0">
                <a:solidFill>
                  <a:schemeClr val="tx1"/>
                </a:solidFill>
                <a:latin typeface="+mn-lt"/>
                <a:ea typeface="+mn-ea"/>
                <a:cs typeface="+mn-cs"/>
              </a:rPr>
              <a:t>hereʼs</a:t>
            </a:r>
            <a:r>
              <a:rPr lang="en-US" sz="1200" kern="1200" baseline="0" dirty="0" smtClean="0">
                <a:solidFill>
                  <a:schemeClr val="tx1"/>
                </a:solidFill>
                <a:latin typeface="+mn-lt"/>
                <a:ea typeface="+mn-ea"/>
                <a:cs typeface="+mn-cs"/>
              </a:rPr>
              <a:t> what a SMART Board looks like in one of our meeting rooms - the way we personally experience our boards every day</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6</a:t>
            </a:fld>
            <a:endParaRPr lang="en-US"/>
          </a:p>
        </p:txBody>
      </p:sp>
    </p:spTree>
    <p:extLst>
      <p:ext uri="{BB962C8B-B14F-4D97-AF65-F5344CB8AC3E}">
        <p14:creationId xmlns:p14="http://schemas.microsoft.com/office/powerpoint/2010/main" val="210788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..however, the primary use case for our education boards is a teacher in an elementary school classroom. Elementary school classrooms are pretty different from meeting rooms - for example, do you remember the carpet in your grade 2 class? The carpet is the centre of every elementary school classroom -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where most full group activities happen.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classroom carpet is a little different from a meeting room. When the teacher asks the kids to go to the carpet, they go there as fast as possible so they can get the best seat. Once </a:t>
            </a:r>
            <a:r>
              <a:rPr lang="en-US" sz="1200" kern="1200" baseline="0" dirty="0" err="1" smtClean="0">
                <a:solidFill>
                  <a:schemeClr val="tx1"/>
                </a:solidFill>
                <a:latin typeface="+mn-lt"/>
                <a:ea typeface="+mn-ea"/>
                <a:cs typeface="+mn-cs"/>
              </a:rPr>
              <a:t>theyʼre</a:t>
            </a:r>
            <a:r>
              <a:rPr lang="en-US" sz="1200" kern="1200" baseline="0" dirty="0" smtClean="0">
                <a:solidFill>
                  <a:schemeClr val="tx1"/>
                </a:solidFill>
                <a:latin typeface="+mn-lt"/>
                <a:ea typeface="+mn-ea"/>
                <a:cs typeface="+mn-cs"/>
              </a:rPr>
              <a:t> there, they all sit knee to knee, as close as possible, and when asked to volunteer to go up to the board all their hands shoot into the air, and the lucky chosen one climbs right over everyone else to get up there.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obviously not the same in a meeting room - can you imagine sitting on the floor for a meeting, right next to your coworkers, and being so excited to go up and contribute that you were jumping up and down? Getting out and watching kids and teachers use our boards in classrooms gives us some much needed perspective on what our real use cases are.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7</a:t>
            </a:fld>
            <a:endParaRPr lang="en-US"/>
          </a:p>
        </p:txBody>
      </p:sp>
    </p:spTree>
    <p:extLst>
      <p:ext uri="{BB962C8B-B14F-4D97-AF65-F5344CB8AC3E}">
        <p14:creationId xmlns:p14="http://schemas.microsoft.com/office/powerpoint/2010/main" val="3167104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Weʼre</a:t>
            </a:r>
            <a:r>
              <a:rPr lang="en-US" sz="1200" kern="1200" baseline="0" dirty="0" smtClean="0">
                <a:solidFill>
                  <a:schemeClr val="tx1"/>
                </a:solidFill>
                <a:latin typeface="+mn-lt"/>
                <a:ea typeface="+mn-ea"/>
                <a:cs typeface="+mn-cs"/>
              </a:rPr>
              <a:t> lucky if our corporate users know that the board is touch sensitive - </a:t>
            </a:r>
            <a:r>
              <a:rPr lang="en-US" sz="1200" kern="1200" baseline="0" dirty="0" err="1" smtClean="0">
                <a:solidFill>
                  <a:schemeClr val="tx1"/>
                </a:solidFill>
                <a:latin typeface="+mn-lt"/>
                <a:ea typeface="+mn-ea"/>
                <a:cs typeface="+mn-cs"/>
              </a:rPr>
              <a:t>weʼve</a:t>
            </a:r>
            <a:r>
              <a:rPr lang="en-US" sz="1200" kern="1200" baseline="0" dirty="0" smtClean="0">
                <a:solidFill>
                  <a:schemeClr val="tx1"/>
                </a:solidFill>
                <a:latin typeface="+mn-lt"/>
                <a:ea typeface="+mn-ea"/>
                <a:cs typeface="+mn-cs"/>
              </a:rPr>
              <a:t> been in situations more than once where </a:t>
            </a:r>
            <a:r>
              <a:rPr lang="en-US" sz="1200" kern="1200" baseline="0" dirty="0" err="1" smtClean="0">
                <a:solidFill>
                  <a:schemeClr val="tx1"/>
                </a:solidFill>
                <a:latin typeface="+mn-lt"/>
                <a:ea typeface="+mn-ea"/>
                <a:cs typeface="+mn-cs"/>
              </a:rPr>
              <a:t>weʼve</a:t>
            </a:r>
            <a:r>
              <a:rPr lang="en-US" sz="1200" kern="1200" baseline="0" dirty="0" smtClean="0">
                <a:solidFill>
                  <a:schemeClr val="tx1"/>
                </a:solidFill>
                <a:latin typeface="+mn-lt"/>
                <a:ea typeface="+mn-ea"/>
                <a:cs typeface="+mn-cs"/>
              </a:rPr>
              <a:t> gone to help users with our boards, and </a:t>
            </a:r>
            <a:r>
              <a:rPr lang="en-US" sz="1200" kern="1200" baseline="0" dirty="0" err="1" smtClean="0">
                <a:solidFill>
                  <a:schemeClr val="tx1"/>
                </a:solidFill>
                <a:latin typeface="+mn-lt"/>
                <a:ea typeface="+mn-ea"/>
                <a:cs typeface="+mn-cs"/>
              </a:rPr>
              <a:t>theyʼve</a:t>
            </a:r>
            <a:r>
              <a:rPr lang="en-US" sz="1200" kern="1200" baseline="0" dirty="0" smtClean="0">
                <a:solidFill>
                  <a:schemeClr val="tx1"/>
                </a:solidFill>
                <a:latin typeface="+mn-lt"/>
                <a:ea typeface="+mn-ea"/>
                <a:cs typeface="+mn-cs"/>
              </a:rPr>
              <a:t> said “wait, </a:t>
            </a:r>
            <a:r>
              <a:rPr lang="en-US" sz="1200" kern="1200" baseline="0" dirty="0" err="1" smtClean="0">
                <a:solidFill>
                  <a:schemeClr val="tx1"/>
                </a:solidFill>
                <a:latin typeface="+mn-lt"/>
                <a:ea typeface="+mn-ea"/>
                <a:cs typeface="+mn-cs"/>
              </a:rPr>
              <a:t>donʼt</a:t>
            </a:r>
            <a:r>
              <a:rPr lang="en-US" sz="1200" kern="1200" baseline="0" dirty="0" smtClean="0">
                <a:solidFill>
                  <a:schemeClr val="tx1"/>
                </a:solidFill>
                <a:latin typeface="+mn-lt"/>
                <a:ea typeface="+mn-ea"/>
                <a:cs typeface="+mn-cs"/>
              </a:rPr>
              <a:t> tell me you can touch this thing!”. Even if they know the board is touch sensitive, corporate users are extremely hesitant to be embarrassed - the last thing you want to do is get up there in front of your boss and look like you </a:t>
            </a:r>
            <a:r>
              <a:rPr lang="en-US" sz="1200" kern="1200" baseline="0" dirty="0" err="1" smtClean="0">
                <a:solidFill>
                  <a:schemeClr val="tx1"/>
                </a:solidFill>
                <a:latin typeface="+mn-lt"/>
                <a:ea typeface="+mn-ea"/>
                <a:cs typeface="+mn-cs"/>
              </a:rPr>
              <a:t>donʼt</a:t>
            </a:r>
            <a:r>
              <a:rPr lang="en-US" sz="1200" kern="1200" baseline="0" dirty="0" smtClean="0">
                <a:solidFill>
                  <a:schemeClr val="tx1"/>
                </a:solidFill>
                <a:latin typeface="+mn-lt"/>
                <a:ea typeface="+mn-ea"/>
                <a:cs typeface="+mn-cs"/>
              </a:rPr>
              <a:t> know what </a:t>
            </a:r>
            <a:r>
              <a:rPr lang="en-US" sz="1200" kern="1200" baseline="0" dirty="0" err="1" smtClean="0">
                <a:solidFill>
                  <a:schemeClr val="tx1"/>
                </a:solidFill>
                <a:latin typeface="+mn-lt"/>
                <a:ea typeface="+mn-ea"/>
                <a:cs typeface="+mn-cs"/>
              </a:rPr>
              <a:t>youʼre</a:t>
            </a:r>
            <a:r>
              <a:rPr lang="en-US" sz="1200" kern="1200" baseline="0" dirty="0" smtClean="0">
                <a:solidFill>
                  <a:schemeClr val="tx1"/>
                </a:solidFill>
                <a:latin typeface="+mn-lt"/>
                <a:ea typeface="+mn-ea"/>
                <a:cs typeface="+mn-cs"/>
              </a:rPr>
              <a:t> doing. Corporate users have no time or patience for exploring, and they </a:t>
            </a:r>
            <a:r>
              <a:rPr lang="en-US" sz="1200" kern="1200" baseline="0" dirty="0" err="1" smtClean="0">
                <a:solidFill>
                  <a:schemeClr val="tx1"/>
                </a:solidFill>
                <a:latin typeface="+mn-lt"/>
                <a:ea typeface="+mn-ea"/>
                <a:cs typeface="+mn-cs"/>
              </a:rPr>
              <a:t>donʼt</a:t>
            </a:r>
            <a:r>
              <a:rPr lang="en-US" sz="1200" kern="1200" baseline="0" dirty="0" smtClean="0">
                <a:solidFill>
                  <a:schemeClr val="tx1"/>
                </a:solidFill>
                <a:latin typeface="+mn-lt"/>
                <a:ea typeface="+mn-ea"/>
                <a:cs typeface="+mn-cs"/>
              </a:rPr>
              <a:t> live in meeting rooms - they only visit for an hour at a time. This is the complete opposite of the teacher who basically lives in her classroom. In a corporate environment, every use is first use, and if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not completely obvious - first use </a:t>
            </a:r>
            <a:r>
              <a:rPr lang="en-US" sz="1200" kern="1200" baseline="0" dirty="0" err="1" smtClean="0">
                <a:solidFill>
                  <a:schemeClr val="tx1"/>
                </a:solidFill>
                <a:latin typeface="+mn-lt"/>
                <a:ea typeface="+mn-ea"/>
                <a:cs typeface="+mn-cs"/>
              </a:rPr>
              <a:t>wonʼt</a:t>
            </a:r>
            <a:r>
              <a:rPr lang="en-US" sz="1200" kern="1200" baseline="0" dirty="0" smtClean="0">
                <a:solidFill>
                  <a:schemeClr val="tx1"/>
                </a:solidFill>
                <a:latin typeface="+mn-lt"/>
                <a:ea typeface="+mn-ea"/>
                <a:cs typeface="+mn-cs"/>
              </a:rPr>
              <a:t> happen either. </a:t>
            </a:r>
            <a:r>
              <a:rPr lang="en-US" sz="1200" kern="1200" baseline="0" dirty="0" err="1" smtClean="0">
                <a:solidFill>
                  <a:schemeClr val="tx1"/>
                </a:solidFill>
                <a:latin typeface="+mn-lt"/>
                <a:ea typeface="+mn-ea"/>
                <a:cs typeface="+mn-cs"/>
              </a:rPr>
              <a:t>Weʼre</a:t>
            </a:r>
            <a:r>
              <a:rPr lang="en-US" sz="1200" kern="1200" baseline="0" dirty="0" smtClean="0">
                <a:solidFill>
                  <a:schemeClr val="tx1"/>
                </a:solidFill>
                <a:latin typeface="+mn-lt"/>
                <a:ea typeface="+mn-ea"/>
                <a:cs typeface="+mn-cs"/>
              </a:rPr>
              <a:t> still working on how to work with this, but </a:t>
            </a:r>
            <a:r>
              <a:rPr lang="en-US" sz="1200" kern="1200" baseline="0" dirty="0" err="1" smtClean="0">
                <a:solidFill>
                  <a:schemeClr val="tx1"/>
                </a:solidFill>
                <a:latin typeface="+mn-lt"/>
                <a:ea typeface="+mn-ea"/>
                <a:cs typeface="+mn-cs"/>
              </a:rPr>
              <a:t>itʼs</a:t>
            </a:r>
            <a:r>
              <a:rPr lang="en-US" sz="1200" kern="1200" baseline="0" dirty="0" smtClean="0">
                <a:solidFill>
                  <a:schemeClr val="tx1"/>
                </a:solidFill>
                <a:latin typeface="+mn-lt"/>
                <a:ea typeface="+mn-ea"/>
                <a:cs typeface="+mn-cs"/>
              </a:rPr>
              <a:t> a really interesting and challenging</a:t>
            </a:r>
          </a:p>
          <a:p>
            <a:r>
              <a:rPr lang="en-US" sz="1200" kern="1200" baseline="0" dirty="0" smtClean="0">
                <a:solidFill>
                  <a:schemeClr val="tx1"/>
                </a:solidFill>
                <a:latin typeface="+mn-lt"/>
                <a:ea typeface="+mn-ea"/>
                <a:cs typeface="+mn-cs"/>
              </a:rPr>
              <a:t>group of users.</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9</a:t>
            </a:fld>
            <a:endParaRPr lang="en-US"/>
          </a:p>
        </p:txBody>
      </p:sp>
    </p:spTree>
    <p:extLst>
      <p:ext uri="{BB962C8B-B14F-4D97-AF65-F5344CB8AC3E}">
        <p14:creationId xmlns:p14="http://schemas.microsoft.com/office/powerpoint/2010/main" val="410296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a room that’s really about collaboration?</a:t>
            </a:r>
            <a:r>
              <a:rPr lang="en-US" baseline="0" dirty="0" smtClean="0"/>
              <a:t>  Human factors analysis:</a:t>
            </a:r>
          </a:p>
          <a:p>
            <a:pPr marL="171450" indent="-171450">
              <a:buFontTx/>
              <a:buChar char="-"/>
            </a:pPr>
            <a:r>
              <a:rPr lang="en-US" baseline="0" dirty="0" smtClean="0"/>
              <a:t>Is it inviting?</a:t>
            </a:r>
          </a:p>
          <a:p>
            <a:pPr marL="171450" indent="-171450">
              <a:buFontTx/>
              <a:buChar char="-"/>
            </a:pPr>
            <a:r>
              <a:rPr lang="en-US" baseline="0" dirty="0" smtClean="0"/>
              <a:t>Would you be comfortable booking and running a meeting here?</a:t>
            </a:r>
          </a:p>
          <a:p>
            <a:pPr marL="171450" indent="-171450">
              <a:buFontTx/>
              <a:buChar char="-"/>
            </a:pPr>
            <a:r>
              <a:rPr lang="en-US" baseline="0" dirty="0" smtClean="0"/>
              <a:t>Can you even get to the SMART Board?</a:t>
            </a:r>
          </a:p>
          <a:p>
            <a:pPr marL="171450" indent="-171450">
              <a:buFontTx/>
              <a:buChar char="-"/>
            </a:pPr>
            <a:r>
              <a:rPr lang="en-US" baseline="0" dirty="0" smtClean="0"/>
              <a:t>$15000 table, Bose sound system, separate VC system</a:t>
            </a:r>
          </a:p>
          <a:p>
            <a:pPr marL="171450" indent="-171450">
              <a:buFontTx/>
              <a:buChar char="-"/>
            </a:pPr>
            <a:r>
              <a:rPr lang="en-US" baseline="0" dirty="0" smtClean="0"/>
              <a:t>$30000 board, room behind it to make it a rear-projection SMART Board.  Most expensive product we sold at the time.</a:t>
            </a:r>
          </a:p>
          <a:p>
            <a:pPr marL="171450" indent="-171450">
              <a:buFontTx/>
              <a:buChar char="-"/>
            </a:pPr>
            <a:r>
              <a:rPr lang="en-US" baseline="0" dirty="0" smtClean="0"/>
              <a:t>Way table is oriented – physically uncomfortable to turn your head and watch what’s going on at the board.</a:t>
            </a:r>
          </a:p>
          <a:p>
            <a:pPr marL="171450" indent="-171450">
              <a:buFontTx/>
              <a:buChar char="-"/>
            </a:pPr>
            <a:endParaRPr lang="en-US" baseline="0" dirty="0" smtClean="0"/>
          </a:p>
          <a:p>
            <a:pPr marL="171450" indent="-171450">
              <a:buFontTx/>
              <a:buChar char="-"/>
            </a:pPr>
            <a:r>
              <a:rPr lang="en-US" baseline="0" dirty="0" smtClean="0"/>
              <a:t>What’s at the other end of the table?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10</a:t>
            </a:fld>
            <a:endParaRPr lang="en-US"/>
          </a:p>
        </p:txBody>
      </p:sp>
    </p:spTree>
    <p:extLst>
      <p:ext uri="{BB962C8B-B14F-4D97-AF65-F5344CB8AC3E}">
        <p14:creationId xmlns:p14="http://schemas.microsoft.com/office/powerpoint/2010/main" val="347407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a room about collaborating and</a:t>
            </a:r>
            <a:r>
              <a:rPr lang="en-US" baseline="0" dirty="0" smtClean="0"/>
              <a:t> getting work done, or is it a room about showing off??  </a:t>
            </a:r>
            <a:r>
              <a:rPr lang="en-US" baseline="0" dirty="0" err="1" smtClean="0"/>
              <a:t>Judgement</a:t>
            </a:r>
            <a:r>
              <a:rPr lang="en-US" baseline="0" dirty="0" smtClean="0"/>
              <a:t> call, a bit.</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11</a:t>
            </a:fld>
            <a:endParaRPr lang="en-US"/>
          </a:p>
        </p:txBody>
      </p:sp>
    </p:spTree>
    <p:extLst>
      <p:ext uri="{BB962C8B-B14F-4D97-AF65-F5344CB8AC3E}">
        <p14:creationId xmlns:p14="http://schemas.microsoft.com/office/powerpoint/2010/main" val="358851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collaborative use – garment design review over distance.</a:t>
            </a:r>
            <a:endParaRPr lang="en-US" dirty="0"/>
          </a:p>
        </p:txBody>
      </p:sp>
      <p:sp>
        <p:nvSpPr>
          <p:cNvPr id="4" name="Slide Number Placeholder 3"/>
          <p:cNvSpPr>
            <a:spLocks noGrp="1"/>
          </p:cNvSpPr>
          <p:nvPr>
            <p:ph type="sldNum" sz="quarter" idx="10"/>
          </p:nvPr>
        </p:nvSpPr>
        <p:spPr/>
        <p:txBody>
          <a:bodyPr/>
          <a:lstStyle/>
          <a:p>
            <a:fld id="{CC512572-41E9-4584-BEEA-53BF3F9453F7}" type="slidenum">
              <a:rPr lang="en-US" smtClean="0"/>
              <a:pPr/>
              <a:t>12</a:t>
            </a:fld>
            <a:endParaRPr lang="en-US"/>
          </a:p>
        </p:txBody>
      </p:sp>
    </p:spTree>
    <p:extLst>
      <p:ext uri="{BB962C8B-B14F-4D97-AF65-F5344CB8AC3E}">
        <p14:creationId xmlns:p14="http://schemas.microsoft.com/office/powerpoint/2010/main" val="27952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4C346-6846-4EC1-964E-9E630F9E8DB0}"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C346-6846-4EC1-964E-9E630F9E8DB0}"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C346-6846-4EC1-964E-9E630F9E8DB0}"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C346-6846-4EC1-964E-9E630F9E8DB0}"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04C346-6846-4EC1-964E-9E630F9E8DB0}"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4C346-6846-4EC1-964E-9E630F9E8DB0}"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4C346-6846-4EC1-964E-9E630F9E8DB0}" type="datetimeFigureOut">
              <a:rPr lang="en-US" smtClean="0"/>
              <a:pPr/>
              <a:t>3/24/2014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4C346-6846-4EC1-964E-9E630F9E8DB0}" type="datetimeFigureOut">
              <a:rPr lang="en-US" smtClean="0"/>
              <a:pPr/>
              <a:t>3/24/2014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4C346-6846-4EC1-964E-9E630F9E8DB0}" type="datetimeFigureOut">
              <a:rPr lang="en-US" smtClean="0"/>
              <a:pPr/>
              <a:t>3/24/2014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4C346-6846-4EC1-964E-9E630F9E8DB0}"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4C346-6846-4EC1-964E-9E630F9E8DB0}"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000D8-4C6A-48B8-A619-42E79900C9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4C346-6846-4EC1-964E-9E630F9E8DB0}" type="datetimeFigureOut">
              <a:rPr lang="en-US" smtClean="0"/>
              <a:pPr/>
              <a:t>3/24/2014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000D8-4C6A-48B8-A619-42E79900C9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76200"/>
            <a:ext cx="4419600" cy="1470025"/>
          </a:xfrm>
        </p:spPr>
        <p:txBody>
          <a:bodyPr>
            <a:normAutofit/>
          </a:bodyPr>
          <a:lstStyle/>
          <a:p>
            <a:r>
              <a:rPr lang="en-US" sz="6000" dirty="0" smtClean="0">
                <a:solidFill>
                  <a:schemeClr val="bg1"/>
                </a:solidFill>
              </a:rPr>
              <a:t>UX @ SMART</a:t>
            </a:r>
            <a:endParaRPr lang="en-US" sz="6000" dirty="0">
              <a:solidFill>
                <a:schemeClr val="bg1"/>
              </a:solidFill>
            </a:endParaRPr>
          </a:p>
        </p:txBody>
      </p:sp>
      <p:sp>
        <p:nvSpPr>
          <p:cNvPr id="3" name="Subtitle 2"/>
          <p:cNvSpPr>
            <a:spLocks noGrp="1"/>
          </p:cNvSpPr>
          <p:nvPr>
            <p:ph type="subTitle" idx="1"/>
          </p:nvPr>
        </p:nvSpPr>
        <p:spPr>
          <a:xfrm>
            <a:off x="4038600" y="5791200"/>
            <a:ext cx="4419600" cy="1066800"/>
          </a:xfrm>
        </p:spPr>
        <p:txBody>
          <a:bodyPr>
            <a:normAutofit/>
          </a:bodyPr>
          <a:lstStyle/>
          <a:p>
            <a:pPr algn="r">
              <a:spcBef>
                <a:spcPts val="0"/>
              </a:spcBef>
            </a:pPr>
            <a:r>
              <a:rPr lang="en-US" sz="1800" dirty="0" smtClean="0"/>
              <a:t>Kathryn Rounding and Michael Rounding</a:t>
            </a:r>
          </a:p>
          <a:p>
            <a:pPr algn="r">
              <a:spcBef>
                <a:spcPts val="0"/>
              </a:spcBef>
            </a:pPr>
            <a:r>
              <a:rPr lang="en-US" sz="1800" dirty="0" smtClean="0"/>
              <a:t>Sr. User Experience Designers</a:t>
            </a:r>
          </a:p>
          <a:p>
            <a:pPr algn="r">
              <a:spcBef>
                <a:spcPts val="0"/>
              </a:spcBef>
            </a:pPr>
            <a:r>
              <a:rPr lang="en-US" sz="1800" dirty="0" smtClean="0"/>
              <a:t>SMART Technologies</a:t>
            </a:r>
            <a:endParaRPr lang="en-US" sz="1800" dirty="0"/>
          </a:p>
        </p:txBody>
      </p:sp>
      <p:pic>
        <p:nvPicPr>
          <p:cNvPr id="1026" name="Picture 2"/>
          <p:cNvPicPr>
            <a:picLocks noChangeAspect="1" noChangeArrowheads="1"/>
          </p:cNvPicPr>
          <p:nvPr/>
        </p:nvPicPr>
        <p:blipFill>
          <a:blip r:embed="rId2" cstate="print"/>
          <a:srcRect/>
          <a:stretch>
            <a:fillRect/>
          </a:stretch>
        </p:blipFill>
        <p:spPr bwMode="auto">
          <a:xfrm>
            <a:off x="2362200" y="1140145"/>
            <a:ext cx="6024574" cy="4574855"/>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13151" t="6923" r="25139" b="13077"/>
          <a:stretch/>
        </p:blipFill>
        <p:spPr>
          <a:xfrm>
            <a:off x="-76200" y="-76200"/>
            <a:ext cx="9267826" cy="6934200"/>
          </a:xfrm>
          <a:prstGeom prst="rect">
            <a:avLst/>
          </a:prstGeom>
        </p:spPr>
      </p:pic>
    </p:spTree>
    <p:extLst>
      <p:ext uri="{BB962C8B-B14F-4D97-AF65-F5344CB8AC3E}">
        <p14:creationId xmlns:p14="http://schemas.microsoft.com/office/powerpoint/2010/main" val="194452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0489" t="6154" r="23807" b="8462"/>
          <a:stretch/>
        </p:blipFill>
        <p:spPr>
          <a:xfrm>
            <a:off x="0" y="0"/>
            <a:ext cx="9144000" cy="6858000"/>
          </a:xfrm>
          <a:prstGeom prst="rect">
            <a:avLst/>
          </a:prstGeom>
        </p:spPr>
      </p:pic>
    </p:spTree>
    <p:extLst>
      <p:ext uri="{BB962C8B-B14F-4D97-AF65-F5344CB8AC3E}">
        <p14:creationId xmlns:p14="http://schemas.microsoft.com/office/powerpoint/2010/main" val="260333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r="11132"/>
          <a:stretch/>
        </p:blipFill>
        <p:spPr>
          <a:xfrm>
            <a:off x="0" y="0"/>
            <a:ext cx="9144000" cy="6858000"/>
          </a:xfrm>
          <a:prstGeom prst="rect">
            <a:avLst/>
          </a:prstGeom>
        </p:spPr>
      </p:pic>
    </p:spTree>
    <p:extLst>
      <p:ext uri="{BB962C8B-B14F-4D97-AF65-F5344CB8AC3E}">
        <p14:creationId xmlns:p14="http://schemas.microsoft.com/office/powerpoint/2010/main" val="229880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really know your users</a:t>
            </a:r>
            <a:endParaRPr lang="en-US" sz="6000"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4575507" y="2438400"/>
            <a:ext cx="4568493" cy="3429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0" y="2438401"/>
            <a:ext cx="4572000" cy="3430784"/>
          </a:xfrm>
          <a:prstGeom prst="rect">
            <a:avLst/>
          </a:prstGeom>
          <a:noFill/>
          <a:ln w="9525">
            <a:noFill/>
            <a:miter lim="800000"/>
            <a:headEnd/>
            <a:tailEnd/>
          </a:ln>
          <a:effectLst/>
        </p:spPr>
      </p:pic>
      <p:sp>
        <p:nvSpPr>
          <p:cNvPr id="6" name="Left-Right Arrow 5"/>
          <p:cNvSpPr/>
          <p:nvPr/>
        </p:nvSpPr>
        <p:spPr>
          <a:xfrm>
            <a:off x="2514600" y="1676400"/>
            <a:ext cx="37338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8756" y="1600200"/>
            <a:ext cx="2004844" cy="584775"/>
          </a:xfrm>
          <a:prstGeom prst="rect">
            <a:avLst/>
          </a:prstGeom>
          <a:noFill/>
        </p:spPr>
        <p:txBody>
          <a:bodyPr wrap="none" rtlCol="0">
            <a:spAutoFit/>
          </a:bodyPr>
          <a:lstStyle/>
          <a:p>
            <a:r>
              <a:rPr lang="en-US" sz="3200" dirty="0" smtClean="0">
                <a:solidFill>
                  <a:schemeClr val="bg1"/>
                </a:solidFill>
              </a:rPr>
              <a:t>cool factor</a:t>
            </a:r>
            <a:endParaRPr lang="en-US" sz="3200" dirty="0">
              <a:solidFill>
                <a:schemeClr val="bg1"/>
              </a:solidFill>
            </a:endParaRPr>
          </a:p>
        </p:txBody>
      </p:sp>
      <p:sp>
        <p:nvSpPr>
          <p:cNvPr id="8" name="TextBox 7"/>
          <p:cNvSpPr txBox="1"/>
          <p:nvPr/>
        </p:nvSpPr>
        <p:spPr>
          <a:xfrm>
            <a:off x="6629400" y="1600200"/>
            <a:ext cx="2401042" cy="584775"/>
          </a:xfrm>
          <a:prstGeom prst="rect">
            <a:avLst/>
          </a:prstGeom>
          <a:noFill/>
        </p:spPr>
        <p:txBody>
          <a:bodyPr wrap="none" rtlCol="0">
            <a:spAutoFit/>
          </a:bodyPr>
          <a:lstStyle/>
          <a:p>
            <a:r>
              <a:rPr lang="en-US" sz="3200" dirty="0" smtClean="0">
                <a:solidFill>
                  <a:schemeClr val="bg1"/>
                </a:solidFill>
              </a:rPr>
              <a:t>enables work</a:t>
            </a:r>
            <a:endParaRPr lang="en-US" sz="3200" dirty="0">
              <a:solidFill>
                <a:schemeClr val="bg1"/>
              </a:solidFill>
            </a:endParaRPr>
          </a:p>
        </p:txBody>
      </p:sp>
      <p:sp>
        <p:nvSpPr>
          <p:cNvPr id="9" name="TextBox 8"/>
          <p:cNvSpPr txBox="1"/>
          <p:nvPr/>
        </p:nvSpPr>
        <p:spPr>
          <a:xfrm>
            <a:off x="-76200" y="5819001"/>
            <a:ext cx="1246880" cy="276999"/>
          </a:xfrm>
          <a:prstGeom prst="rect">
            <a:avLst/>
          </a:prstGeom>
          <a:noFill/>
        </p:spPr>
        <p:txBody>
          <a:bodyPr wrap="none" rtlCol="0">
            <a:spAutoFit/>
          </a:bodyPr>
          <a:lstStyle/>
          <a:p>
            <a:r>
              <a:rPr lang="en-US" sz="1200" dirty="0" smtClean="0">
                <a:solidFill>
                  <a:schemeClr val="bg1"/>
                </a:solidFill>
              </a:rPr>
              <a:t>Image from </a:t>
            </a:r>
            <a:r>
              <a:rPr lang="en-US" sz="1200" dirty="0" err="1" smtClean="0">
                <a:solidFill>
                  <a:schemeClr val="bg1"/>
                </a:solidFill>
              </a:rPr>
              <a:t>flickr</a:t>
            </a:r>
            <a:endParaRPr lang="en-US" sz="12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t>really know your users</a:t>
            </a:r>
            <a:endParaRPr lang="en-US" sz="6000" dirty="0"/>
          </a:p>
        </p:txBody>
      </p:sp>
      <p:sp>
        <p:nvSpPr>
          <p:cNvPr id="6" name="Left-Right Arrow 5"/>
          <p:cNvSpPr/>
          <p:nvPr/>
        </p:nvSpPr>
        <p:spPr>
          <a:xfrm>
            <a:off x="2514600" y="1676400"/>
            <a:ext cx="37338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28756" y="1600200"/>
            <a:ext cx="2004844" cy="584775"/>
          </a:xfrm>
          <a:prstGeom prst="rect">
            <a:avLst/>
          </a:prstGeom>
          <a:noFill/>
        </p:spPr>
        <p:txBody>
          <a:bodyPr wrap="none" rtlCol="0">
            <a:spAutoFit/>
          </a:bodyPr>
          <a:lstStyle/>
          <a:p>
            <a:r>
              <a:rPr lang="en-US" sz="3200" dirty="0" smtClean="0"/>
              <a:t>cool factor</a:t>
            </a:r>
            <a:endParaRPr lang="en-US" sz="3200" dirty="0"/>
          </a:p>
        </p:txBody>
      </p:sp>
      <p:sp>
        <p:nvSpPr>
          <p:cNvPr id="8" name="TextBox 7"/>
          <p:cNvSpPr txBox="1"/>
          <p:nvPr/>
        </p:nvSpPr>
        <p:spPr>
          <a:xfrm>
            <a:off x="6629400" y="1600200"/>
            <a:ext cx="2401042" cy="584775"/>
          </a:xfrm>
          <a:prstGeom prst="rect">
            <a:avLst/>
          </a:prstGeom>
          <a:noFill/>
        </p:spPr>
        <p:txBody>
          <a:bodyPr wrap="none" rtlCol="0">
            <a:spAutoFit/>
          </a:bodyPr>
          <a:lstStyle/>
          <a:p>
            <a:r>
              <a:rPr lang="en-US" sz="3200" dirty="0" smtClean="0"/>
              <a:t>enables work</a:t>
            </a:r>
            <a:endParaRPr lang="en-US" sz="3200" dirty="0"/>
          </a:p>
        </p:txBody>
      </p:sp>
      <p:sp>
        <p:nvSpPr>
          <p:cNvPr id="9" name="TextBox 8"/>
          <p:cNvSpPr txBox="1"/>
          <p:nvPr/>
        </p:nvSpPr>
        <p:spPr>
          <a:xfrm>
            <a:off x="1371600" y="6400800"/>
            <a:ext cx="3367589" cy="276999"/>
          </a:xfrm>
          <a:prstGeom prst="rect">
            <a:avLst/>
          </a:prstGeom>
          <a:noFill/>
        </p:spPr>
        <p:txBody>
          <a:bodyPr wrap="none" rtlCol="0">
            <a:spAutoFit/>
          </a:bodyPr>
          <a:lstStyle/>
          <a:p>
            <a:r>
              <a:rPr lang="en-US" sz="1200" dirty="0" smtClean="0"/>
              <a:t>Image from Kathy Sierra: Creating Passionate Users</a:t>
            </a:r>
            <a:endParaRPr lang="en-US" sz="1200" dirty="0"/>
          </a:p>
        </p:txBody>
      </p:sp>
      <p:pic>
        <p:nvPicPr>
          <p:cNvPr id="5122" name="Picture 2"/>
          <p:cNvPicPr>
            <a:picLocks noChangeAspect="1" noChangeArrowheads="1"/>
          </p:cNvPicPr>
          <p:nvPr/>
        </p:nvPicPr>
        <p:blipFill>
          <a:blip r:embed="rId3" cstate="print"/>
          <a:srcRect/>
          <a:stretch>
            <a:fillRect/>
          </a:stretch>
        </p:blipFill>
        <p:spPr bwMode="auto">
          <a:xfrm>
            <a:off x="1447800" y="2438400"/>
            <a:ext cx="6400800" cy="400215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pic>
        <p:nvPicPr>
          <p:cNvPr id="6146" name="Picture 2"/>
          <p:cNvPicPr>
            <a:picLocks noChangeAspect="1" noChangeArrowheads="1"/>
          </p:cNvPicPr>
          <p:nvPr/>
        </p:nvPicPr>
        <p:blipFill>
          <a:blip r:embed="rId3" cstate="print"/>
          <a:srcRect/>
          <a:stretch>
            <a:fillRect/>
          </a:stretch>
        </p:blipFill>
        <p:spPr bwMode="auto">
          <a:xfrm>
            <a:off x="1212157" y="1371600"/>
            <a:ext cx="6865043" cy="51816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pic>
        <p:nvPicPr>
          <p:cNvPr id="7170" name="Picture 2"/>
          <p:cNvPicPr>
            <a:picLocks noChangeAspect="1" noChangeArrowheads="1"/>
          </p:cNvPicPr>
          <p:nvPr/>
        </p:nvPicPr>
        <p:blipFill>
          <a:blip r:embed="rId3" cstate="print"/>
          <a:srcRect/>
          <a:stretch>
            <a:fillRect/>
          </a:stretch>
        </p:blipFill>
        <p:spPr bwMode="auto">
          <a:xfrm>
            <a:off x="3902806" y="1905000"/>
            <a:ext cx="5241194" cy="3962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76200" y="1905000"/>
            <a:ext cx="4038600" cy="3958029"/>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pic>
        <p:nvPicPr>
          <p:cNvPr id="8194" name="Picture 2"/>
          <p:cNvPicPr>
            <a:picLocks noChangeAspect="1" noChangeArrowheads="1"/>
          </p:cNvPicPr>
          <p:nvPr/>
        </p:nvPicPr>
        <p:blipFill>
          <a:blip r:embed="rId3" cstate="print"/>
          <a:srcRect/>
          <a:stretch>
            <a:fillRect/>
          </a:stretch>
        </p:blipFill>
        <p:spPr bwMode="auto">
          <a:xfrm>
            <a:off x="1143000" y="1422400"/>
            <a:ext cx="6945313" cy="5207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sp>
        <p:nvSpPr>
          <p:cNvPr id="4" name="Oval 3"/>
          <p:cNvSpPr/>
          <p:nvPr/>
        </p:nvSpPr>
        <p:spPr>
          <a:xfrm>
            <a:off x="1752600" y="2286000"/>
            <a:ext cx="1600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19105104">
            <a:off x="114177" y="3935399"/>
            <a:ext cx="3008915" cy="14864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2000" fill="hold"/>
                                        <p:tgtEl>
                                          <p:spTgt spid="9218"/>
                                        </p:tgtEl>
                                        <p:attrNameLst>
                                          <p:attrName>ppt_x</p:attrName>
                                        </p:attrNameLst>
                                      </p:cBhvr>
                                      <p:tavLst>
                                        <p:tav tm="0">
                                          <p:val>
                                            <p:strVal val="0-#ppt_w/2"/>
                                          </p:val>
                                        </p:tav>
                                        <p:tav tm="100000">
                                          <p:val>
                                            <p:strVal val="#ppt_x"/>
                                          </p:val>
                                        </p:tav>
                                      </p:tavLst>
                                    </p:anim>
                                    <p:anim calcmode="lin" valueType="num">
                                      <p:cBhvr additive="base">
                                        <p:cTn id="8" dur="2000" fill="hold"/>
                                        <p:tgtEl>
                                          <p:spTgt spid="92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3.33333E-6 -7.3903E-7 C 0.20052 0.05497 0.40156 0.10993 0.49027 0.14965 C 0.57916 0.18938 0.52552 0.22171 0.53246 0.23834 " pathEditMode="relative" rAng="0" ptsTypes="aaA">
                                      <p:cBhvr>
                                        <p:cTn id="11" dur="3000" fill="hold"/>
                                        <p:tgtEl>
                                          <p:spTgt spid="4"/>
                                        </p:tgtEl>
                                        <p:attrNameLst>
                                          <p:attrName>ppt_x</p:attrName>
                                          <p:attrName>ppt_y</p:attrName>
                                        </p:attrNameLst>
                                      </p:cBhvr>
                                      <p:rCtr x="29000" y="11900"/>
                                    </p:animMotion>
                                  </p:childTnLst>
                                </p:cTn>
                              </p:par>
                              <p:par>
                                <p:cTn id="12" presetID="0" presetClass="path" presetSubtype="0" accel="50000" decel="50000" fill="hold" nodeType="withEffect">
                                  <p:stCondLst>
                                    <p:cond delay="0"/>
                                  </p:stCondLst>
                                  <p:childTnLst>
                                    <p:animMotion origin="layout" path="M -2.77778E-6 3.99538E-6 C 0.21198 0.03741 0.42413 0.07505 0.52066 0.11016 C 0.61719 0.14526 0.59827 0.17806 0.57934 0.21108 " pathEditMode="relative" ptsTypes="aaA">
                                      <p:cBhvr>
                                        <p:cTn id="13" dur="3000" fill="hold"/>
                                        <p:tgtEl>
                                          <p:spTgt spid="92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sp>
        <p:nvSpPr>
          <p:cNvPr id="4" name="Oval 3"/>
          <p:cNvSpPr/>
          <p:nvPr/>
        </p:nvSpPr>
        <p:spPr>
          <a:xfrm>
            <a:off x="1752600" y="2286000"/>
            <a:ext cx="1600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 y="2514600"/>
            <a:ext cx="3276600" cy="244652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2000" fill="hold"/>
                                        <p:tgtEl>
                                          <p:spTgt spid="10242"/>
                                        </p:tgtEl>
                                        <p:attrNameLst>
                                          <p:attrName>ppt_x</p:attrName>
                                        </p:attrNameLst>
                                      </p:cBhvr>
                                      <p:tavLst>
                                        <p:tav tm="0">
                                          <p:val>
                                            <p:strVal val="#ppt_x"/>
                                          </p:val>
                                        </p:tav>
                                        <p:tav tm="100000">
                                          <p:val>
                                            <p:strVal val="#ppt_x"/>
                                          </p:val>
                                        </p:tav>
                                      </p:tavLst>
                                    </p:anim>
                                    <p:anim calcmode="lin" valueType="num">
                                      <p:cBhvr additive="base">
                                        <p:cTn id="8" dur="2000" fill="hold"/>
                                        <p:tgtEl>
                                          <p:spTgt spid="1024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3.33333E-6 -7.3903E-7 C 0.20052 0.05497 0.40156 0.10993 0.49027 0.14965 C 0.57916 0.18938 0.52552 0.22171 0.53246 0.23834 " pathEditMode="relative" rAng="0" ptsTypes="aaA">
                                      <p:cBhvr>
                                        <p:cTn id="11" dur="3000" fill="hold"/>
                                        <p:tgtEl>
                                          <p:spTgt spid="4"/>
                                        </p:tgtEl>
                                        <p:attrNameLst>
                                          <p:attrName>ppt_x</p:attrName>
                                          <p:attrName>ppt_y</p:attrName>
                                        </p:attrNameLst>
                                      </p:cBhvr>
                                      <p:rCtr x="29000" y="11900"/>
                                    </p:animMotion>
                                  </p:childTnLst>
                                </p:cTn>
                              </p:par>
                              <p:par>
                                <p:cTn id="12" presetID="0" presetClass="path" presetSubtype="0" accel="50000" decel="50000" fill="hold" nodeType="withEffect">
                                  <p:stCondLst>
                                    <p:cond delay="0"/>
                                  </p:stCondLst>
                                  <p:childTnLst>
                                    <p:animMotion origin="layout" path="M 3.61111E-6 -3.21016E-6 C 0.18108 0.0515 0.36198 0.10324 0.45503 0.14227 C 0.54826 0.1813 0.55347 0.20762 0.55868 0.23395 " pathEditMode="relative" ptsTypes="aaA">
                                      <p:cBhvr>
                                        <p:cTn id="13" dur="3000" fill="hold"/>
                                        <p:tgtEl>
                                          <p:spTgt spid="10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1143000"/>
          </a:xfrm>
        </p:spPr>
        <p:txBody>
          <a:bodyPr>
            <a:normAutofit/>
          </a:bodyPr>
          <a:lstStyle/>
          <a:p>
            <a:pPr algn="r"/>
            <a:r>
              <a:rPr lang="en-US" sz="6000" dirty="0" smtClean="0"/>
              <a:t>SMART Technologies</a:t>
            </a:r>
            <a:endParaRPr lang="en-US" sz="6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75" y="1371600"/>
            <a:ext cx="5164037" cy="4800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5" y="3094074"/>
            <a:ext cx="4502523" cy="3733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pic>
        <p:nvPicPr>
          <p:cNvPr id="36867" name="Picture 3"/>
          <p:cNvPicPr>
            <a:picLocks noChangeAspect="1" noChangeArrowheads="1"/>
          </p:cNvPicPr>
          <p:nvPr/>
        </p:nvPicPr>
        <p:blipFill>
          <a:blip r:embed="rId3" cstate="print"/>
          <a:srcRect l="4762" t="11500" r="4762" b="6085"/>
          <a:stretch>
            <a:fillRect/>
          </a:stretch>
        </p:blipFill>
        <p:spPr bwMode="auto">
          <a:xfrm>
            <a:off x="2667000" y="1676400"/>
            <a:ext cx="6060558" cy="4572000"/>
          </a:xfrm>
          <a:prstGeom prst="rect">
            <a:avLst/>
          </a:prstGeom>
          <a:noFill/>
          <a:ln w="9525">
            <a:noFill/>
            <a:miter lim="800000"/>
            <a:headEnd/>
            <a:tailEnd/>
          </a:ln>
        </p:spPr>
      </p:pic>
      <p:pic>
        <p:nvPicPr>
          <p:cNvPr id="36866" name="Picture 2" descr="http://onceuponawin.files.wordpress.com/2008/12/win-pictures-koosh-ball.jpg"/>
          <p:cNvPicPr>
            <a:picLocks noChangeAspect="1" noChangeArrowheads="1"/>
          </p:cNvPicPr>
          <p:nvPr/>
        </p:nvPicPr>
        <p:blipFill>
          <a:blip r:embed="rId4" cstate="print">
            <a:clrChange>
              <a:clrFrom>
                <a:srgbClr val="000000"/>
              </a:clrFrom>
              <a:clrTo>
                <a:srgbClr val="000000">
                  <a:alpha val="0"/>
                </a:srgbClr>
              </a:clrTo>
            </a:clrChange>
          </a:blip>
          <a:srcRect b="7895"/>
          <a:stretch>
            <a:fillRect/>
          </a:stretch>
        </p:blipFill>
        <p:spPr bwMode="auto">
          <a:xfrm>
            <a:off x="609600" y="2209800"/>
            <a:ext cx="2895600" cy="2667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all your users</a:t>
            </a:r>
            <a:endParaRPr lang="en-US" sz="6000" dirty="0">
              <a:solidFill>
                <a:schemeClr val="bg1"/>
              </a:solidFill>
            </a:endParaRPr>
          </a:p>
        </p:txBody>
      </p:sp>
      <p:pic>
        <p:nvPicPr>
          <p:cNvPr id="76802" name="Picture 2"/>
          <p:cNvPicPr>
            <a:picLocks noChangeAspect="1" noChangeArrowheads="1"/>
          </p:cNvPicPr>
          <p:nvPr/>
        </p:nvPicPr>
        <p:blipFill>
          <a:blip r:embed="rId3" cstate="print"/>
          <a:srcRect/>
          <a:stretch>
            <a:fillRect/>
          </a:stretch>
        </p:blipFill>
        <p:spPr bwMode="auto">
          <a:xfrm>
            <a:off x="304800" y="1371600"/>
            <a:ext cx="4876800" cy="3657600"/>
          </a:xfrm>
          <a:prstGeom prst="rect">
            <a:avLst/>
          </a:prstGeom>
          <a:noFill/>
          <a:ln w="9525">
            <a:noFill/>
            <a:miter lim="800000"/>
            <a:headEnd/>
            <a:tailEnd/>
          </a:ln>
          <a:effectLst/>
        </p:spPr>
      </p:pic>
      <p:pic>
        <p:nvPicPr>
          <p:cNvPr id="76803" name="Picture 3"/>
          <p:cNvPicPr>
            <a:picLocks noChangeAspect="1" noChangeArrowheads="1"/>
          </p:cNvPicPr>
          <p:nvPr/>
        </p:nvPicPr>
        <p:blipFill>
          <a:blip r:embed="rId4" cstate="print"/>
          <a:srcRect l="4776" t="9322" r="6335" b="7385"/>
          <a:stretch>
            <a:fillRect/>
          </a:stretch>
        </p:blipFill>
        <p:spPr bwMode="auto">
          <a:xfrm>
            <a:off x="4343400" y="3124200"/>
            <a:ext cx="4343400" cy="3276600"/>
          </a:xfrm>
          <a:prstGeom prst="rect">
            <a:avLst/>
          </a:prstGeom>
          <a:noFill/>
          <a:ln w="9525">
            <a:noFill/>
            <a:miter lim="800000"/>
            <a:headEnd/>
            <a:tailEnd/>
          </a:ln>
        </p:spPr>
      </p:pic>
      <p:pic>
        <p:nvPicPr>
          <p:cNvPr id="76805" name="Picture 5" descr="http://4.bp.blogspot.com/-UKh2A22xjWA/TZ8bB8gAIYI/AAAAAAAANUE/myRohpHSnV4/s1600/Sock+Duster+%25285%2529.JPG"/>
          <p:cNvPicPr>
            <a:picLocks noChangeAspect="1" noChangeArrowheads="1"/>
          </p:cNvPicPr>
          <p:nvPr/>
        </p:nvPicPr>
        <p:blipFill>
          <a:blip r:embed="rId5" cstate="print"/>
          <a:srcRect/>
          <a:stretch>
            <a:fillRect/>
          </a:stretch>
        </p:blipFill>
        <p:spPr bwMode="auto">
          <a:xfrm>
            <a:off x="5943600" y="1371600"/>
            <a:ext cx="1981200" cy="14859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154/2847598315_dc3338c86e_o.jpg"/>
          <p:cNvPicPr>
            <a:picLocks noChangeAspect="1" noChangeArrowheads="1"/>
          </p:cNvPicPr>
          <p:nvPr/>
        </p:nvPicPr>
        <p:blipFill rotWithShape="1">
          <a:blip r:embed="rId3">
            <a:extLst>
              <a:ext uri="{28A0092B-C50C-407E-A947-70E740481C1C}">
                <a14:useLocalDpi xmlns:a14="http://schemas.microsoft.com/office/drawing/2010/main" val="0"/>
              </a:ext>
            </a:extLst>
          </a:blip>
          <a:srcRect b="6253"/>
          <a:stretch/>
        </p:blipFill>
        <p:spPr bwMode="auto">
          <a:xfrm>
            <a:off x="0" y="3544"/>
            <a:ext cx="9139568" cy="6854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effectLst>
                  <a:outerShdw blurRad="38100" dist="38100" dir="2700000" algn="tl">
                    <a:srgbClr val="000000">
                      <a:alpha val="43137"/>
                    </a:srgbClr>
                  </a:outerShdw>
                </a:effectLst>
              </a:rPr>
              <a:t>k</a:t>
            </a:r>
            <a:r>
              <a:rPr lang="en-US" dirty="0" smtClean="0">
                <a:solidFill>
                  <a:schemeClr val="bg1"/>
                </a:solidFill>
                <a:effectLst>
                  <a:outerShdw blurRad="38100" dist="38100" dir="2700000" algn="tl">
                    <a:srgbClr val="000000">
                      <a:alpha val="43137"/>
                    </a:srgbClr>
                  </a:outerShdw>
                </a:effectLst>
              </a:rPr>
              <a:t>now all your users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06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REALLY know your users</a:t>
            </a:r>
            <a:endParaRPr lang="en-US" sz="6000" dirty="0">
              <a:solidFill>
                <a:schemeClr val="bg1"/>
              </a:solidFill>
            </a:endParaRPr>
          </a:p>
        </p:txBody>
      </p:sp>
      <p:pic>
        <p:nvPicPr>
          <p:cNvPr id="11266" name="Picture 2"/>
          <p:cNvPicPr>
            <a:picLocks noChangeAspect="1" noChangeArrowheads="1"/>
          </p:cNvPicPr>
          <p:nvPr/>
        </p:nvPicPr>
        <p:blipFill>
          <a:blip r:embed="rId3" cstate="print"/>
          <a:srcRect/>
          <a:stretch>
            <a:fillRect/>
          </a:stretch>
        </p:blipFill>
        <p:spPr bwMode="auto">
          <a:xfrm>
            <a:off x="914400" y="1447800"/>
            <a:ext cx="7509819" cy="4953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30000"/>
          </a:blip>
          <a:srcRect/>
          <a:stretch>
            <a:fillRect/>
          </a:stretch>
        </p:blipFill>
        <p:spPr bwMode="auto">
          <a:xfrm>
            <a:off x="914400" y="1447800"/>
            <a:ext cx="7509819" cy="4953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lgn="r"/>
            <a:r>
              <a:rPr lang="en-US" sz="6000" dirty="0" smtClean="0">
                <a:solidFill>
                  <a:schemeClr val="bg1"/>
                </a:solidFill>
              </a:rPr>
              <a:t>REALLY know your users</a:t>
            </a:r>
            <a:endParaRPr lang="en-US" sz="6000" dirty="0">
              <a:solidFill>
                <a:schemeClr val="bg1"/>
              </a:solidFill>
            </a:endParaRPr>
          </a:p>
        </p:txBody>
      </p:sp>
      <p:sp>
        <p:nvSpPr>
          <p:cNvPr id="3" name="Content Placeholder 2"/>
          <p:cNvSpPr>
            <a:spLocks noGrp="1"/>
          </p:cNvSpPr>
          <p:nvPr>
            <p:ph idx="1"/>
          </p:nvPr>
        </p:nvSpPr>
        <p:spPr>
          <a:xfrm>
            <a:off x="762000" y="1600200"/>
            <a:ext cx="8229600" cy="4525963"/>
          </a:xfrm>
        </p:spPr>
        <p:txBody>
          <a:bodyPr numCol="2">
            <a:noAutofit/>
          </a:bodyPr>
          <a:lstStyle/>
          <a:p>
            <a:r>
              <a:rPr lang="en-US" sz="3600" dirty="0" smtClean="0">
                <a:solidFill>
                  <a:schemeClr val="bg1"/>
                </a:solidFill>
              </a:rPr>
              <a:t>site visits</a:t>
            </a:r>
          </a:p>
          <a:p>
            <a:r>
              <a:rPr lang="en-US" sz="3600" dirty="0" smtClean="0">
                <a:solidFill>
                  <a:schemeClr val="bg1"/>
                </a:solidFill>
              </a:rPr>
              <a:t>observations</a:t>
            </a:r>
          </a:p>
          <a:p>
            <a:r>
              <a:rPr lang="en-US" sz="3600" dirty="0" smtClean="0">
                <a:solidFill>
                  <a:schemeClr val="bg1"/>
                </a:solidFill>
              </a:rPr>
              <a:t>usability testing</a:t>
            </a:r>
          </a:p>
          <a:p>
            <a:r>
              <a:rPr lang="en-US" sz="3600" dirty="0" smtClean="0">
                <a:solidFill>
                  <a:schemeClr val="bg1"/>
                </a:solidFill>
              </a:rPr>
              <a:t>feature requests</a:t>
            </a:r>
          </a:p>
          <a:p>
            <a:r>
              <a:rPr lang="en-US" sz="3600" dirty="0" smtClean="0">
                <a:solidFill>
                  <a:schemeClr val="bg1"/>
                </a:solidFill>
              </a:rPr>
              <a:t>feedback</a:t>
            </a:r>
          </a:p>
          <a:p>
            <a:r>
              <a:rPr lang="en-US" sz="3600" dirty="0" smtClean="0">
                <a:solidFill>
                  <a:schemeClr val="bg1"/>
                </a:solidFill>
              </a:rPr>
              <a:t>user forums</a:t>
            </a:r>
          </a:p>
          <a:p>
            <a:r>
              <a:rPr lang="en-US" sz="3600" dirty="0" smtClean="0">
                <a:solidFill>
                  <a:schemeClr val="bg1"/>
                </a:solidFill>
              </a:rPr>
              <a:t>interviews</a:t>
            </a:r>
          </a:p>
          <a:p>
            <a:r>
              <a:rPr lang="en-US" sz="3600" dirty="0" smtClean="0">
                <a:solidFill>
                  <a:schemeClr val="bg1"/>
                </a:solidFill>
              </a:rPr>
              <a:t>focus groups</a:t>
            </a:r>
          </a:p>
          <a:p>
            <a:r>
              <a:rPr lang="en-US" sz="3600" dirty="0" smtClean="0">
                <a:solidFill>
                  <a:schemeClr val="bg1"/>
                </a:solidFill>
              </a:rPr>
              <a:t>expert interviews</a:t>
            </a:r>
          </a:p>
          <a:p>
            <a:r>
              <a:rPr lang="en-US" sz="3600" dirty="0" smtClean="0">
                <a:solidFill>
                  <a:schemeClr val="bg1"/>
                </a:solidFill>
              </a:rPr>
              <a:t>customer tracking</a:t>
            </a:r>
          </a:p>
          <a:p>
            <a:r>
              <a:rPr lang="en-US" sz="3600" dirty="0" smtClean="0">
                <a:solidFill>
                  <a:schemeClr val="bg1"/>
                </a:solidFill>
              </a:rPr>
              <a:t>web tracking</a:t>
            </a:r>
          </a:p>
          <a:p>
            <a:r>
              <a:rPr lang="en-US" sz="3600" dirty="0" smtClean="0">
                <a:solidFill>
                  <a:schemeClr val="bg1"/>
                </a:solidFill>
              </a:rPr>
              <a:t>surveys</a:t>
            </a:r>
          </a:p>
          <a:p>
            <a:r>
              <a:rPr lang="en-US" sz="3600" dirty="0" smtClean="0">
                <a:solidFill>
                  <a:schemeClr val="bg1"/>
                </a:solidFill>
              </a:rPr>
              <a:t>...</a:t>
            </a:r>
            <a:endParaRPr lang="en-US" sz="36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form factor is a really big deal</a:t>
            </a:r>
            <a:endParaRPr lang="en-US" sz="4800" dirty="0"/>
          </a:p>
        </p:txBody>
      </p:sp>
      <p:sp>
        <p:nvSpPr>
          <p:cNvPr id="3" name="Content Placeholder 2"/>
          <p:cNvSpPr>
            <a:spLocks noGrp="1"/>
          </p:cNvSpPr>
          <p:nvPr>
            <p:ph idx="1"/>
          </p:nvPr>
        </p:nvSpPr>
        <p:spPr>
          <a:xfrm>
            <a:off x="5181600" y="1722437"/>
            <a:ext cx="3810000" cy="4525963"/>
          </a:xfrm>
        </p:spPr>
        <p:txBody>
          <a:bodyPr/>
          <a:lstStyle/>
          <a:p>
            <a:r>
              <a:rPr lang="en-US" dirty="0" smtClean="0"/>
              <a:t>no hover</a:t>
            </a:r>
          </a:p>
          <a:p>
            <a:r>
              <a:rPr lang="en-US" dirty="0" smtClean="0"/>
              <a:t>no edge visibility</a:t>
            </a:r>
          </a:p>
          <a:p>
            <a:r>
              <a:rPr lang="en-US" dirty="0" smtClean="0"/>
              <a:t>stand at the side</a:t>
            </a:r>
          </a:p>
          <a:p>
            <a:r>
              <a:rPr lang="en-US" dirty="0" smtClean="0"/>
              <a:t>accidental touches</a:t>
            </a:r>
          </a:p>
          <a:p>
            <a:r>
              <a:rPr lang="en-US" dirty="0" smtClean="0"/>
              <a:t>palm reject</a:t>
            </a:r>
          </a:p>
          <a:p>
            <a:r>
              <a:rPr lang="en-US" dirty="0" smtClean="0"/>
              <a:t>tall vs. short</a:t>
            </a:r>
          </a:p>
          <a:p>
            <a:r>
              <a:rPr lang="en-US" dirty="0" smtClean="0"/>
              <a:t>hw + </a:t>
            </a:r>
            <a:r>
              <a:rPr lang="en-US" dirty="0" err="1" smtClean="0"/>
              <a:t>sw</a:t>
            </a:r>
            <a:r>
              <a:rPr lang="en-US" dirty="0" smtClean="0"/>
              <a:t> integration</a:t>
            </a:r>
            <a:endParaRPr lang="en-US" dirty="0"/>
          </a:p>
        </p:txBody>
      </p:sp>
      <p:pic>
        <p:nvPicPr>
          <p:cNvPr id="30722" name="Picture 2" descr="885ix"/>
          <p:cNvPicPr>
            <a:picLocks noChangeAspect="1" noChangeArrowheads="1"/>
          </p:cNvPicPr>
          <p:nvPr/>
        </p:nvPicPr>
        <p:blipFill>
          <a:blip r:embed="rId3" cstate="print"/>
          <a:srcRect/>
          <a:stretch>
            <a:fillRect/>
          </a:stretch>
        </p:blipFill>
        <p:spPr bwMode="auto">
          <a:xfrm>
            <a:off x="905510" y="1600200"/>
            <a:ext cx="3971290" cy="44958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form factor is a really big deal</a:t>
            </a:r>
            <a:endParaRPr lang="en-US" sz="4800" dirty="0"/>
          </a:p>
        </p:txBody>
      </p:sp>
      <p:pic>
        <p:nvPicPr>
          <p:cNvPr id="28674" name="Picture 2" descr="Response XE - straight 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524000"/>
            <a:ext cx="2819400" cy="2114550"/>
          </a:xfrm>
          <a:prstGeom prst="rect">
            <a:avLst/>
          </a:prstGeom>
          <a:noFill/>
        </p:spPr>
      </p:pic>
      <p:pic>
        <p:nvPicPr>
          <p:cNvPr id="28676" name="Picture 4" descr="iPhone question"/>
          <p:cNvPicPr>
            <a:picLocks noChangeAspect="1" noChangeArrowheads="1"/>
          </p:cNvPicPr>
          <p:nvPr/>
        </p:nvPicPr>
        <p:blipFill>
          <a:blip r:embed="rId4" cstate="print"/>
          <a:srcRect l="1471" t="15686" r="4412" b="17647"/>
          <a:stretch>
            <a:fillRect/>
          </a:stretch>
        </p:blipFill>
        <p:spPr bwMode="auto">
          <a:xfrm>
            <a:off x="685800" y="3335909"/>
            <a:ext cx="1577789" cy="838200"/>
          </a:xfrm>
          <a:prstGeom prst="rect">
            <a:avLst/>
          </a:prstGeom>
          <a:noFill/>
        </p:spPr>
      </p:pic>
      <p:pic>
        <p:nvPicPr>
          <p:cNvPr id="28678" name="Picture 6" descr="Notebook App Activities"/>
          <p:cNvPicPr>
            <a:picLocks noChangeAspect="1" noChangeArrowheads="1"/>
          </p:cNvPicPr>
          <p:nvPr/>
        </p:nvPicPr>
        <p:blipFill>
          <a:blip r:embed="rId5" cstate="print"/>
          <a:srcRect l="2847" r="6050" b="15207"/>
          <a:stretch>
            <a:fillRect/>
          </a:stretch>
        </p:blipFill>
        <p:spPr bwMode="auto">
          <a:xfrm>
            <a:off x="609600" y="4419600"/>
            <a:ext cx="2667000" cy="1916906"/>
          </a:xfrm>
          <a:prstGeom prst="rect">
            <a:avLst/>
          </a:prstGeom>
          <a:noFill/>
        </p:spPr>
      </p:pic>
      <p:sp>
        <p:nvSpPr>
          <p:cNvPr id="10" name="Content Placeholder 2"/>
          <p:cNvSpPr>
            <a:spLocks noGrp="1"/>
          </p:cNvSpPr>
          <p:nvPr>
            <p:ph idx="1"/>
          </p:nvPr>
        </p:nvSpPr>
        <p:spPr>
          <a:xfrm>
            <a:off x="4191000" y="4343400"/>
            <a:ext cx="4038600" cy="2239963"/>
          </a:xfrm>
        </p:spPr>
        <p:txBody>
          <a:bodyPr>
            <a:normAutofit fontScale="70000" lnSpcReduction="20000"/>
          </a:bodyPr>
          <a:lstStyle/>
          <a:p>
            <a:r>
              <a:rPr lang="en-US" dirty="0" smtClean="0"/>
              <a:t>horizontal/vertical</a:t>
            </a:r>
          </a:p>
          <a:p>
            <a:r>
              <a:rPr lang="en-US" dirty="0" smtClean="0"/>
              <a:t>multi/single user</a:t>
            </a:r>
          </a:p>
          <a:p>
            <a:r>
              <a:rPr lang="en-US" dirty="0" smtClean="0"/>
              <a:t>multi/single touch</a:t>
            </a:r>
          </a:p>
          <a:p>
            <a:r>
              <a:rPr lang="en-US" dirty="0" smtClean="0"/>
              <a:t>text only</a:t>
            </a:r>
            <a:endParaRPr lang="en-US" dirty="0"/>
          </a:p>
          <a:p>
            <a:r>
              <a:rPr lang="en-US" dirty="0" smtClean="0"/>
              <a:t>touch/camera/mouse</a:t>
            </a:r>
          </a:p>
          <a:p>
            <a:r>
              <a:rPr lang="en-US" dirty="0" smtClean="0"/>
              <a: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1326" y="1417638"/>
            <a:ext cx="2725474" cy="273963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8152" y="1433043"/>
            <a:ext cx="3024422" cy="26299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50" name="Picture 2" descr="http://media.idownloadblog.com/wp-content/uploads/2013/02/iPad-ad-Alive-education-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015" r="6523"/>
          <a:stretch/>
        </p:blipFill>
        <p:spPr bwMode="auto">
          <a:xfrm>
            <a:off x="-1" y="1279451"/>
            <a:ext cx="9144001" cy="5578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make it work like an iPad!</a:t>
            </a:r>
            <a:endParaRPr lang="en-US" dirty="0"/>
          </a:p>
        </p:txBody>
      </p:sp>
    </p:spTree>
    <p:extLst>
      <p:ext uri="{BB962C8B-B14F-4D97-AF65-F5344CB8AC3E}">
        <p14:creationId xmlns:p14="http://schemas.microsoft.com/office/powerpoint/2010/main" val="2700226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0"/>
            <a:ext cx="5257800" cy="6902675"/>
          </a:xfrm>
          <a:prstGeom prst="rect">
            <a:avLst/>
          </a:prstGeom>
        </p:spPr>
      </p:pic>
      <p:sp>
        <p:nvSpPr>
          <p:cNvPr id="2" name="Title 1"/>
          <p:cNvSpPr>
            <a:spLocks noGrp="1"/>
          </p:cNvSpPr>
          <p:nvPr>
            <p:ph type="title"/>
          </p:nvPr>
        </p:nvSpPr>
        <p:spPr/>
        <p:txBody>
          <a:bodyPr/>
          <a:lstStyle/>
          <a:p>
            <a:pPr algn="l"/>
            <a:r>
              <a:rPr lang="en-US" dirty="0"/>
              <a:t>r</a:t>
            </a:r>
            <a:r>
              <a:rPr lang="en-US" dirty="0" smtClean="0"/>
              <a:t>eality</a:t>
            </a:r>
            <a:endParaRPr lang="en-US" dirty="0"/>
          </a:p>
        </p:txBody>
      </p:sp>
      <p:sp>
        <p:nvSpPr>
          <p:cNvPr id="3" name="Content Placeholder 2"/>
          <p:cNvSpPr>
            <a:spLocks noGrp="1"/>
          </p:cNvSpPr>
          <p:nvPr>
            <p:ph idx="1"/>
          </p:nvPr>
        </p:nvSpPr>
        <p:spPr>
          <a:xfrm>
            <a:off x="457200" y="1600200"/>
            <a:ext cx="4343400" cy="4525963"/>
          </a:xfrm>
        </p:spPr>
        <p:txBody>
          <a:bodyPr>
            <a:normAutofit fontScale="92500" lnSpcReduction="10000"/>
          </a:bodyPr>
          <a:lstStyle/>
          <a:p>
            <a:r>
              <a:rPr lang="en-US" dirty="0" smtClean="0"/>
              <a:t>iPad: Single user, single tool, multi-touch</a:t>
            </a:r>
          </a:p>
          <a:p>
            <a:r>
              <a:rPr lang="en-US" dirty="0" smtClean="0"/>
              <a:t>SMART:  Multi-tool, multi-user, multi-touch</a:t>
            </a:r>
          </a:p>
          <a:p>
            <a:pPr lvl="1"/>
            <a:r>
              <a:rPr lang="en-US" dirty="0" smtClean="0"/>
              <a:t>Migration from 2 to 4 touch – why??!</a:t>
            </a:r>
          </a:p>
          <a:p>
            <a:pPr lvl="1"/>
            <a:r>
              <a:rPr lang="en-US" dirty="0" smtClean="0"/>
              <a:t>We demand more information, you don’t know we need it, or what benefit it is to you.</a:t>
            </a:r>
            <a:endParaRPr lang="en-US" dirty="0"/>
          </a:p>
        </p:txBody>
      </p:sp>
    </p:spTree>
    <p:extLst>
      <p:ext uri="{BB962C8B-B14F-4D97-AF65-F5344CB8AC3E}">
        <p14:creationId xmlns:p14="http://schemas.microsoft.com/office/powerpoint/2010/main" val="273688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D1D0"/>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465599"/>
            <a:ext cx="8001000" cy="5392401"/>
          </a:xfrm>
        </p:spPr>
      </p:pic>
      <p:pic>
        <p:nvPicPr>
          <p:cNvPr id="6" name="Picture 5"/>
          <p:cNvPicPr>
            <a:picLocks noChangeAspect="1"/>
          </p:cNvPicPr>
          <p:nvPr/>
        </p:nvPicPr>
        <p:blipFill rotWithShape="1">
          <a:blip r:embed="rId4"/>
          <a:srcRect t="20769" b="10000"/>
          <a:stretch/>
        </p:blipFill>
        <p:spPr>
          <a:xfrm>
            <a:off x="0" y="0"/>
            <a:ext cx="1123950" cy="6858000"/>
          </a:xfrm>
          <a:prstGeom prst="rect">
            <a:avLst/>
          </a:prstGeom>
        </p:spPr>
      </p:pic>
      <p:sp>
        <p:nvSpPr>
          <p:cNvPr id="8" name="TextBox 7"/>
          <p:cNvSpPr txBox="1"/>
          <p:nvPr/>
        </p:nvSpPr>
        <p:spPr>
          <a:xfrm>
            <a:off x="5638800" y="6019800"/>
            <a:ext cx="1989455" cy="369332"/>
          </a:xfrm>
          <a:prstGeom prst="rect">
            <a:avLst/>
          </a:prstGeom>
          <a:noFill/>
        </p:spPr>
        <p:txBody>
          <a:bodyPr wrap="none" rtlCol="0">
            <a:spAutoFit/>
          </a:bodyPr>
          <a:lstStyle/>
          <a:p>
            <a:r>
              <a:rPr lang="en-US" dirty="0" smtClean="0"/>
              <a:t>Hardware interface</a:t>
            </a:r>
            <a:endParaRPr lang="en-US" dirty="0"/>
          </a:p>
        </p:txBody>
      </p:sp>
      <p:sp>
        <p:nvSpPr>
          <p:cNvPr id="9" name="TextBox 8"/>
          <p:cNvSpPr txBox="1"/>
          <p:nvPr/>
        </p:nvSpPr>
        <p:spPr>
          <a:xfrm>
            <a:off x="1676400" y="533400"/>
            <a:ext cx="2032031" cy="369332"/>
          </a:xfrm>
          <a:prstGeom prst="rect">
            <a:avLst/>
          </a:prstGeom>
          <a:noFill/>
        </p:spPr>
        <p:txBody>
          <a:bodyPr wrap="none" rtlCol="0">
            <a:spAutoFit/>
          </a:bodyPr>
          <a:lstStyle/>
          <a:p>
            <a:r>
              <a:rPr lang="en-US" dirty="0" smtClean="0"/>
              <a:t>On-screen interface</a:t>
            </a:r>
            <a:endParaRPr lang="en-US" dirty="0"/>
          </a:p>
        </p:txBody>
      </p:sp>
      <p:cxnSp>
        <p:nvCxnSpPr>
          <p:cNvPr id="11" name="Straight Arrow Connector 10"/>
          <p:cNvCxnSpPr>
            <a:stCxn id="9" idx="1"/>
          </p:cNvCxnSpPr>
          <p:nvPr/>
        </p:nvCxnSpPr>
        <p:spPr>
          <a:xfrm flipH="1">
            <a:off x="685800" y="718066"/>
            <a:ext cx="990600" cy="7475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8" idx="3"/>
          </p:cNvCxnSpPr>
          <p:nvPr/>
        </p:nvCxnSpPr>
        <p:spPr>
          <a:xfrm flipV="1">
            <a:off x="7628255" y="4648200"/>
            <a:ext cx="448945" cy="1556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95904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t>Us</a:t>
            </a:r>
            <a:endParaRPr lang="en-US" sz="6000" dirty="0"/>
          </a:p>
        </p:txBody>
      </p:sp>
      <p:pic>
        <p:nvPicPr>
          <p:cNvPr id="9" name="Content Placeholder 5" descr="vcrest_0.jpg"/>
          <p:cNvPicPr>
            <a:picLocks noChangeAspect="1"/>
          </p:cNvPicPr>
          <p:nvPr/>
        </p:nvPicPr>
        <p:blipFill>
          <a:blip r:embed="rId3" cstate="print"/>
          <a:stretch>
            <a:fillRect/>
          </a:stretch>
        </p:blipFill>
        <p:spPr>
          <a:xfrm>
            <a:off x="990600" y="914400"/>
            <a:ext cx="1600200" cy="1672936"/>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3124200" y="1143000"/>
            <a:ext cx="4419600" cy="1178095"/>
          </a:xfrm>
          <a:prstGeom prst="rect">
            <a:avLst/>
          </a:prstGeom>
          <a:noFill/>
          <a:ln w="9525">
            <a:noFill/>
            <a:miter lim="800000"/>
            <a:headEnd/>
            <a:tailEnd/>
          </a:ln>
          <a:effectLst/>
        </p:spPr>
      </p:pic>
      <p:pic>
        <p:nvPicPr>
          <p:cNvPr id="3" name="Picture 2" descr="C:\Documents and Settings\ktee\Desktop\New Image.TIF"/>
          <p:cNvPicPr>
            <a:picLocks noChangeAspect="1" noChangeArrowheads="1"/>
          </p:cNvPicPr>
          <p:nvPr/>
        </p:nvPicPr>
        <p:blipFill>
          <a:blip r:embed="rId5" cstate="print"/>
          <a:srcRect/>
          <a:stretch>
            <a:fillRect/>
          </a:stretch>
        </p:blipFill>
        <p:spPr bwMode="auto">
          <a:xfrm>
            <a:off x="1676400" y="2819400"/>
            <a:ext cx="5638800" cy="3746192"/>
          </a:xfrm>
          <a:prstGeom prst="rect">
            <a:avLst/>
          </a:prstGeom>
          <a:noFill/>
          <a:ln w="6350">
            <a:solidFill>
              <a:schemeClr val="bg1">
                <a:lumMod val="75000"/>
              </a:schemeClr>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2D1D0"/>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465599"/>
            <a:ext cx="8001000" cy="5392401"/>
          </a:xfrm>
        </p:spPr>
      </p:pic>
      <p:pic>
        <p:nvPicPr>
          <p:cNvPr id="6" name="Picture 5"/>
          <p:cNvPicPr>
            <a:picLocks noChangeAspect="1"/>
          </p:cNvPicPr>
          <p:nvPr/>
        </p:nvPicPr>
        <p:blipFill rotWithShape="1">
          <a:blip r:embed="rId3"/>
          <a:srcRect t="20769" b="10000"/>
          <a:stretch/>
        </p:blipFill>
        <p:spPr>
          <a:xfrm>
            <a:off x="0" y="0"/>
            <a:ext cx="1123950" cy="6858000"/>
          </a:xfrm>
          <a:prstGeom prst="rect">
            <a:avLst/>
          </a:prstGeom>
        </p:spPr>
      </p:pic>
      <p:sp>
        <p:nvSpPr>
          <p:cNvPr id="8" name="TextBox 7"/>
          <p:cNvSpPr txBox="1"/>
          <p:nvPr/>
        </p:nvSpPr>
        <p:spPr>
          <a:xfrm>
            <a:off x="5638800" y="6019800"/>
            <a:ext cx="1989455" cy="369332"/>
          </a:xfrm>
          <a:prstGeom prst="rect">
            <a:avLst/>
          </a:prstGeom>
          <a:noFill/>
        </p:spPr>
        <p:txBody>
          <a:bodyPr wrap="none" rtlCol="0">
            <a:spAutoFit/>
          </a:bodyPr>
          <a:lstStyle/>
          <a:p>
            <a:r>
              <a:rPr lang="en-US" dirty="0" smtClean="0"/>
              <a:t>Hardware interface</a:t>
            </a:r>
            <a:endParaRPr lang="en-US" dirty="0"/>
          </a:p>
        </p:txBody>
      </p:sp>
      <p:sp>
        <p:nvSpPr>
          <p:cNvPr id="9" name="TextBox 8"/>
          <p:cNvSpPr txBox="1"/>
          <p:nvPr/>
        </p:nvSpPr>
        <p:spPr>
          <a:xfrm>
            <a:off x="1676400" y="533400"/>
            <a:ext cx="2032031" cy="369332"/>
          </a:xfrm>
          <a:prstGeom prst="rect">
            <a:avLst/>
          </a:prstGeom>
          <a:noFill/>
        </p:spPr>
        <p:txBody>
          <a:bodyPr wrap="none" rtlCol="0">
            <a:spAutoFit/>
          </a:bodyPr>
          <a:lstStyle/>
          <a:p>
            <a:r>
              <a:rPr lang="en-US" dirty="0" smtClean="0"/>
              <a:t>On-screen interface</a:t>
            </a:r>
            <a:endParaRPr lang="en-US" dirty="0"/>
          </a:p>
        </p:txBody>
      </p:sp>
      <p:cxnSp>
        <p:nvCxnSpPr>
          <p:cNvPr id="13" name="Straight Arrow Connector 12"/>
          <p:cNvCxnSpPr>
            <a:stCxn id="8" idx="3"/>
          </p:cNvCxnSpPr>
          <p:nvPr/>
        </p:nvCxnSpPr>
        <p:spPr>
          <a:xfrm flipV="1">
            <a:off x="7628255" y="4648200"/>
            <a:ext cx="448945" cy="1556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 name="Picture 1"/>
          <p:cNvPicPr>
            <a:picLocks noChangeAspect="1"/>
          </p:cNvPicPr>
          <p:nvPr/>
        </p:nvPicPr>
        <p:blipFill rotWithShape="1">
          <a:blip r:embed="rId4"/>
          <a:srcRect t="20769" b="10000"/>
          <a:stretch/>
        </p:blipFill>
        <p:spPr>
          <a:xfrm>
            <a:off x="0" y="0"/>
            <a:ext cx="1123950" cy="6858000"/>
          </a:xfrm>
          <a:prstGeom prst="rect">
            <a:avLst/>
          </a:prstGeom>
        </p:spPr>
      </p:pic>
      <p:cxnSp>
        <p:nvCxnSpPr>
          <p:cNvPr id="11" name="Straight Arrow Connector 10"/>
          <p:cNvCxnSpPr>
            <a:stCxn id="9" idx="1"/>
          </p:cNvCxnSpPr>
          <p:nvPr/>
        </p:nvCxnSpPr>
        <p:spPr>
          <a:xfrm flipH="1">
            <a:off x="1143000" y="718066"/>
            <a:ext cx="533400" cy="653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136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2D1D0"/>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465599"/>
            <a:ext cx="8001000" cy="5392401"/>
          </a:xfrm>
        </p:spPr>
      </p:pic>
      <p:pic>
        <p:nvPicPr>
          <p:cNvPr id="6" name="Picture 5"/>
          <p:cNvPicPr>
            <a:picLocks noChangeAspect="1"/>
          </p:cNvPicPr>
          <p:nvPr/>
        </p:nvPicPr>
        <p:blipFill rotWithShape="1">
          <a:blip r:embed="rId3"/>
          <a:srcRect t="20769" b="10000"/>
          <a:stretch/>
        </p:blipFill>
        <p:spPr>
          <a:xfrm>
            <a:off x="0" y="0"/>
            <a:ext cx="1123950" cy="6858000"/>
          </a:xfrm>
          <a:prstGeom prst="rect">
            <a:avLst/>
          </a:prstGeom>
        </p:spPr>
      </p:pic>
      <p:sp>
        <p:nvSpPr>
          <p:cNvPr id="8" name="TextBox 7"/>
          <p:cNvSpPr txBox="1"/>
          <p:nvPr/>
        </p:nvSpPr>
        <p:spPr>
          <a:xfrm>
            <a:off x="5638800" y="6019800"/>
            <a:ext cx="1989455" cy="369332"/>
          </a:xfrm>
          <a:prstGeom prst="rect">
            <a:avLst/>
          </a:prstGeom>
          <a:noFill/>
        </p:spPr>
        <p:txBody>
          <a:bodyPr wrap="none" rtlCol="0">
            <a:spAutoFit/>
          </a:bodyPr>
          <a:lstStyle/>
          <a:p>
            <a:r>
              <a:rPr lang="en-US" dirty="0" smtClean="0"/>
              <a:t>Hardware interface</a:t>
            </a:r>
            <a:endParaRPr lang="en-US" dirty="0"/>
          </a:p>
        </p:txBody>
      </p:sp>
      <p:sp>
        <p:nvSpPr>
          <p:cNvPr id="9" name="TextBox 8"/>
          <p:cNvSpPr txBox="1"/>
          <p:nvPr/>
        </p:nvSpPr>
        <p:spPr>
          <a:xfrm>
            <a:off x="1676400" y="533400"/>
            <a:ext cx="2032031" cy="369332"/>
          </a:xfrm>
          <a:prstGeom prst="rect">
            <a:avLst/>
          </a:prstGeom>
          <a:noFill/>
        </p:spPr>
        <p:txBody>
          <a:bodyPr wrap="none" rtlCol="0">
            <a:spAutoFit/>
          </a:bodyPr>
          <a:lstStyle/>
          <a:p>
            <a:r>
              <a:rPr lang="en-US" dirty="0" smtClean="0"/>
              <a:t>On-screen interface</a:t>
            </a:r>
            <a:endParaRPr lang="en-US" dirty="0"/>
          </a:p>
        </p:txBody>
      </p:sp>
      <p:cxnSp>
        <p:nvCxnSpPr>
          <p:cNvPr id="13" name="Straight Arrow Connector 12"/>
          <p:cNvCxnSpPr>
            <a:stCxn id="8" idx="3"/>
          </p:cNvCxnSpPr>
          <p:nvPr/>
        </p:nvCxnSpPr>
        <p:spPr>
          <a:xfrm flipV="1">
            <a:off x="7628255" y="4648200"/>
            <a:ext cx="448945" cy="1556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 name="Picture 1"/>
          <p:cNvPicPr>
            <a:picLocks noChangeAspect="1"/>
          </p:cNvPicPr>
          <p:nvPr/>
        </p:nvPicPr>
        <p:blipFill rotWithShape="1">
          <a:blip r:embed="rId4"/>
          <a:srcRect t="20769" b="10000"/>
          <a:stretch/>
        </p:blipFill>
        <p:spPr>
          <a:xfrm>
            <a:off x="0" y="0"/>
            <a:ext cx="1123950" cy="6858000"/>
          </a:xfrm>
          <a:prstGeom prst="rect">
            <a:avLst/>
          </a:prstGeom>
        </p:spPr>
      </p:pic>
      <p:cxnSp>
        <p:nvCxnSpPr>
          <p:cNvPr id="11" name="Straight Arrow Connector 10"/>
          <p:cNvCxnSpPr>
            <a:stCxn id="9" idx="1"/>
          </p:cNvCxnSpPr>
          <p:nvPr/>
        </p:nvCxnSpPr>
        <p:spPr>
          <a:xfrm flipH="1">
            <a:off x="1143000" y="718066"/>
            <a:ext cx="533400" cy="653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 name="Picture 2"/>
          <p:cNvPicPr>
            <a:picLocks noChangeAspect="1"/>
          </p:cNvPicPr>
          <p:nvPr/>
        </p:nvPicPr>
        <p:blipFill rotWithShape="1">
          <a:blip r:embed="rId5"/>
          <a:srcRect t="20769" b="10000"/>
          <a:stretch/>
        </p:blipFill>
        <p:spPr>
          <a:xfrm>
            <a:off x="0" y="0"/>
            <a:ext cx="1123950" cy="6858000"/>
          </a:xfrm>
          <a:prstGeom prst="rect">
            <a:avLst/>
          </a:prstGeom>
        </p:spPr>
      </p:pic>
    </p:spTree>
    <p:extLst>
      <p:ext uri="{BB962C8B-B14F-4D97-AF65-F5344CB8AC3E}">
        <p14:creationId xmlns:p14="http://schemas.microsoft.com/office/powerpoint/2010/main" val="3470167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t>history is valuable</a:t>
            </a:r>
            <a:endParaRPr lang="en-US" sz="6000" dirty="0"/>
          </a:p>
        </p:txBody>
      </p:sp>
      <p:pic>
        <p:nvPicPr>
          <p:cNvPr id="15362" name="Picture 2"/>
          <p:cNvPicPr>
            <a:picLocks noChangeAspect="1" noChangeArrowheads="1"/>
          </p:cNvPicPr>
          <p:nvPr/>
        </p:nvPicPr>
        <p:blipFill>
          <a:blip r:embed="rId3" cstate="print"/>
          <a:srcRect l="2247" t="4459" r="2247" b="3396"/>
          <a:stretch>
            <a:fillRect/>
          </a:stretch>
        </p:blipFill>
        <p:spPr bwMode="auto">
          <a:xfrm>
            <a:off x="1219200" y="1419113"/>
            <a:ext cx="6934200" cy="505788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554162"/>
          </a:xfrm>
        </p:spPr>
        <p:txBody>
          <a:bodyPr>
            <a:normAutofit fontScale="90000"/>
          </a:bodyPr>
          <a:lstStyle/>
          <a:p>
            <a:pPr algn="r"/>
            <a:r>
              <a:rPr lang="en-US" sz="6000" dirty="0" smtClean="0">
                <a:solidFill>
                  <a:schemeClr val="bg1"/>
                </a:solidFill>
              </a:rPr>
              <a:t>it’s always quick and dirty (and that’s okay)</a:t>
            </a:r>
            <a:endParaRPr lang="en-US" sz="6000" dirty="0">
              <a:solidFill>
                <a:schemeClr val="bg1"/>
              </a:solidFill>
            </a:endParaRPr>
          </a:p>
        </p:txBody>
      </p:sp>
      <p:grpSp>
        <p:nvGrpSpPr>
          <p:cNvPr id="3" name="Group 5"/>
          <p:cNvGrpSpPr/>
          <p:nvPr/>
        </p:nvGrpSpPr>
        <p:grpSpPr>
          <a:xfrm>
            <a:off x="1447800" y="1828800"/>
            <a:ext cx="6362700" cy="4772025"/>
            <a:chOff x="1447800" y="1857375"/>
            <a:chExt cx="6362700" cy="4772025"/>
          </a:xfrm>
        </p:grpSpPr>
        <p:pic>
          <p:nvPicPr>
            <p:cNvPr id="12290" name="Picture 2"/>
            <p:cNvPicPr>
              <a:picLocks noChangeAspect="1" noChangeArrowheads="1"/>
            </p:cNvPicPr>
            <p:nvPr/>
          </p:nvPicPr>
          <p:blipFill>
            <a:blip r:embed="rId3" cstate="print"/>
            <a:srcRect/>
            <a:stretch>
              <a:fillRect/>
            </a:stretch>
          </p:blipFill>
          <p:spPr bwMode="auto">
            <a:xfrm>
              <a:off x="1447800" y="1857375"/>
              <a:ext cx="6362700" cy="4772025"/>
            </a:xfrm>
            <a:prstGeom prst="rect">
              <a:avLst/>
            </a:prstGeom>
            <a:noFill/>
            <a:ln w="9525">
              <a:noFill/>
              <a:miter lim="800000"/>
              <a:headEnd/>
              <a:tailEnd/>
            </a:ln>
          </p:spPr>
        </p:pic>
        <p:sp>
          <p:nvSpPr>
            <p:cNvPr id="4" name="TextBox 3"/>
            <p:cNvSpPr txBox="1"/>
            <p:nvPr/>
          </p:nvSpPr>
          <p:spPr>
            <a:xfrm>
              <a:off x="1447800" y="6352401"/>
              <a:ext cx="4892108" cy="276999"/>
            </a:xfrm>
            <a:prstGeom prst="rect">
              <a:avLst/>
            </a:prstGeom>
            <a:noFill/>
          </p:spPr>
          <p:txBody>
            <a:bodyPr wrap="none" rtlCol="0">
              <a:spAutoFit/>
            </a:bodyPr>
            <a:lstStyle/>
            <a:p>
              <a:r>
                <a:rPr lang="en-US" sz="1200" dirty="0">
                  <a:solidFill>
                    <a:schemeClr val="bg1"/>
                  </a:solidFill>
                </a:rPr>
                <a:t>image courtesy: http://www.flickr.com/photos/meanestindian/221581067/</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sz="6000" dirty="0" smtClean="0"/>
              <a:t>UX always needs to be sold</a:t>
            </a:r>
            <a:endParaRPr lang="en-US" sz="6000" dirty="0"/>
          </a:p>
        </p:txBody>
      </p:sp>
      <p:pic>
        <p:nvPicPr>
          <p:cNvPr id="13314" name="Picture 2"/>
          <p:cNvPicPr>
            <a:picLocks noChangeAspect="1" noChangeArrowheads="1"/>
          </p:cNvPicPr>
          <p:nvPr/>
        </p:nvPicPr>
        <p:blipFill>
          <a:blip r:embed="rId3" cstate="print"/>
          <a:srcRect/>
          <a:stretch>
            <a:fillRect/>
          </a:stretch>
        </p:blipFill>
        <p:spPr bwMode="auto">
          <a:xfrm>
            <a:off x="5943600" y="1371600"/>
            <a:ext cx="2819400" cy="403066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4" cstate="print"/>
          <a:srcRect/>
          <a:stretch>
            <a:fillRect/>
          </a:stretch>
        </p:blipFill>
        <p:spPr bwMode="auto">
          <a:xfrm>
            <a:off x="381001" y="1518789"/>
            <a:ext cx="2971800" cy="3662811"/>
          </a:xfrm>
          <a:prstGeom prst="rect">
            <a:avLst/>
          </a:prstGeom>
          <a:noFill/>
          <a:ln w="9525">
            <a:noFill/>
            <a:miter lim="800000"/>
            <a:headEnd/>
            <a:tailEnd/>
          </a:ln>
          <a:effectLst/>
        </p:spPr>
      </p:pic>
      <p:pic>
        <p:nvPicPr>
          <p:cNvPr id="13317" name="Picture 5"/>
          <p:cNvPicPr>
            <a:picLocks noChangeAspect="1" noChangeArrowheads="1"/>
          </p:cNvPicPr>
          <p:nvPr/>
        </p:nvPicPr>
        <p:blipFill>
          <a:blip r:embed="rId5" cstate="print"/>
          <a:srcRect/>
          <a:stretch>
            <a:fillRect/>
          </a:stretch>
        </p:blipFill>
        <p:spPr bwMode="auto">
          <a:xfrm>
            <a:off x="2209800" y="3352800"/>
            <a:ext cx="4857432" cy="3048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sz="6000" dirty="0" smtClean="0">
                <a:solidFill>
                  <a:schemeClr val="bg1"/>
                </a:solidFill>
              </a:rPr>
              <a:t>UX always needs to be sold</a:t>
            </a:r>
            <a:endParaRPr lang="en-US" sz="6000" dirty="0">
              <a:solidFill>
                <a:schemeClr val="bg1"/>
              </a:solidFill>
            </a:endParaRPr>
          </a:p>
        </p:txBody>
      </p:sp>
      <p:grpSp>
        <p:nvGrpSpPr>
          <p:cNvPr id="3" name="Group 9"/>
          <p:cNvGrpSpPr/>
          <p:nvPr/>
        </p:nvGrpSpPr>
        <p:grpSpPr>
          <a:xfrm>
            <a:off x="228600" y="1676400"/>
            <a:ext cx="8686800" cy="4699575"/>
            <a:chOff x="228600" y="1371600"/>
            <a:chExt cx="8686800" cy="4699575"/>
          </a:xfrm>
        </p:grpSpPr>
        <p:sp>
          <p:nvSpPr>
            <p:cNvPr id="6" name="Isosceles Triangle 5"/>
            <p:cNvSpPr/>
            <p:nvPr/>
          </p:nvSpPr>
          <p:spPr>
            <a:xfrm>
              <a:off x="2371725" y="2006025"/>
              <a:ext cx="4400550" cy="3679148"/>
            </a:xfrm>
            <a:prstGeom prst="triangle">
              <a:avLst/>
            </a:prstGeom>
            <a:solidFill>
              <a:srgbClr val="B7ECFF"/>
            </a:solidFill>
            <a:ln>
              <a:solidFill>
                <a:srgbClr val="B7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1981200" y="1371600"/>
              <a:ext cx="5181600" cy="584775"/>
            </a:xfrm>
            <a:prstGeom prst="rect">
              <a:avLst/>
            </a:prstGeom>
            <a:noFill/>
          </p:spPr>
          <p:txBody>
            <a:bodyPr wrap="square" rtlCol="0">
              <a:spAutoFit/>
            </a:bodyPr>
            <a:lstStyle/>
            <a:p>
              <a:pPr algn="ctr"/>
              <a:r>
                <a:rPr lang="en-CA" sz="3200" b="1" dirty="0" smtClean="0">
                  <a:solidFill>
                    <a:schemeClr val="bg1"/>
                  </a:solidFill>
                </a:rPr>
                <a:t>Scope</a:t>
              </a:r>
            </a:p>
          </p:txBody>
        </p:sp>
        <p:sp>
          <p:nvSpPr>
            <p:cNvPr id="8" name="TextBox 7"/>
            <p:cNvSpPr txBox="1"/>
            <p:nvPr/>
          </p:nvSpPr>
          <p:spPr>
            <a:xfrm>
              <a:off x="228600" y="5486400"/>
              <a:ext cx="2971800" cy="584775"/>
            </a:xfrm>
            <a:prstGeom prst="rect">
              <a:avLst/>
            </a:prstGeom>
            <a:noFill/>
          </p:spPr>
          <p:txBody>
            <a:bodyPr wrap="square" rtlCol="0">
              <a:spAutoFit/>
            </a:bodyPr>
            <a:lstStyle/>
            <a:p>
              <a:pPr algn="ctr"/>
              <a:r>
                <a:rPr lang="en-CA" sz="3200" b="1" dirty="0" smtClean="0">
                  <a:solidFill>
                    <a:schemeClr val="bg1"/>
                  </a:solidFill>
                </a:rPr>
                <a:t>Time</a:t>
              </a:r>
            </a:p>
          </p:txBody>
        </p:sp>
        <p:sp>
          <p:nvSpPr>
            <p:cNvPr id="9" name="TextBox 8"/>
            <p:cNvSpPr txBox="1"/>
            <p:nvPr/>
          </p:nvSpPr>
          <p:spPr>
            <a:xfrm>
              <a:off x="5791200" y="5410200"/>
              <a:ext cx="3124200" cy="584775"/>
            </a:xfrm>
            <a:prstGeom prst="rect">
              <a:avLst/>
            </a:prstGeom>
            <a:noFill/>
          </p:spPr>
          <p:txBody>
            <a:bodyPr wrap="square" rtlCol="0">
              <a:spAutoFit/>
            </a:bodyPr>
            <a:lstStyle/>
            <a:p>
              <a:pPr algn="ctr"/>
              <a:r>
                <a:rPr lang="en-CA" sz="3200" b="1" dirty="0" smtClean="0">
                  <a:solidFill>
                    <a:schemeClr val="bg1"/>
                  </a:solidFill>
                </a:rPr>
                <a:t>Cost</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UX is bigger than usability</a:t>
            </a:r>
            <a:endParaRPr lang="en-US" sz="6000" dirty="0">
              <a:solidFill>
                <a:schemeClr val="bg1"/>
              </a:solidFill>
            </a:endParaRPr>
          </a:p>
        </p:txBody>
      </p:sp>
      <p:grpSp>
        <p:nvGrpSpPr>
          <p:cNvPr id="6" name="Group 5"/>
          <p:cNvGrpSpPr/>
          <p:nvPr/>
        </p:nvGrpSpPr>
        <p:grpSpPr>
          <a:xfrm>
            <a:off x="3543300" y="2743200"/>
            <a:ext cx="2057400" cy="1981200"/>
            <a:chOff x="3200400" y="2743200"/>
            <a:chExt cx="2057400" cy="1981200"/>
          </a:xfrm>
        </p:grpSpPr>
        <p:sp>
          <p:nvSpPr>
            <p:cNvPr id="4" name="TextBox 3"/>
            <p:cNvSpPr txBox="1"/>
            <p:nvPr/>
          </p:nvSpPr>
          <p:spPr>
            <a:xfrm>
              <a:off x="3429000" y="3429000"/>
              <a:ext cx="1582484" cy="584775"/>
            </a:xfrm>
            <a:prstGeom prst="rect">
              <a:avLst/>
            </a:prstGeom>
            <a:noFill/>
          </p:spPr>
          <p:txBody>
            <a:bodyPr wrap="none" rtlCol="0">
              <a:spAutoFit/>
            </a:bodyPr>
            <a:lstStyle/>
            <a:p>
              <a:r>
                <a:rPr lang="en-US" sz="3200" dirty="0" smtClean="0">
                  <a:solidFill>
                    <a:schemeClr val="bg1"/>
                  </a:solidFill>
                </a:rPr>
                <a:t>usability</a:t>
              </a:r>
              <a:endParaRPr lang="en-US" sz="3200" dirty="0">
                <a:solidFill>
                  <a:schemeClr val="bg1"/>
                </a:solidFill>
              </a:endParaRPr>
            </a:p>
          </p:txBody>
        </p:sp>
        <p:sp>
          <p:nvSpPr>
            <p:cNvPr id="5" name="Oval 4"/>
            <p:cNvSpPr/>
            <p:nvPr/>
          </p:nvSpPr>
          <p:spPr>
            <a:xfrm>
              <a:off x="3200400" y="27432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UX is bigger than usability</a:t>
            </a:r>
            <a:endParaRPr lang="en-US" sz="6000" dirty="0">
              <a:solidFill>
                <a:schemeClr val="bg1"/>
              </a:solidFill>
            </a:endParaRPr>
          </a:p>
        </p:txBody>
      </p:sp>
      <p:grpSp>
        <p:nvGrpSpPr>
          <p:cNvPr id="3" name="Group 16"/>
          <p:cNvGrpSpPr/>
          <p:nvPr/>
        </p:nvGrpSpPr>
        <p:grpSpPr>
          <a:xfrm>
            <a:off x="3543300" y="2743200"/>
            <a:ext cx="2057400" cy="1981200"/>
            <a:chOff x="3200400" y="2743200"/>
            <a:chExt cx="2057400" cy="1981200"/>
          </a:xfrm>
        </p:grpSpPr>
        <p:sp>
          <p:nvSpPr>
            <p:cNvPr id="7" name="TextBox 6"/>
            <p:cNvSpPr txBox="1"/>
            <p:nvPr/>
          </p:nvSpPr>
          <p:spPr>
            <a:xfrm>
              <a:off x="3429000" y="3429000"/>
              <a:ext cx="1582484" cy="584775"/>
            </a:xfrm>
            <a:prstGeom prst="rect">
              <a:avLst/>
            </a:prstGeom>
            <a:noFill/>
          </p:spPr>
          <p:txBody>
            <a:bodyPr wrap="none" rtlCol="0">
              <a:spAutoFit/>
            </a:bodyPr>
            <a:lstStyle/>
            <a:p>
              <a:r>
                <a:rPr lang="en-US" sz="3200" dirty="0" smtClean="0">
                  <a:solidFill>
                    <a:schemeClr val="bg1"/>
                  </a:solidFill>
                </a:rPr>
                <a:t>usability</a:t>
              </a:r>
              <a:endParaRPr lang="en-US" sz="3200" dirty="0">
                <a:solidFill>
                  <a:schemeClr val="bg1"/>
                </a:solidFill>
              </a:endParaRPr>
            </a:p>
          </p:txBody>
        </p:sp>
        <p:sp>
          <p:nvSpPr>
            <p:cNvPr id="8" name="Oval 7"/>
            <p:cNvSpPr/>
            <p:nvPr/>
          </p:nvSpPr>
          <p:spPr>
            <a:xfrm>
              <a:off x="3200400" y="27432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4" name="Group 18"/>
          <p:cNvGrpSpPr/>
          <p:nvPr/>
        </p:nvGrpSpPr>
        <p:grpSpPr>
          <a:xfrm>
            <a:off x="6324600" y="1524000"/>
            <a:ext cx="2057400" cy="1981200"/>
            <a:chOff x="5715000" y="1905000"/>
            <a:chExt cx="2057400" cy="1981200"/>
          </a:xfrm>
        </p:grpSpPr>
        <p:sp>
          <p:nvSpPr>
            <p:cNvPr id="9" name="TextBox 8"/>
            <p:cNvSpPr txBox="1"/>
            <p:nvPr/>
          </p:nvSpPr>
          <p:spPr>
            <a:xfrm>
              <a:off x="5908568" y="2603213"/>
              <a:ext cx="1670265" cy="584775"/>
            </a:xfrm>
            <a:prstGeom prst="rect">
              <a:avLst/>
            </a:prstGeom>
            <a:noFill/>
          </p:spPr>
          <p:txBody>
            <a:bodyPr wrap="none" rtlCol="0">
              <a:spAutoFit/>
            </a:bodyPr>
            <a:lstStyle/>
            <a:p>
              <a:pPr algn="ctr"/>
              <a:r>
                <a:rPr lang="en-US" sz="3200" dirty="0" smtClean="0">
                  <a:solidFill>
                    <a:schemeClr val="bg1"/>
                  </a:solidFill>
                </a:rPr>
                <a:t>branding</a:t>
              </a:r>
              <a:endParaRPr lang="en-US" sz="3200" dirty="0">
                <a:solidFill>
                  <a:schemeClr val="bg1"/>
                </a:solidFill>
              </a:endParaRPr>
            </a:p>
          </p:txBody>
        </p:sp>
        <p:sp>
          <p:nvSpPr>
            <p:cNvPr id="10" name="Oval 9"/>
            <p:cNvSpPr/>
            <p:nvPr/>
          </p:nvSpPr>
          <p:spPr>
            <a:xfrm>
              <a:off x="5715000" y="19050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5" name="Group 19"/>
          <p:cNvGrpSpPr/>
          <p:nvPr/>
        </p:nvGrpSpPr>
        <p:grpSpPr>
          <a:xfrm>
            <a:off x="1143000" y="1676400"/>
            <a:ext cx="2057400" cy="1981200"/>
            <a:chOff x="685800" y="1752600"/>
            <a:chExt cx="2057400" cy="1981200"/>
          </a:xfrm>
        </p:grpSpPr>
        <p:sp>
          <p:nvSpPr>
            <p:cNvPr id="11" name="TextBox 10"/>
            <p:cNvSpPr txBox="1"/>
            <p:nvPr/>
          </p:nvSpPr>
          <p:spPr>
            <a:xfrm>
              <a:off x="968943" y="2450813"/>
              <a:ext cx="1491114" cy="584775"/>
            </a:xfrm>
            <a:prstGeom prst="rect">
              <a:avLst/>
            </a:prstGeom>
            <a:noFill/>
          </p:spPr>
          <p:txBody>
            <a:bodyPr wrap="none" rtlCol="0">
              <a:spAutoFit/>
            </a:bodyPr>
            <a:lstStyle/>
            <a:p>
              <a:r>
                <a:rPr lang="en-US" sz="3200" dirty="0" smtClean="0">
                  <a:solidFill>
                    <a:schemeClr val="bg1"/>
                  </a:solidFill>
                </a:rPr>
                <a:t>support</a:t>
              </a:r>
              <a:endParaRPr lang="en-US" sz="3200" dirty="0">
                <a:solidFill>
                  <a:schemeClr val="bg1"/>
                </a:solidFill>
              </a:endParaRPr>
            </a:p>
          </p:txBody>
        </p:sp>
        <p:sp>
          <p:nvSpPr>
            <p:cNvPr id="12" name="Oval 11"/>
            <p:cNvSpPr/>
            <p:nvPr/>
          </p:nvSpPr>
          <p:spPr>
            <a:xfrm>
              <a:off x="685800" y="17526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6" name="Group 20"/>
          <p:cNvGrpSpPr/>
          <p:nvPr/>
        </p:nvGrpSpPr>
        <p:grpSpPr>
          <a:xfrm>
            <a:off x="1447800" y="4343400"/>
            <a:ext cx="2057400" cy="1981200"/>
            <a:chOff x="870624" y="4559587"/>
            <a:chExt cx="2057400" cy="1981200"/>
          </a:xfrm>
        </p:grpSpPr>
        <p:sp>
          <p:nvSpPr>
            <p:cNvPr id="13" name="TextBox 12"/>
            <p:cNvSpPr txBox="1"/>
            <p:nvPr/>
          </p:nvSpPr>
          <p:spPr>
            <a:xfrm>
              <a:off x="1173004" y="5011578"/>
              <a:ext cx="1452641" cy="1077218"/>
            </a:xfrm>
            <a:prstGeom prst="rect">
              <a:avLst/>
            </a:prstGeom>
            <a:noFill/>
          </p:spPr>
          <p:txBody>
            <a:bodyPr wrap="none" rtlCol="0">
              <a:spAutoFit/>
            </a:bodyPr>
            <a:lstStyle/>
            <a:p>
              <a:pPr algn="ctr"/>
              <a:r>
                <a:rPr lang="en-US" sz="3200" dirty="0" smtClean="0">
                  <a:solidFill>
                    <a:schemeClr val="bg1"/>
                  </a:solidFill>
                </a:rPr>
                <a:t>human </a:t>
              </a:r>
            </a:p>
            <a:p>
              <a:pPr algn="ctr"/>
              <a:r>
                <a:rPr lang="en-US" sz="3200" dirty="0" smtClean="0">
                  <a:solidFill>
                    <a:schemeClr val="bg1"/>
                  </a:solidFill>
                </a:rPr>
                <a:t>factors</a:t>
              </a:r>
              <a:endParaRPr lang="en-US" sz="3200" dirty="0">
                <a:solidFill>
                  <a:schemeClr val="bg1"/>
                </a:solidFill>
              </a:endParaRPr>
            </a:p>
          </p:txBody>
        </p:sp>
        <p:sp>
          <p:nvSpPr>
            <p:cNvPr id="14" name="Oval 13"/>
            <p:cNvSpPr/>
            <p:nvPr/>
          </p:nvSpPr>
          <p:spPr>
            <a:xfrm>
              <a:off x="870624" y="4559587"/>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17" name="Group 17"/>
          <p:cNvGrpSpPr/>
          <p:nvPr/>
        </p:nvGrpSpPr>
        <p:grpSpPr>
          <a:xfrm>
            <a:off x="5791200" y="4267200"/>
            <a:ext cx="2057400" cy="1981200"/>
            <a:chOff x="5257800" y="4572000"/>
            <a:chExt cx="2057400" cy="1981200"/>
          </a:xfrm>
        </p:grpSpPr>
        <p:sp>
          <p:nvSpPr>
            <p:cNvPr id="15" name="TextBox 14"/>
            <p:cNvSpPr txBox="1"/>
            <p:nvPr/>
          </p:nvSpPr>
          <p:spPr>
            <a:xfrm>
              <a:off x="5551042" y="5257800"/>
              <a:ext cx="1470916" cy="584775"/>
            </a:xfrm>
            <a:prstGeom prst="rect">
              <a:avLst/>
            </a:prstGeom>
            <a:noFill/>
          </p:spPr>
          <p:txBody>
            <a:bodyPr wrap="none" rtlCol="0">
              <a:spAutoFit/>
            </a:bodyPr>
            <a:lstStyle/>
            <a:p>
              <a:pPr algn="ctr"/>
              <a:r>
                <a:rPr lang="en-US" sz="3200" dirty="0" smtClean="0">
                  <a:solidFill>
                    <a:schemeClr val="bg1"/>
                  </a:solidFill>
                </a:rPr>
                <a:t>content</a:t>
              </a:r>
              <a:endParaRPr lang="en-US" sz="3200" dirty="0">
                <a:solidFill>
                  <a:schemeClr val="bg1"/>
                </a:solidFill>
              </a:endParaRPr>
            </a:p>
          </p:txBody>
        </p:sp>
        <p:sp>
          <p:nvSpPr>
            <p:cNvPr id="16" name="Oval 15"/>
            <p:cNvSpPr/>
            <p:nvPr/>
          </p:nvSpPr>
          <p:spPr>
            <a:xfrm>
              <a:off x="5257800" y="45720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UX is bigger than usability</a:t>
            </a:r>
            <a:endParaRPr lang="en-US" sz="6000" dirty="0">
              <a:solidFill>
                <a:schemeClr val="bg1"/>
              </a:solidFill>
            </a:endParaRPr>
          </a:p>
        </p:txBody>
      </p:sp>
      <p:grpSp>
        <p:nvGrpSpPr>
          <p:cNvPr id="3" name="Group 16"/>
          <p:cNvGrpSpPr/>
          <p:nvPr/>
        </p:nvGrpSpPr>
        <p:grpSpPr>
          <a:xfrm>
            <a:off x="3543300" y="2743200"/>
            <a:ext cx="2057400" cy="1981200"/>
            <a:chOff x="3200400" y="2743200"/>
            <a:chExt cx="2057400" cy="1981200"/>
          </a:xfrm>
        </p:grpSpPr>
        <p:sp>
          <p:nvSpPr>
            <p:cNvPr id="7" name="TextBox 6"/>
            <p:cNvSpPr txBox="1"/>
            <p:nvPr/>
          </p:nvSpPr>
          <p:spPr>
            <a:xfrm>
              <a:off x="3429000" y="3429000"/>
              <a:ext cx="1582484" cy="584775"/>
            </a:xfrm>
            <a:prstGeom prst="rect">
              <a:avLst/>
            </a:prstGeom>
            <a:noFill/>
          </p:spPr>
          <p:txBody>
            <a:bodyPr wrap="none" rtlCol="0">
              <a:spAutoFit/>
            </a:bodyPr>
            <a:lstStyle/>
            <a:p>
              <a:r>
                <a:rPr lang="en-US" sz="3200" dirty="0" smtClean="0">
                  <a:solidFill>
                    <a:schemeClr val="bg1"/>
                  </a:solidFill>
                </a:rPr>
                <a:t>usability</a:t>
              </a:r>
              <a:endParaRPr lang="en-US" sz="3200" dirty="0">
                <a:solidFill>
                  <a:schemeClr val="bg1"/>
                </a:solidFill>
              </a:endParaRPr>
            </a:p>
          </p:txBody>
        </p:sp>
        <p:sp>
          <p:nvSpPr>
            <p:cNvPr id="8" name="Oval 7"/>
            <p:cNvSpPr/>
            <p:nvPr/>
          </p:nvSpPr>
          <p:spPr>
            <a:xfrm>
              <a:off x="3200400" y="27432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4" name="Group 18"/>
          <p:cNvGrpSpPr/>
          <p:nvPr/>
        </p:nvGrpSpPr>
        <p:grpSpPr>
          <a:xfrm>
            <a:off x="5638800" y="1828800"/>
            <a:ext cx="2057400" cy="1981200"/>
            <a:chOff x="5715000" y="1905000"/>
            <a:chExt cx="2057400" cy="1981200"/>
          </a:xfrm>
        </p:grpSpPr>
        <p:sp>
          <p:nvSpPr>
            <p:cNvPr id="9" name="TextBox 8"/>
            <p:cNvSpPr txBox="1"/>
            <p:nvPr/>
          </p:nvSpPr>
          <p:spPr>
            <a:xfrm>
              <a:off x="5908568" y="2603213"/>
              <a:ext cx="1670265" cy="584775"/>
            </a:xfrm>
            <a:prstGeom prst="rect">
              <a:avLst/>
            </a:prstGeom>
            <a:noFill/>
          </p:spPr>
          <p:txBody>
            <a:bodyPr wrap="none" rtlCol="0">
              <a:spAutoFit/>
            </a:bodyPr>
            <a:lstStyle/>
            <a:p>
              <a:pPr algn="ctr"/>
              <a:r>
                <a:rPr lang="en-US" sz="3200" dirty="0" smtClean="0">
                  <a:solidFill>
                    <a:schemeClr val="bg1"/>
                  </a:solidFill>
                </a:rPr>
                <a:t>branding</a:t>
              </a:r>
              <a:endParaRPr lang="en-US" sz="3200" dirty="0">
                <a:solidFill>
                  <a:schemeClr val="bg1"/>
                </a:solidFill>
              </a:endParaRPr>
            </a:p>
          </p:txBody>
        </p:sp>
        <p:sp>
          <p:nvSpPr>
            <p:cNvPr id="10" name="Oval 9"/>
            <p:cNvSpPr/>
            <p:nvPr/>
          </p:nvSpPr>
          <p:spPr>
            <a:xfrm>
              <a:off x="5715000" y="19050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5" name="Group 19"/>
          <p:cNvGrpSpPr/>
          <p:nvPr/>
        </p:nvGrpSpPr>
        <p:grpSpPr>
          <a:xfrm>
            <a:off x="1295400" y="2057400"/>
            <a:ext cx="2057400" cy="1981200"/>
            <a:chOff x="685800" y="1752600"/>
            <a:chExt cx="2057400" cy="1981200"/>
          </a:xfrm>
        </p:grpSpPr>
        <p:sp>
          <p:nvSpPr>
            <p:cNvPr id="11" name="TextBox 10"/>
            <p:cNvSpPr txBox="1"/>
            <p:nvPr/>
          </p:nvSpPr>
          <p:spPr>
            <a:xfrm>
              <a:off x="968943" y="2450813"/>
              <a:ext cx="1491114" cy="584775"/>
            </a:xfrm>
            <a:prstGeom prst="rect">
              <a:avLst/>
            </a:prstGeom>
            <a:noFill/>
          </p:spPr>
          <p:txBody>
            <a:bodyPr wrap="none" rtlCol="0">
              <a:spAutoFit/>
            </a:bodyPr>
            <a:lstStyle/>
            <a:p>
              <a:r>
                <a:rPr lang="en-US" sz="3200" dirty="0" smtClean="0">
                  <a:solidFill>
                    <a:schemeClr val="bg1"/>
                  </a:solidFill>
                </a:rPr>
                <a:t>support</a:t>
              </a:r>
              <a:endParaRPr lang="en-US" sz="3200" dirty="0">
                <a:solidFill>
                  <a:schemeClr val="bg1"/>
                </a:solidFill>
              </a:endParaRPr>
            </a:p>
          </p:txBody>
        </p:sp>
        <p:sp>
          <p:nvSpPr>
            <p:cNvPr id="12" name="Oval 11"/>
            <p:cNvSpPr/>
            <p:nvPr/>
          </p:nvSpPr>
          <p:spPr>
            <a:xfrm>
              <a:off x="685800" y="17526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6" name="Group 20"/>
          <p:cNvGrpSpPr/>
          <p:nvPr/>
        </p:nvGrpSpPr>
        <p:grpSpPr>
          <a:xfrm>
            <a:off x="1752600" y="4267200"/>
            <a:ext cx="2057400" cy="1981200"/>
            <a:chOff x="870624" y="4559587"/>
            <a:chExt cx="2057400" cy="1981200"/>
          </a:xfrm>
        </p:grpSpPr>
        <p:sp>
          <p:nvSpPr>
            <p:cNvPr id="13" name="TextBox 12"/>
            <p:cNvSpPr txBox="1"/>
            <p:nvPr/>
          </p:nvSpPr>
          <p:spPr>
            <a:xfrm>
              <a:off x="1173004" y="5011578"/>
              <a:ext cx="1452641" cy="1077218"/>
            </a:xfrm>
            <a:prstGeom prst="rect">
              <a:avLst/>
            </a:prstGeom>
            <a:noFill/>
          </p:spPr>
          <p:txBody>
            <a:bodyPr wrap="none" rtlCol="0">
              <a:spAutoFit/>
            </a:bodyPr>
            <a:lstStyle/>
            <a:p>
              <a:pPr algn="ctr"/>
              <a:r>
                <a:rPr lang="en-US" sz="3200" dirty="0" smtClean="0">
                  <a:solidFill>
                    <a:schemeClr val="bg1"/>
                  </a:solidFill>
                </a:rPr>
                <a:t>human </a:t>
              </a:r>
            </a:p>
            <a:p>
              <a:pPr algn="ctr"/>
              <a:r>
                <a:rPr lang="en-US" sz="3200" dirty="0" smtClean="0">
                  <a:solidFill>
                    <a:schemeClr val="bg1"/>
                  </a:solidFill>
                </a:rPr>
                <a:t>factors</a:t>
              </a:r>
              <a:endParaRPr lang="en-US" sz="3200" dirty="0">
                <a:solidFill>
                  <a:schemeClr val="bg1"/>
                </a:solidFill>
              </a:endParaRPr>
            </a:p>
          </p:txBody>
        </p:sp>
        <p:sp>
          <p:nvSpPr>
            <p:cNvPr id="14" name="Oval 13"/>
            <p:cNvSpPr/>
            <p:nvPr/>
          </p:nvSpPr>
          <p:spPr>
            <a:xfrm>
              <a:off x="870624" y="4559587"/>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17" name="Group 17"/>
          <p:cNvGrpSpPr/>
          <p:nvPr/>
        </p:nvGrpSpPr>
        <p:grpSpPr>
          <a:xfrm>
            <a:off x="5562600" y="4114800"/>
            <a:ext cx="2057400" cy="1981200"/>
            <a:chOff x="5257800" y="4572000"/>
            <a:chExt cx="2057400" cy="1981200"/>
          </a:xfrm>
        </p:grpSpPr>
        <p:sp>
          <p:nvSpPr>
            <p:cNvPr id="15" name="TextBox 14"/>
            <p:cNvSpPr txBox="1"/>
            <p:nvPr/>
          </p:nvSpPr>
          <p:spPr>
            <a:xfrm>
              <a:off x="5551042" y="5257800"/>
              <a:ext cx="1470916" cy="584775"/>
            </a:xfrm>
            <a:prstGeom prst="rect">
              <a:avLst/>
            </a:prstGeom>
            <a:noFill/>
          </p:spPr>
          <p:txBody>
            <a:bodyPr wrap="none" rtlCol="0">
              <a:spAutoFit/>
            </a:bodyPr>
            <a:lstStyle/>
            <a:p>
              <a:pPr algn="ctr"/>
              <a:r>
                <a:rPr lang="en-US" sz="3200" dirty="0" smtClean="0">
                  <a:solidFill>
                    <a:schemeClr val="bg1"/>
                  </a:solidFill>
                </a:rPr>
                <a:t>content</a:t>
              </a:r>
              <a:endParaRPr lang="en-US" sz="3200" dirty="0">
                <a:solidFill>
                  <a:schemeClr val="bg1"/>
                </a:solidFill>
              </a:endParaRPr>
            </a:p>
          </p:txBody>
        </p:sp>
        <p:sp>
          <p:nvSpPr>
            <p:cNvPr id="16" name="Oval 15"/>
            <p:cNvSpPr/>
            <p:nvPr/>
          </p:nvSpPr>
          <p:spPr>
            <a:xfrm>
              <a:off x="5257800" y="4572000"/>
              <a:ext cx="2057400" cy="19812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
        <p:nvSpPr>
          <p:cNvPr id="18" name="Oval 17"/>
          <p:cNvSpPr/>
          <p:nvPr/>
        </p:nvSpPr>
        <p:spPr>
          <a:xfrm>
            <a:off x="190500" y="1219200"/>
            <a:ext cx="8763000" cy="5486400"/>
          </a:xfrm>
          <a:prstGeom prst="ellipse">
            <a:avLst/>
          </a:prstGeom>
          <a:noFill/>
          <a:ln w="47625"/>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9" name="TextBox 18"/>
          <p:cNvSpPr txBox="1"/>
          <p:nvPr/>
        </p:nvSpPr>
        <p:spPr>
          <a:xfrm>
            <a:off x="4033231" y="1447800"/>
            <a:ext cx="1077539" cy="1015663"/>
          </a:xfrm>
          <a:prstGeom prst="rect">
            <a:avLst/>
          </a:prstGeom>
          <a:noFill/>
        </p:spPr>
        <p:txBody>
          <a:bodyPr wrap="none" rtlCol="0">
            <a:spAutoFit/>
          </a:bodyPr>
          <a:lstStyle/>
          <a:p>
            <a:pPr algn="ctr"/>
            <a:r>
              <a:rPr lang="en-US" sz="6000" dirty="0" smtClean="0">
                <a:solidFill>
                  <a:schemeClr val="bg1"/>
                </a:solidFill>
              </a:rPr>
              <a:t>UX</a:t>
            </a:r>
            <a:endParaRPr lang="en-US" sz="6000" dirty="0">
              <a:solidFill>
                <a:schemeClr val="bg1"/>
              </a:solidFill>
            </a:endParaRPr>
          </a:p>
        </p:txBody>
      </p:sp>
      <p:sp>
        <p:nvSpPr>
          <p:cNvPr id="21" name="TextBox 20"/>
          <p:cNvSpPr txBox="1"/>
          <p:nvPr/>
        </p:nvSpPr>
        <p:spPr>
          <a:xfrm>
            <a:off x="4343400" y="5105400"/>
            <a:ext cx="715260" cy="1015663"/>
          </a:xfrm>
          <a:prstGeom prst="rect">
            <a:avLst/>
          </a:prstGeom>
          <a:noFill/>
        </p:spPr>
        <p:txBody>
          <a:bodyPr wrap="none" rtlCol="0">
            <a:spAutoFit/>
          </a:bodyPr>
          <a:lstStyle/>
          <a:p>
            <a:pPr algn="ctr"/>
            <a:r>
              <a:rPr lang="en-US" sz="6000" dirty="0" smtClean="0">
                <a:solidFill>
                  <a:schemeClr val="bg1"/>
                </a:solidFill>
              </a:rPr>
              <a:t>…</a:t>
            </a:r>
            <a:endParaRPr lang="en-US" sz="600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762"/>
            <a:ext cx="9144000" cy="6094476"/>
          </a:xfrm>
          <a:prstGeom prst="rect">
            <a:avLst/>
          </a:prstGeom>
        </p:spPr>
      </p:pic>
    </p:spTree>
    <p:extLst>
      <p:ext uri="{BB962C8B-B14F-4D97-AF65-F5344CB8AC3E}">
        <p14:creationId xmlns:p14="http://schemas.microsoft.com/office/powerpoint/2010/main" val="88708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1143000"/>
          </a:xfrm>
        </p:spPr>
        <p:txBody>
          <a:bodyPr>
            <a:noAutofit/>
          </a:bodyPr>
          <a:lstStyle/>
          <a:p>
            <a:pPr algn="r"/>
            <a:r>
              <a:rPr lang="en-US" sz="4200" dirty="0" smtClean="0">
                <a:solidFill>
                  <a:schemeClr val="bg1"/>
                </a:solidFill>
              </a:rPr>
              <a:t>9 Real World UX Lessons from SMART</a:t>
            </a:r>
            <a:endParaRPr lang="en-US" sz="4200" dirty="0">
              <a:solidFill>
                <a:schemeClr val="bg1"/>
              </a:solidFill>
            </a:endParaRPr>
          </a:p>
        </p:txBody>
      </p:sp>
      <p:sp>
        <p:nvSpPr>
          <p:cNvPr id="4" name="Content Placeholder 2"/>
          <p:cNvSpPr>
            <a:spLocks noGrp="1"/>
          </p:cNvSpPr>
          <p:nvPr>
            <p:ph idx="1"/>
          </p:nvPr>
        </p:nvSpPr>
        <p:spPr>
          <a:xfrm>
            <a:off x="609600" y="1143000"/>
            <a:ext cx="7772400" cy="5334000"/>
          </a:xfrm>
        </p:spPr>
        <p:txBody>
          <a:bodyPr>
            <a:noAutofit/>
          </a:bodyPr>
          <a:lstStyle/>
          <a:p>
            <a:pPr>
              <a:buNone/>
            </a:pPr>
            <a:r>
              <a:rPr lang="en-US" dirty="0" smtClean="0">
                <a:solidFill>
                  <a:schemeClr val="bg1"/>
                </a:solidFill>
              </a:rPr>
              <a:t>1. know your users</a:t>
            </a:r>
          </a:p>
          <a:p>
            <a:pPr>
              <a:buNone/>
            </a:pPr>
            <a:r>
              <a:rPr lang="en-US" dirty="0" smtClean="0">
                <a:solidFill>
                  <a:schemeClr val="bg1"/>
                </a:solidFill>
              </a:rPr>
              <a:t>2. really know your users</a:t>
            </a:r>
          </a:p>
          <a:p>
            <a:pPr>
              <a:buNone/>
            </a:pPr>
            <a:r>
              <a:rPr lang="en-US" dirty="0" smtClean="0">
                <a:solidFill>
                  <a:schemeClr val="bg1"/>
                </a:solidFill>
              </a:rPr>
              <a:t>3. know all your users</a:t>
            </a:r>
          </a:p>
          <a:p>
            <a:pPr>
              <a:buNone/>
            </a:pPr>
            <a:r>
              <a:rPr lang="en-US" dirty="0" smtClean="0">
                <a:solidFill>
                  <a:schemeClr val="bg1"/>
                </a:solidFill>
              </a:rPr>
              <a:t>4. REALLY know your users</a:t>
            </a:r>
          </a:p>
          <a:p>
            <a:pPr>
              <a:buNone/>
            </a:pPr>
            <a:r>
              <a:rPr lang="en-US" dirty="0" smtClean="0">
                <a:solidFill>
                  <a:schemeClr val="bg1"/>
                </a:solidFill>
              </a:rPr>
              <a:t>5. form factor is a really big deal</a:t>
            </a:r>
          </a:p>
          <a:p>
            <a:pPr>
              <a:buNone/>
            </a:pPr>
            <a:r>
              <a:rPr lang="en-US" dirty="0" smtClean="0">
                <a:solidFill>
                  <a:schemeClr val="bg1"/>
                </a:solidFill>
              </a:rPr>
              <a:t>6. history is valuable</a:t>
            </a:r>
          </a:p>
          <a:p>
            <a:pPr>
              <a:buNone/>
            </a:pPr>
            <a:r>
              <a:rPr lang="en-US" dirty="0" smtClean="0">
                <a:solidFill>
                  <a:schemeClr val="bg1"/>
                </a:solidFill>
              </a:rPr>
              <a:t>7. it’s always quick and dirty (and that’s okay)</a:t>
            </a:r>
          </a:p>
          <a:p>
            <a:pPr>
              <a:buNone/>
            </a:pPr>
            <a:r>
              <a:rPr lang="en-US" dirty="0" smtClean="0">
                <a:solidFill>
                  <a:schemeClr val="bg1"/>
                </a:solidFill>
              </a:rPr>
              <a:t>8. UX needs to be sold</a:t>
            </a:r>
          </a:p>
          <a:p>
            <a:pPr>
              <a:buNone/>
            </a:pPr>
            <a:r>
              <a:rPr lang="en-US" dirty="0" smtClean="0">
                <a:solidFill>
                  <a:schemeClr val="bg1"/>
                </a:solidFill>
              </a:rPr>
              <a:t>9. UX is bigger than usability</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4010036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762"/>
            <a:ext cx="9144000" cy="6094476"/>
          </a:xfrm>
          <a:prstGeom prst="rect">
            <a:avLst/>
          </a:prstGeom>
        </p:spPr>
      </p:pic>
    </p:spTree>
    <p:extLst>
      <p:ext uri="{BB962C8B-B14F-4D97-AF65-F5344CB8AC3E}">
        <p14:creationId xmlns:p14="http://schemas.microsoft.com/office/powerpoint/2010/main" val="377654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143000"/>
          </a:xfrm>
        </p:spPr>
        <p:txBody>
          <a:bodyPr>
            <a:noAutofit/>
          </a:bodyPr>
          <a:lstStyle/>
          <a:p>
            <a:pPr algn="r"/>
            <a:r>
              <a:rPr lang="en-US" sz="4200" dirty="0" smtClean="0">
                <a:solidFill>
                  <a:schemeClr val="bg1"/>
                </a:solidFill>
              </a:rPr>
              <a:t>9 Real World UX Lessons from SMART</a:t>
            </a:r>
            <a:endParaRPr lang="en-US" sz="4200" dirty="0">
              <a:solidFill>
                <a:schemeClr val="bg1"/>
              </a:solidFill>
            </a:endParaRPr>
          </a:p>
        </p:txBody>
      </p:sp>
      <p:sp>
        <p:nvSpPr>
          <p:cNvPr id="4" name="Content Placeholder 2"/>
          <p:cNvSpPr>
            <a:spLocks noGrp="1"/>
          </p:cNvSpPr>
          <p:nvPr>
            <p:ph idx="1"/>
          </p:nvPr>
        </p:nvSpPr>
        <p:spPr>
          <a:xfrm>
            <a:off x="609600" y="1143000"/>
            <a:ext cx="7772400" cy="5334000"/>
          </a:xfrm>
        </p:spPr>
        <p:txBody>
          <a:bodyPr>
            <a:noAutofit/>
          </a:bodyPr>
          <a:lstStyle/>
          <a:p>
            <a:pPr>
              <a:buNone/>
            </a:pPr>
            <a:r>
              <a:rPr lang="en-US" dirty="0" smtClean="0">
                <a:solidFill>
                  <a:schemeClr val="bg1"/>
                </a:solidFill>
              </a:rPr>
              <a:t>1. know your users</a:t>
            </a:r>
          </a:p>
          <a:p>
            <a:pPr>
              <a:buNone/>
            </a:pPr>
            <a:r>
              <a:rPr lang="en-US" dirty="0" smtClean="0">
                <a:solidFill>
                  <a:schemeClr val="bg1"/>
                </a:solidFill>
              </a:rPr>
              <a:t>2. really know your users</a:t>
            </a:r>
          </a:p>
          <a:p>
            <a:pPr>
              <a:buNone/>
            </a:pPr>
            <a:r>
              <a:rPr lang="en-US" dirty="0" smtClean="0">
                <a:solidFill>
                  <a:schemeClr val="bg1"/>
                </a:solidFill>
              </a:rPr>
              <a:t>3. know all your users</a:t>
            </a:r>
          </a:p>
          <a:p>
            <a:pPr>
              <a:buNone/>
            </a:pPr>
            <a:r>
              <a:rPr lang="en-US" dirty="0" smtClean="0">
                <a:solidFill>
                  <a:schemeClr val="bg1"/>
                </a:solidFill>
              </a:rPr>
              <a:t>4. REALLY know your users</a:t>
            </a:r>
          </a:p>
          <a:p>
            <a:pPr>
              <a:buNone/>
            </a:pPr>
            <a:r>
              <a:rPr lang="en-US" dirty="0" smtClean="0">
                <a:solidFill>
                  <a:schemeClr val="bg1"/>
                </a:solidFill>
              </a:rPr>
              <a:t>5. form factor is a really big deal</a:t>
            </a:r>
          </a:p>
          <a:p>
            <a:pPr>
              <a:buNone/>
            </a:pPr>
            <a:r>
              <a:rPr lang="en-US" dirty="0" smtClean="0">
                <a:solidFill>
                  <a:schemeClr val="bg1"/>
                </a:solidFill>
              </a:rPr>
              <a:t>6. history is valuable</a:t>
            </a:r>
          </a:p>
          <a:p>
            <a:pPr>
              <a:buNone/>
            </a:pPr>
            <a:r>
              <a:rPr lang="en-US" dirty="0" smtClean="0">
                <a:solidFill>
                  <a:schemeClr val="bg1"/>
                </a:solidFill>
              </a:rPr>
              <a:t>7. it’s always quick and dirty (and that’s okay)</a:t>
            </a:r>
          </a:p>
          <a:p>
            <a:pPr>
              <a:buNone/>
            </a:pPr>
            <a:r>
              <a:rPr lang="en-US" dirty="0" smtClean="0">
                <a:solidFill>
                  <a:schemeClr val="bg1"/>
                </a:solidFill>
              </a:rPr>
              <a:t>8. UX needs to be sold</a:t>
            </a:r>
          </a:p>
          <a:p>
            <a:pPr>
              <a:buNone/>
            </a:pPr>
            <a:r>
              <a:rPr lang="en-US" dirty="0" smtClean="0">
                <a:solidFill>
                  <a:schemeClr val="bg1"/>
                </a:solidFill>
              </a:rPr>
              <a:t>9. UX is bigger than usability</a:t>
            </a:r>
            <a:endParaRPr lang="en-US"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thank you!</a:t>
            </a:r>
            <a:endParaRPr lang="en-US" sz="6000" dirty="0">
              <a:solidFill>
                <a:schemeClr val="bg1"/>
              </a:solidFill>
            </a:endParaRPr>
          </a:p>
        </p:txBody>
      </p:sp>
      <p:pic>
        <p:nvPicPr>
          <p:cNvPr id="14338" name="Picture 2"/>
          <p:cNvPicPr>
            <a:picLocks noChangeAspect="1" noChangeArrowheads="1"/>
          </p:cNvPicPr>
          <p:nvPr/>
        </p:nvPicPr>
        <p:blipFill>
          <a:blip r:embed="rId3" cstate="print"/>
          <a:srcRect/>
          <a:stretch>
            <a:fillRect/>
          </a:stretch>
        </p:blipFill>
        <p:spPr bwMode="auto">
          <a:xfrm>
            <a:off x="1371600" y="1447800"/>
            <a:ext cx="6629400" cy="499790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376" t="22307" r="26471" b="20769"/>
          <a:stretch/>
        </p:blipFill>
        <p:spPr>
          <a:xfrm>
            <a:off x="419829" y="381000"/>
            <a:ext cx="8304341" cy="4389437"/>
          </a:xfrm>
          <a:prstGeom prst="rect">
            <a:avLst/>
          </a:prstGeom>
        </p:spPr>
      </p:pic>
    </p:spTree>
    <p:extLst>
      <p:ext uri="{BB962C8B-B14F-4D97-AF65-F5344CB8AC3E}">
        <p14:creationId xmlns:p14="http://schemas.microsoft.com/office/powerpoint/2010/main" val="6829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your users</a:t>
            </a:r>
            <a:endParaRPr lang="en-US" sz="6000"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1295400" y="1504792"/>
            <a:ext cx="6629400" cy="4972208"/>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your users</a:t>
            </a:r>
            <a:endParaRPr lang="en-US" sz="6000"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1" y="1828800"/>
            <a:ext cx="4568493" cy="3429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572000" y="1813386"/>
            <a:ext cx="4572000" cy="344441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97" t="30769" r="7824" b="14616"/>
          <a:stretch/>
        </p:blipFill>
        <p:spPr>
          <a:xfrm>
            <a:off x="0" y="1281820"/>
            <a:ext cx="9144000" cy="3213980"/>
          </a:xfrm>
          <a:prstGeom prst="rect">
            <a:avLst/>
          </a:prstGeom>
        </p:spPr>
      </p:pic>
    </p:spTree>
    <p:extLst>
      <p:ext uri="{BB962C8B-B14F-4D97-AF65-F5344CB8AC3E}">
        <p14:creationId xmlns:p14="http://schemas.microsoft.com/office/powerpoint/2010/main" val="259878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smtClean="0">
                <a:solidFill>
                  <a:schemeClr val="bg1"/>
                </a:solidFill>
              </a:rPr>
              <a:t>know your users</a:t>
            </a:r>
            <a:endParaRPr lang="en-US" sz="6000" dirty="0">
              <a:solidFill>
                <a:schemeClr val="bg1"/>
              </a:solidFill>
            </a:endParaRPr>
          </a:p>
        </p:txBody>
      </p:sp>
      <p:pic>
        <p:nvPicPr>
          <p:cNvPr id="1026" name="Picture 1" descr="photo 1"/>
          <p:cNvPicPr>
            <a:picLocks noChangeAspect="1" noChangeArrowheads="1"/>
          </p:cNvPicPr>
          <p:nvPr/>
        </p:nvPicPr>
        <p:blipFill>
          <a:blip r:embed="rId3" cstate="print"/>
          <a:srcRect/>
          <a:stretch>
            <a:fillRect/>
          </a:stretch>
        </p:blipFill>
        <p:spPr bwMode="auto">
          <a:xfrm>
            <a:off x="0" y="1371600"/>
            <a:ext cx="3886200" cy="5181600"/>
          </a:xfrm>
          <a:prstGeom prst="rect">
            <a:avLst/>
          </a:prstGeom>
          <a:noFill/>
          <a:ln w="9525">
            <a:noFill/>
            <a:miter lim="800000"/>
            <a:headEnd/>
            <a:tailEnd/>
          </a:ln>
        </p:spPr>
      </p:pic>
      <p:pic>
        <p:nvPicPr>
          <p:cNvPr id="1027" name="Picture 3" descr="C:\Users\krounding\AppData\Local\Microsoft\Windows\Temporary Internet Files\Content.Outlook\P362RU3N\IMG_84161.jpg"/>
          <p:cNvPicPr>
            <a:picLocks noChangeAspect="1" noChangeArrowheads="1"/>
          </p:cNvPicPr>
          <p:nvPr/>
        </p:nvPicPr>
        <p:blipFill>
          <a:blip r:embed="rId4" cstate="print"/>
          <a:srcRect/>
          <a:stretch>
            <a:fillRect/>
          </a:stretch>
        </p:blipFill>
        <p:spPr bwMode="auto">
          <a:xfrm>
            <a:off x="3886200" y="2133600"/>
            <a:ext cx="5257800" cy="3505200"/>
          </a:xfrm>
          <a:prstGeom prst="rect">
            <a:avLst/>
          </a:prstGeom>
          <a:noFill/>
        </p:spPr>
      </p:pic>
    </p:spTree>
  </p:cSld>
  <p:clrMapOvr>
    <a:masterClrMapping/>
  </p:clrMapOvr>
</p:sld>
</file>

<file path=ppt/theme/theme1.xml><?xml version="1.0" encoding="utf-8"?>
<a:theme xmlns:a="http://schemas.openxmlformats.org/drawingml/2006/main" name="Blackand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BlackandWhite</Template>
  <TotalTime>1225</TotalTime>
  <Words>5152</Words>
  <Application>Microsoft Office PowerPoint</Application>
  <PresentationFormat>On-screen Show (4:3)</PresentationFormat>
  <Paragraphs>255</Paragraphs>
  <Slides>43</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BlackandWhite</vt:lpstr>
      <vt:lpstr>UX @ SMART</vt:lpstr>
      <vt:lpstr>SMART Technologies</vt:lpstr>
      <vt:lpstr>Us</vt:lpstr>
      <vt:lpstr>9 Real World UX Lessons from SMART</vt:lpstr>
      <vt:lpstr>PowerPoint Presentation</vt:lpstr>
      <vt:lpstr>know your users</vt:lpstr>
      <vt:lpstr>know your users</vt:lpstr>
      <vt:lpstr>PowerPoint Presentation</vt:lpstr>
      <vt:lpstr>know your users</vt:lpstr>
      <vt:lpstr>PowerPoint Presentation</vt:lpstr>
      <vt:lpstr>PowerPoint Presentation</vt:lpstr>
      <vt:lpstr>PowerPoint Presentation</vt:lpstr>
      <vt:lpstr>really know your users</vt:lpstr>
      <vt:lpstr>really know your users</vt:lpstr>
      <vt:lpstr>know all your users</vt:lpstr>
      <vt:lpstr>know all your users</vt:lpstr>
      <vt:lpstr>know all your users</vt:lpstr>
      <vt:lpstr>know all your users</vt:lpstr>
      <vt:lpstr>know all your users</vt:lpstr>
      <vt:lpstr>know all your users</vt:lpstr>
      <vt:lpstr>know all your users</vt:lpstr>
      <vt:lpstr>know all your users</vt:lpstr>
      <vt:lpstr>REALLY know your users</vt:lpstr>
      <vt:lpstr>REALLY know your users</vt:lpstr>
      <vt:lpstr>form factor is a really big deal</vt:lpstr>
      <vt:lpstr>form factor is a really big deal</vt:lpstr>
      <vt:lpstr>make it work like an iPad!</vt:lpstr>
      <vt:lpstr>reality</vt:lpstr>
      <vt:lpstr>PowerPoint Presentation</vt:lpstr>
      <vt:lpstr>PowerPoint Presentation</vt:lpstr>
      <vt:lpstr>PowerPoint Presentation</vt:lpstr>
      <vt:lpstr>history is valuable</vt:lpstr>
      <vt:lpstr>it’s always quick and dirty (and that’s okay)</vt:lpstr>
      <vt:lpstr>UX always needs to be sold</vt:lpstr>
      <vt:lpstr>UX always needs to be sold</vt:lpstr>
      <vt:lpstr>UX is bigger than usability</vt:lpstr>
      <vt:lpstr>UX is bigger than usability</vt:lpstr>
      <vt:lpstr>UX is bigger than usability</vt:lpstr>
      <vt:lpstr>PowerPoint Presentation</vt:lpstr>
      <vt:lpstr>PowerPoint Presentation</vt:lpstr>
      <vt:lpstr>PowerPoint Presentation</vt:lpstr>
      <vt:lpstr>9 Real World UX Lessons from SMART</vt:lpstr>
      <vt:lpstr>thank you!</vt:lpstr>
    </vt:vector>
  </TitlesOfParts>
  <Company>SMART Technologies ULC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Kathryn Rounding</dc:creator>
  <cp:lastModifiedBy>Michael Rounding</cp:lastModifiedBy>
  <cp:revision>77</cp:revision>
  <dcterms:created xsi:type="dcterms:W3CDTF">2012-10-02T16:13:17Z</dcterms:created>
  <dcterms:modified xsi:type="dcterms:W3CDTF">2014-03-24T20:59:56Z</dcterms:modified>
</cp:coreProperties>
</file>