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290" r:id="rId2"/>
    <p:sldId id="288" r:id="rId3"/>
    <p:sldId id="256" r:id="rId4"/>
    <p:sldId id="259" r:id="rId5"/>
    <p:sldId id="260" r:id="rId6"/>
    <p:sldId id="273" r:id="rId7"/>
    <p:sldId id="274" r:id="rId8"/>
    <p:sldId id="275" r:id="rId9"/>
    <p:sldId id="276" r:id="rId10"/>
    <p:sldId id="277" r:id="rId11"/>
    <p:sldId id="278" r:id="rId12"/>
    <p:sldId id="279" r:id="rId13"/>
    <p:sldId id="280" r:id="rId14"/>
    <p:sldId id="261" r:id="rId15"/>
    <p:sldId id="283" r:id="rId16"/>
    <p:sldId id="264" r:id="rId17"/>
    <p:sldId id="268" r:id="rId18"/>
    <p:sldId id="286" r:id="rId19"/>
    <p:sldId id="271" r:id="rId20"/>
    <p:sldId id="272" r:id="rId21"/>
    <p:sldId id="281" r:id="rId22"/>
    <p:sldId id="266" r:id="rId23"/>
    <p:sldId id="267" r:id="rId24"/>
    <p:sldId id="265" r:id="rId25"/>
    <p:sldId id="282" r:id="rId26"/>
    <p:sldId id="269" r:id="rId27"/>
    <p:sldId id="270" r:id="rId28"/>
    <p:sldId id="285" r:id="rId29"/>
    <p:sldId id="289"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13" autoAdjust="0"/>
  </p:normalViewPr>
  <p:slideViewPr>
    <p:cSldViewPr snapToGrid="0" snapToObjects="1">
      <p:cViewPr varScale="1">
        <p:scale>
          <a:sx n="79" d="100"/>
          <a:sy n="79" d="100"/>
        </p:scale>
        <p:origin x="-121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FEF5F-3B39-8C4F-9EDA-9CA413A4787D}" type="datetimeFigureOut">
              <a:rPr lang="en-US" smtClean="0"/>
              <a:pPr/>
              <a:t>24-01-14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342D20-5CD2-1540-9A97-C8CDFA67B12E}" type="slidenum">
              <a:rPr lang="en-US" smtClean="0"/>
              <a:pPr/>
              <a:t>‹#›</a:t>
            </a:fld>
            <a:endParaRPr lang="en-US"/>
          </a:p>
        </p:txBody>
      </p:sp>
    </p:spTree>
    <p:extLst>
      <p:ext uri="{BB962C8B-B14F-4D97-AF65-F5344CB8AC3E}">
        <p14:creationId xmlns:p14="http://schemas.microsoft.com/office/powerpoint/2010/main" val="14838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6E8D9-D7C8-DB48-82D0-7C0E66850FE0}" type="datetimeFigureOut">
              <a:rPr lang="en-US" smtClean="0"/>
              <a:pPr/>
              <a:t>24-01-14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EC02C-7862-C04F-88CF-B6FBE0D0E7F9}" type="slidenum">
              <a:rPr lang="en-US" smtClean="0"/>
              <a:pPr/>
              <a:t>‹#›</a:t>
            </a:fld>
            <a:endParaRPr lang="en-US"/>
          </a:p>
        </p:txBody>
      </p:sp>
    </p:spTree>
    <p:extLst>
      <p:ext uri="{BB962C8B-B14F-4D97-AF65-F5344CB8AC3E}">
        <p14:creationId xmlns:p14="http://schemas.microsoft.com/office/powerpoint/2010/main" val="2288602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uxdesignstrategy.com</a:t>
            </a:r>
            <a:r>
              <a:rPr lang="en-US" dirty="0" smtClean="0"/>
              <a:t>/empathy-and-user-centered-design</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6</a:t>
            </a:fld>
            <a:endParaRPr lang="en-US"/>
          </a:p>
        </p:txBody>
      </p:sp>
    </p:spTree>
    <p:extLst>
      <p:ext uri="{BB962C8B-B14F-4D97-AF65-F5344CB8AC3E}">
        <p14:creationId xmlns:p14="http://schemas.microsoft.com/office/powerpoint/2010/main" val="4028730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for a moment:</a:t>
            </a:r>
          </a:p>
          <a:p>
            <a:r>
              <a:rPr lang="en-US" dirty="0" smtClean="0"/>
              <a:t>When are you sometimes blind?</a:t>
            </a:r>
          </a:p>
          <a:p>
            <a:r>
              <a:rPr lang="en-US" dirty="0" smtClean="0"/>
              <a:t>When is</a:t>
            </a:r>
            <a:r>
              <a:rPr lang="en-US" baseline="0" dirty="0" smtClean="0"/>
              <a:t> it that you sometimes have mobility problems?</a:t>
            </a:r>
          </a:p>
          <a:p>
            <a:r>
              <a:rPr lang="en-US" baseline="0" dirty="0" smtClean="0"/>
              <a:t>When is it that you have </a:t>
            </a:r>
            <a:r>
              <a:rPr lang="en-US" baseline="0" dirty="0" err="1" smtClean="0"/>
              <a:t>attentional</a:t>
            </a:r>
            <a:r>
              <a:rPr lang="en-US" baseline="0" dirty="0" smtClean="0"/>
              <a:t> issues?</a:t>
            </a:r>
          </a:p>
          <a:p>
            <a:r>
              <a:rPr lang="en-US" dirty="0" smtClean="0"/>
              <a:t>http://</a:t>
            </a:r>
            <a:r>
              <a:rPr lang="en-US" dirty="0" err="1" smtClean="0"/>
              <a:t>www.lawalks.org</a:t>
            </a:r>
            <a:r>
              <a:rPr lang="en-US" dirty="0" smtClean="0"/>
              <a:t>/</a:t>
            </a:r>
            <a:r>
              <a:rPr lang="en-US" dirty="0" err="1" smtClean="0"/>
              <a:t>pedSurv</a:t>
            </a:r>
            <a:r>
              <a:rPr lang="en-US" dirty="0" smtClean="0"/>
              <a:t>/4V02.htm</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15</a:t>
            </a:fld>
            <a:endParaRPr lang="en-US"/>
          </a:p>
        </p:txBody>
      </p:sp>
    </p:spTree>
    <p:extLst>
      <p:ext uri="{BB962C8B-B14F-4D97-AF65-F5344CB8AC3E}">
        <p14:creationId xmlns:p14="http://schemas.microsoft.com/office/powerpoint/2010/main" val="47921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speckyboy.com</a:t>
            </a:r>
            <a:r>
              <a:rPr lang="en-US" dirty="0" smtClean="0"/>
              <a:t>/2010/06/24/10-effective-video-examples-of-paper-prototyping/</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20</a:t>
            </a:fld>
            <a:endParaRPr lang="en-US"/>
          </a:p>
        </p:txBody>
      </p:sp>
    </p:spTree>
    <p:extLst>
      <p:ext uri="{BB962C8B-B14F-4D97-AF65-F5344CB8AC3E}">
        <p14:creationId xmlns:p14="http://schemas.microsoft.com/office/powerpoint/2010/main" val="23281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speckyboy.com</a:t>
            </a:r>
            <a:r>
              <a:rPr lang="en-US" dirty="0" smtClean="0"/>
              <a:t>/2010/06/24/10-effective-video-examples-of-paper-prototyping/</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21</a:t>
            </a:fld>
            <a:endParaRPr lang="en-US"/>
          </a:p>
        </p:txBody>
      </p:sp>
    </p:spTree>
    <p:extLst>
      <p:ext uri="{BB962C8B-B14F-4D97-AF65-F5344CB8AC3E}">
        <p14:creationId xmlns:p14="http://schemas.microsoft.com/office/powerpoint/2010/main" val="496536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24</a:t>
            </a:fld>
            <a:endParaRPr lang="en-US"/>
          </a:p>
        </p:txBody>
      </p:sp>
    </p:spTree>
    <p:extLst>
      <p:ext uri="{BB962C8B-B14F-4D97-AF65-F5344CB8AC3E}">
        <p14:creationId xmlns:p14="http://schemas.microsoft.com/office/powerpoint/2010/main" val="1376761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www.wired.com</a:t>
            </a:r>
            <a:r>
              <a:rPr lang="en-US" dirty="0" smtClean="0"/>
              <a:t>/science/discoveries/news/1999/10/32010</a:t>
            </a:r>
          </a:p>
          <a:p>
            <a:r>
              <a:rPr lang="en-US" dirty="0" smtClean="0"/>
              <a:t>Jeff</a:t>
            </a:r>
            <a:r>
              <a:rPr lang="en-US" baseline="0" dirty="0" smtClean="0"/>
              <a:t> Hawkins</a:t>
            </a:r>
          </a:p>
          <a:p>
            <a:r>
              <a:rPr lang="en-US" dirty="0" smtClean="0"/>
              <a:t>http://</a:t>
            </a:r>
            <a:r>
              <a:rPr lang="en-US" dirty="0" err="1" smtClean="0"/>
              <a:t>uselog.blogspot.ca</a:t>
            </a:r>
            <a:r>
              <a:rPr lang="en-US" dirty="0" smtClean="0"/>
              <a:t>/2005/10/user-centered-design-immerse-</a:t>
            </a:r>
            <a:r>
              <a:rPr lang="en-US" dirty="0" err="1" smtClean="0"/>
              <a:t>yourself.html</a:t>
            </a:r>
            <a:endParaRPr lang="en-US" dirty="0" smtClean="0"/>
          </a:p>
        </p:txBody>
      </p:sp>
      <p:sp>
        <p:nvSpPr>
          <p:cNvPr id="4" name="Slide Number Placeholder 3"/>
          <p:cNvSpPr>
            <a:spLocks noGrp="1"/>
          </p:cNvSpPr>
          <p:nvPr>
            <p:ph type="sldNum" sz="quarter" idx="10"/>
          </p:nvPr>
        </p:nvSpPr>
        <p:spPr/>
        <p:txBody>
          <a:bodyPr/>
          <a:lstStyle/>
          <a:p>
            <a:fld id="{2C9EC02C-7862-C04F-88CF-B6FBE0D0E7F9}" type="slidenum">
              <a:rPr lang="en-US" smtClean="0"/>
              <a:pPr/>
              <a:t>25</a:t>
            </a:fld>
            <a:endParaRPr lang="en-US"/>
          </a:p>
        </p:txBody>
      </p:sp>
    </p:spTree>
    <p:extLst>
      <p:ext uri="{BB962C8B-B14F-4D97-AF65-F5344CB8AC3E}">
        <p14:creationId xmlns:p14="http://schemas.microsoft.com/office/powerpoint/2010/main" val="381099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FEB7961C-448B-B04C-A9E1-024D26EE0EBE}" type="datetime1">
              <a:rPr lang="en-CA" smtClean="0"/>
              <a:pPr/>
              <a:t>24-01-14</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222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1FD52-A99A-D342-A739-BB7D56F7C636}" type="datetime1">
              <a:rPr lang="en-CA" smtClean="0"/>
              <a:pPr/>
              <a:t>24-01-14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333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F3AA1-A1AA-1649-B18F-79CA9263B717}" type="datetime1">
              <a:rPr lang="en-CA" smtClean="0"/>
              <a:pPr/>
              <a:t>24-01-14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85922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1BF07-92EB-B946-AFD5-BE123E5F7F45}" type="datetime1">
              <a:rPr lang="en-CA" smtClean="0"/>
              <a:pPr/>
              <a:t>24-01-14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80628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1132B-B38A-5D4C-800F-FAEDFC149E6E}" type="datetime1">
              <a:rPr lang="en-CA" smtClean="0"/>
              <a:pPr/>
              <a:t>24-01-14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22779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77586-A229-1544-A360-351E8B484D55}" type="datetime1">
              <a:rPr lang="en-CA" smtClean="0"/>
              <a:pPr/>
              <a:t>24-01-14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119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6312C-814A-F64A-9DCE-17CD7A355725}" type="datetime1">
              <a:rPr lang="en-CA" smtClean="0"/>
              <a:pPr/>
              <a:t>24-01-14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83729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A2AA9-2D9C-3B49-AFD5-B09748D14B14}" type="datetime1">
              <a:rPr lang="en-CA" smtClean="0"/>
              <a:pPr/>
              <a:t>24-01-14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53458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D9982-0812-EA47-9A1F-AC3BE2E86E09}" type="datetime1">
              <a:rPr lang="en-CA" smtClean="0"/>
              <a:pPr/>
              <a:t>24-01-14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0751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34E96-6981-BE46-81F3-C012122F066C}" type="datetime1">
              <a:rPr lang="en-CA" smtClean="0"/>
              <a:pPr/>
              <a:t>24-01-14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4756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474-C134-AE4E-B5D3-93AEFBD83E37}" type="datetime1">
              <a:rPr lang="en-CA" smtClean="0"/>
              <a:pPr/>
              <a:t>24-01-14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1953939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EC2FD-5C3B-B54A-B7FA-8548072860BF}" type="datetime1">
              <a:rPr lang="en-CA" smtClean="0"/>
              <a:pPr/>
              <a:t>24-01-14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721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pic>
        <p:nvPicPr>
          <p:cNvPr id="6" name="Picture 5" descr="Screenshot_2013-10-23-18-03-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229" y="0"/>
            <a:ext cx="4114800" cy="6858000"/>
          </a:xfrm>
          <a:prstGeom prst="rect">
            <a:avLst/>
          </a:prstGeom>
        </p:spPr>
      </p:pic>
    </p:spTree>
    <p:extLst>
      <p:ext uri="{BB962C8B-B14F-4D97-AF65-F5344CB8AC3E}">
        <p14:creationId xmlns:p14="http://schemas.microsoft.com/office/powerpoint/2010/main" val="19088864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a:t>
            </a:r>
            <a:endParaRPr lang="en-US" dirty="0"/>
          </a:p>
        </p:txBody>
      </p:sp>
      <p:pic>
        <p:nvPicPr>
          <p:cNvPr id="5" name="Content Placeholder 4"/>
          <p:cNvPicPr>
            <a:picLocks noGrp="1" noChangeAspect="1"/>
          </p:cNvPicPr>
          <p:nvPr>
            <p:ph idx="1"/>
          </p:nvPr>
        </p:nvPicPr>
        <p:blipFill>
          <a:blip r:embed="rId2"/>
          <a:srcRect t="29376" b="29376"/>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spTree>
    <p:extLst>
      <p:ext uri="{BB962C8B-B14F-4D97-AF65-F5344CB8AC3E}">
        <p14:creationId xmlns:p14="http://schemas.microsoft.com/office/powerpoint/2010/main" val="16495865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 Shopping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11</a:t>
            </a:fld>
            <a:endParaRPr lang="en-US"/>
          </a:p>
        </p:txBody>
      </p:sp>
      <p:pic>
        <p:nvPicPr>
          <p:cNvPr id="6" name="Picture 5"/>
          <p:cNvPicPr>
            <a:picLocks noChangeAspect="1"/>
          </p:cNvPicPr>
          <p:nvPr/>
        </p:nvPicPr>
        <p:blipFill>
          <a:blip r:embed="rId2"/>
          <a:stretch>
            <a:fillRect/>
          </a:stretch>
        </p:blipFill>
        <p:spPr>
          <a:xfrm>
            <a:off x="340237" y="1651599"/>
            <a:ext cx="4980494" cy="3735371"/>
          </a:xfrm>
          <a:prstGeom prst="rect">
            <a:avLst/>
          </a:prstGeom>
        </p:spPr>
      </p:pic>
      <p:pic>
        <p:nvPicPr>
          <p:cNvPr id="7" name="Picture 6"/>
          <p:cNvPicPr>
            <a:picLocks noChangeAspect="1"/>
          </p:cNvPicPr>
          <p:nvPr/>
        </p:nvPicPr>
        <p:blipFill>
          <a:blip r:embed="rId3"/>
          <a:stretch>
            <a:fillRect/>
          </a:stretch>
        </p:blipFill>
        <p:spPr>
          <a:xfrm>
            <a:off x="4456392" y="2740390"/>
            <a:ext cx="4821280" cy="3615960"/>
          </a:xfrm>
          <a:prstGeom prst="rect">
            <a:avLst/>
          </a:prstGeom>
        </p:spPr>
      </p:pic>
    </p:spTree>
    <p:extLst>
      <p:ext uri="{BB962C8B-B14F-4D97-AF65-F5344CB8AC3E}">
        <p14:creationId xmlns:p14="http://schemas.microsoft.com/office/powerpoint/2010/main" val="3182866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 Shopping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12</a:t>
            </a:fld>
            <a:endParaRPr lang="en-US"/>
          </a:p>
        </p:txBody>
      </p:sp>
      <p:pic>
        <p:nvPicPr>
          <p:cNvPr id="3" name="Picture 2"/>
          <p:cNvPicPr>
            <a:picLocks noChangeAspect="1"/>
          </p:cNvPicPr>
          <p:nvPr/>
        </p:nvPicPr>
        <p:blipFill>
          <a:blip r:embed="rId2"/>
          <a:stretch>
            <a:fillRect/>
          </a:stretch>
        </p:blipFill>
        <p:spPr>
          <a:xfrm>
            <a:off x="0" y="1417638"/>
            <a:ext cx="5246626" cy="3934970"/>
          </a:xfrm>
          <a:prstGeom prst="rect">
            <a:avLst/>
          </a:prstGeom>
        </p:spPr>
      </p:pic>
      <p:pic>
        <p:nvPicPr>
          <p:cNvPr id="5" name="Picture 4"/>
          <p:cNvPicPr>
            <a:picLocks noChangeAspect="1"/>
          </p:cNvPicPr>
          <p:nvPr/>
        </p:nvPicPr>
        <p:blipFill>
          <a:blip r:embed="rId3"/>
          <a:stretch>
            <a:fillRect/>
          </a:stretch>
        </p:blipFill>
        <p:spPr>
          <a:xfrm>
            <a:off x="3208616" y="2406462"/>
            <a:ext cx="5935384" cy="4451538"/>
          </a:xfrm>
          <a:prstGeom prst="rect">
            <a:avLst/>
          </a:prstGeom>
        </p:spPr>
      </p:pic>
    </p:spTree>
    <p:extLst>
      <p:ext uri="{BB962C8B-B14F-4D97-AF65-F5344CB8AC3E}">
        <p14:creationId xmlns:p14="http://schemas.microsoft.com/office/powerpoint/2010/main" val="2601698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 Coke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13</a:t>
            </a:fld>
            <a:endParaRPr lang="en-US"/>
          </a:p>
        </p:txBody>
      </p:sp>
      <p:sp>
        <p:nvSpPr>
          <p:cNvPr id="3" name="Content Placeholder 2"/>
          <p:cNvSpPr>
            <a:spLocks noGrp="1"/>
          </p:cNvSpPr>
          <p:nvPr>
            <p:ph idx="1"/>
          </p:nvPr>
        </p:nvSpPr>
        <p:spPr/>
        <p:txBody>
          <a:bodyPr/>
          <a:lstStyle/>
          <a:p>
            <a:r>
              <a:rPr lang="en-US" dirty="0" smtClean="0"/>
              <a:t>video</a:t>
            </a:r>
            <a:endParaRPr lang="en-US" dirty="0"/>
          </a:p>
        </p:txBody>
      </p:sp>
    </p:spTree>
    <p:extLst>
      <p:ext uri="{BB962C8B-B14F-4D97-AF65-F5344CB8AC3E}">
        <p14:creationId xmlns:p14="http://schemas.microsoft.com/office/powerpoint/2010/main" val="42497517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u="sng" dirty="0">
                <a:latin typeface="Calibri" charset="0"/>
              </a:rPr>
              <a:t>Quick Activity:</a:t>
            </a:r>
            <a:r>
              <a:rPr lang="en-US" dirty="0">
                <a:latin typeface="Calibri" charset="0"/>
              </a:rPr>
              <a:t>  </a:t>
            </a:r>
            <a:r>
              <a:rPr lang="en-US" dirty="0" smtClean="0">
                <a:latin typeface="Calibri" charset="0"/>
              </a:rPr>
              <a:t>Need </a:t>
            </a:r>
            <a:r>
              <a:rPr lang="en-US" dirty="0">
                <a:latin typeface="Calibri" charset="0"/>
              </a:rPr>
              <a:t>1 volunteer who has their cell phone with them that has text messaging</a:t>
            </a:r>
          </a:p>
          <a:p>
            <a:pPr>
              <a:buFont typeface="Wingdings" charset="0"/>
              <a:buChar char="§"/>
            </a:pPr>
            <a:endParaRPr lang="en-US" b="1" u="sng" dirty="0">
              <a:latin typeface="Calibri" charset="0"/>
            </a:endParaRPr>
          </a:p>
          <a:p>
            <a:r>
              <a:rPr lang="en-US" dirty="0">
                <a:latin typeface="Calibri" charset="0"/>
              </a:rPr>
              <a:t>With one hand behind your back and your eyes focused on the window, try to send a text message to </a:t>
            </a:r>
            <a:r>
              <a:rPr lang="en-US" dirty="0" smtClean="0">
                <a:latin typeface="Calibri" charset="0"/>
              </a:rPr>
              <a:t>403-805-6436</a:t>
            </a:r>
          </a:p>
          <a:p>
            <a:endParaRPr lang="en-US" dirty="0" smtClean="0">
              <a:latin typeface="Calibri" charset="0"/>
            </a:endParaRPr>
          </a:p>
          <a:p>
            <a:r>
              <a:rPr lang="en-US" dirty="0" smtClean="0">
                <a:latin typeface="Calibri" charset="0"/>
              </a:rPr>
              <a:t>You have one minute.</a:t>
            </a:r>
            <a:endParaRPr lang="en-US" dirty="0">
              <a:latin typeface="Calibri" charset="0"/>
            </a:endParaRP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14</a:t>
            </a:fld>
            <a:endParaRPr lang="en-US"/>
          </a:p>
        </p:txBody>
      </p:sp>
    </p:spTree>
    <p:extLst>
      <p:ext uri="{BB962C8B-B14F-4D97-AF65-F5344CB8AC3E}">
        <p14:creationId xmlns:p14="http://schemas.microsoft.com/office/powerpoint/2010/main" val="13367535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design for the most extreme conditions?</a:t>
            </a:r>
            <a:endParaRPr lang="en-US" dirty="0"/>
          </a:p>
        </p:txBody>
      </p:sp>
      <p:sp>
        <p:nvSpPr>
          <p:cNvPr id="3" name="Content Placeholder 2"/>
          <p:cNvSpPr>
            <a:spLocks noGrp="1"/>
          </p:cNvSpPr>
          <p:nvPr>
            <p:ph idx="1"/>
          </p:nvPr>
        </p:nvSpPr>
        <p:spPr/>
        <p:txBody>
          <a:bodyPr/>
          <a:lstStyle/>
          <a:p>
            <a:r>
              <a:rPr lang="en-US" dirty="0" smtClean="0"/>
              <a:t>The designs can benefit everyone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15</a:t>
            </a:fld>
            <a:endParaRPr lang="en-US"/>
          </a:p>
        </p:txBody>
      </p:sp>
      <p:pic>
        <p:nvPicPr>
          <p:cNvPr id="5" name="Picture 4"/>
          <p:cNvPicPr>
            <a:picLocks noChangeAspect="1"/>
          </p:cNvPicPr>
          <p:nvPr/>
        </p:nvPicPr>
        <p:blipFill>
          <a:blip r:embed="rId3"/>
          <a:stretch>
            <a:fillRect/>
          </a:stretch>
        </p:blipFill>
        <p:spPr>
          <a:xfrm>
            <a:off x="1355760" y="2299476"/>
            <a:ext cx="6539576" cy="4421999"/>
          </a:xfrm>
          <a:prstGeom prst="rect">
            <a:avLst/>
          </a:prstGeom>
        </p:spPr>
      </p:pic>
    </p:spTree>
    <p:extLst>
      <p:ext uri="{BB962C8B-B14F-4D97-AF65-F5344CB8AC3E}">
        <p14:creationId xmlns:p14="http://schemas.microsoft.com/office/powerpoint/2010/main" val="24733224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8450"/>
            <a:ext cx="3962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41148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7620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5113"/>
            <a:ext cx="3913188"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0386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2795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 exercise</a:t>
            </a:r>
            <a:endParaRPr lang="en-US" dirty="0"/>
          </a:p>
        </p:txBody>
      </p:sp>
      <p:sp>
        <p:nvSpPr>
          <p:cNvPr id="4" name="Content Placeholder 3"/>
          <p:cNvSpPr>
            <a:spLocks noGrp="1"/>
          </p:cNvSpPr>
          <p:nvPr>
            <p:ph idx="1"/>
          </p:nvPr>
        </p:nvSpPr>
        <p:spPr/>
        <p:txBody>
          <a:bodyPr/>
          <a:lstStyle/>
          <a:p>
            <a:r>
              <a:rPr lang="en-US" dirty="0" smtClean="0"/>
              <a:t>Imagine that you are going to build technology that helps people to sleep better.</a:t>
            </a:r>
          </a:p>
          <a:p>
            <a:endParaRPr lang="en-US" dirty="0" smtClean="0"/>
          </a:p>
          <a:p>
            <a:r>
              <a:rPr lang="en-US" dirty="0" smtClean="0"/>
              <a:t>Who would you role-play? How would you role-play?</a:t>
            </a:r>
          </a:p>
          <a:p>
            <a:endParaRPr lang="en-US" dirty="0"/>
          </a:p>
          <a:p>
            <a:r>
              <a:rPr lang="en-US" dirty="0" smtClean="0"/>
              <a:t>Take two minutes, and work with a neighbor, discussing these ideas.</a:t>
            </a:r>
          </a:p>
        </p:txBody>
      </p:sp>
      <p:sp>
        <p:nvSpPr>
          <p:cNvPr id="2" name="Slide Number Placeholder 1"/>
          <p:cNvSpPr>
            <a:spLocks noGrp="1"/>
          </p:cNvSpPr>
          <p:nvPr>
            <p:ph type="sldNum" sz="quarter" idx="12"/>
          </p:nvPr>
        </p:nvSpPr>
        <p:spPr/>
        <p:txBody>
          <a:bodyPr/>
          <a:lstStyle/>
          <a:p>
            <a:fld id="{F5887A73-35C7-7A4B-A6C6-784A660F531C}" type="slidenum">
              <a:rPr lang="en-US" smtClean="0"/>
              <a:pPr/>
              <a:t>18</a:t>
            </a:fld>
            <a:endParaRPr lang="en-US"/>
          </a:p>
        </p:txBody>
      </p:sp>
    </p:spTree>
    <p:extLst>
      <p:ext uri="{BB962C8B-B14F-4D97-AF65-F5344CB8AC3E}">
        <p14:creationId xmlns:p14="http://schemas.microsoft.com/office/powerpoint/2010/main" val="17542686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
            <a:ext cx="3810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990600"/>
            <a:ext cx="42878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4726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pPr>
              <a:defRPr/>
            </a:pPr>
            <a:r>
              <a:rPr lang="en-US" dirty="0" smtClean="0"/>
              <a:t>Apply “Learn” techniques as a way to process the data you gather from “Ask” and “Look”</a:t>
            </a:r>
          </a:p>
          <a:p>
            <a:pPr lvl="1">
              <a:defRPr/>
            </a:pPr>
            <a:r>
              <a:rPr lang="en-US" sz="2400" dirty="0" smtClean="0">
                <a:solidFill>
                  <a:schemeClr val="bg1">
                    <a:lumMod val="75000"/>
                  </a:schemeClr>
                </a:solidFill>
              </a:rPr>
              <a:t>Affinity diagrams; secondary research; flow analysis; cognitive task analysis; error analysis; character profiles</a:t>
            </a:r>
            <a:endParaRPr lang="en-US" dirty="0" smtClean="0">
              <a:solidFill>
                <a:schemeClr val="bg1">
                  <a:lumMod val="75000"/>
                </a:schemeClr>
              </a:solidFill>
            </a:endParaRPr>
          </a:p>
          <a:p>
            <a:pPr>
              <a:defRPr/>
            </a:pPr>
            <a:endParaRPr lang="en-US" dirty="0" smtClean="0"/>
          </a:p>
          <a:p>
            <a:pPr>
              <a:defRPr/>
            </a:pPr>
            <a:r>
              <a:rPr lang="en-US" dirty="0" smtClean="0"/>
              <a:t>Some learning tasks can help you figure out who to talk to for “Ask” and “Look”</a:t>
            </a:r>
          </a:p>
          <a:p>
            <a:pPr lvl="1">
              <a:defRPr/>
            </a:pPr>
            <a:r>
              <a:rPr lang="en-US" dirty="0" smtClean="0"/>
              <a:t>e.g., secondary research, cultural comparisons</a:t>
            </a: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a:p>
        </p:txBody>
      </p:sp>
    </p:spTree>
    <p:extLst>
      <p:ext uri="{BB962C8B-B14F-4D97-AF65-F5344CB8AC3E}">
        <p14:creationId xmlns:p14="http://schemas.microsoft.com/office/powerpoint/2010/main" val="10885124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0582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887A73-35C7-7A4B-A6C6-784A660F531C}" type="slidenum">
              <a:rPr lang="en-US" smtClean="0"/>
              <a:pPr/>
              <a:t>21</a:t>
            </a:fld>
            <a:endParaRPr lang="en-US"/>
          </a:p>
        </p:txBody>
      </p:sp>
      <p:sp>
        <p:nvSpPr>
          <p:cNvPr id="6" name="TextBox 5"/>
          <p:cNvSpPr txBox="1"/>
          <p:nvPr/>
        </p:nvSpPr>
        <p:spPr>
          <a:xfrm>
            <a:off x="2589895" y="2689720"/>
            <a:ext cx="3223959" cy="369332"/>
          </a:xfrm>
          <a:prstGeom prst="rect">
            <a:avLst/>
          </a:prstGeom>
          <a:noFill/>
        </p:spPr>
        <p:txBody>
          <a:bodyPr wrap="none" rtlCol="0">
            <a:spAutoFit/>
          </a:bodyPr>
          <a:lstStyle/>
          <a:p>
            <a:r>
              <a:rPr lang="en-US" dirty="0" smtClean="0">
                <a:solidFill>
                  <a:srgbClr val="FFFFFF"/>
                </a:solidFill>
              </a:rPr>
              <a:t>Two videos on paper prototypes</a:t>
            </a:r>
            <a:endParaRPr lang="en-US" dirty="0">
              <a:solidFill>
                <a:srgbClr val="FFFFFF"/>
              </a:solidFill>
            </a:endParaRPr>
          </a:p>
        </p:txBody>
      </p:sp>
    </p:spTree>
    <p:extLst>
      <p:ext uri="{BB962C8B-B14F-4D97-AF65-F5344CB8AC3E}">
        <p14:creationId xmlns:p14="http://schemas.microsoft.com/office/powerpoint/2010/main" val="8976610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5600"/>
            <a:ext cx="3963988"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292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512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dirty="0" smtClean="0">
                <a:ea typeface="+mj-ea"/>
              </a:rPr>
              <a:t>Quick &amp; Dirty Prototyping</a:t>
            </a:r>
            <a:endParaRPr dirty="0">
              <a:ea typeface="+mj-ea"/>
            </a:endParaRPr>
          </a:p>
        </p:txBody>
      </p:sp>
      <p:sp>
        <p:nvSpPr>
          <p:cNvPr id="3" name="Content Placeholder 2"/>
          <p:cNvSpPr>
            <a:spLocks noGrp="1"/>
          </p:cNvSpPr>
          <p:nvPr>
            <p:ph idx="1"/>
          </p:nvPr>
        </p:nvSpPr>
        <p:spPr>
          <a:xfrm>
            <a:off x="457200" y="1600200"/>
            <a:ext cx="8229600" cy="2362200"/>
          </a:xfrm>
        </p:spPr>
        <p:txBody>
          <a:bodyPr/>
          <a:lstStyle/>
          <a:p>
            <a:r>
              <a:rPr b="1" u="sng" dirty="0">
                <a:latin typeface="Calibri" charset="0"/>
              </a:rPr>
              <a:t>Quick Activity:</a:t>
            </a:r>
            <a:r>
              <a:rPr dirty="0">
                <a:latin typeface="Calibri" charset="0"/>
              </a:rPr>
              <a:t>   Need 1 volunteer</a:t>
            </a:r>
          </a:p>
          <a:p>
            <a:pPr>
              <a:buFont typeface="Wingdings" charset="0"/>
              <a:buChar char="§"/>
            </a:pPr>
            <a:endParaRPr b="1" u="sng" dirty="0">
              <a:latin typeface="Calibri" charset="0"/>
            </a:endParaRPr>
          </a:p>
          <a:p>
            <a:r>
              <a:rPr dirty="0">
                <a:latin typeface="Calibri" charset="0"/>
              </a:rPr>
              <a:t>Using this marker, paper, and tape, prototype a </a:t>
            </a:r>
            <a:r>
              <a:rPr i="1" dirty="0">
                <a:latin typeface="Calibri" charset="0"/>
              </a:rPr>
              <a:t>barcode scanner </a:t>
            </a:r>
            <a:r>
              <a:rPr dirty="0">
                <a:latin typeface="Calibri" charset="0"/>
              </a:rPr>
              <a:t>in </a:t>
            </a:r>
            <a:r>
              <a:rPr lang="en-US" b="1" dirty="0" smtClean="0">
                <a:latin typeface="Calibri" charset="0"/>
              </a:rPr>
              <a:t>1</a:t>
            </a:r>
            <a:r>
              <a:rPr b="1" dirty="0" smtClean="0">
                <a:latin typeface="Calibri" charset="0"/>
              </a:rPr>
              <a:t> minute </a:t>
            </a:r>
            <a:r>
              <a:rPr b="1" dirty="0">
                <a:latin typeface="Calibri" charset="0"/>
              </a:rPr>
              <a:t>or less</a:t>
            </a:r>
          </a:p>
          <a:p>
            <a:pPr>
              <a:buFont typeface="Wingdings" charset="0"/>
              <a:buChar char="§"/>
            </a:pPr>
            <a:endParaRPr dirty="0">
              <a:latin typeface="Calibri" charset="0"/>
            </a:endParaRPr>
          </a:p>
        </p:txBody>
      </p:sp>
    </p:spTree>
    <p:extLst>
      <p:ext uri="{BB962C8B-B14F-4D97-AF65-F5344CB8AC3E}">
        <p14:creationId xmlns:p14="http://schemas.microsoft.com/office/powerpoint/2010/main" val="1645491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9875"/>
            <a:ext cx="39624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114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6951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887A73-35C7-7A4B-A6C6-784A660F531C}" type="slidenum">
              <a:rPr lang="en-US" smtClean="0"/>
              <a:pPr/>
              <a:t>25</a:t>
            </a:fld>
            <a:endParaRPr lang="en-US"/>
          </a:p>
        </p:txBody>
      </p:sp>
      <p:pic>
        <p:nvPicPr>
          <p:cNvPr id="3" name="Picture 2"/>
          <p:cNvPicPr>
            <a:picLocks noChangeAspect="1"/>
          </p:cNvPicPr>
          <p:nvPr/>
        </p:nvPicPr>
        <p:blipFill>
          <a:blip r:embed="rId3"/>
          <a:stretch>
            <a:fillRect/>
          </a:stretch>
        </p:blipFill>
        <p:spPr>
          <a:xfrm>
            <a:off x="762000" y="1371600"/>
            <a:ext cx="7620000" cy="4114800"/>
          </a:xfrm>
          <a:prstGeom prst="rect">
            <a:avLst/>
          </a:prstGeom>
        </p:spPr>
      </p:pic>
    </p:spTree>
    <p:extLst>
      <p:ext uri="{BB962C8B-B14F-4D97-AF65-F5344CB8AC3E}">
        <p14:creationId xmlns:p14="http://schemas.microsoft.com/office/powerpoint/2010/main" val="28225542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dirty="0" smtClean="0">
                <a:ea typeface="+mj-ea"/>
              </a:rPr>
              <a:t>Summary - Try</a:t>
            </a:r>
            <a:endParaRPr dirty="0">
              <a:ea typeface="+mj-ea"/>
            </a:endParaRPr>
          </a:p>
        </p:txBody>
      </p:sp>
      <p:sp>
        <p:nvSpPr>
          <p:cNvPr id="3" name="Content Placeholder 2"/>
          <p:cNvSpPr>
            <a:spLocks noGrp="1"/>
          </p:cNvSpPr>
          <p:nvPr>
            <p:ph idx="1"/>
          </p:nvPr>
        </p:nvSpPr>
        <p:spPr/>
        <p:txBody>
          <a:bodyPr/>
          <a:lstStyle/>
          <a:p>
            <a:r>
              <a:rPr dirty="0">
                <a:latin typeface="Calibri" charset="0"/>
              </a:rPr>
              <a:t>Apply </a:t>
            </a:r>
            <a:r>
              <a:rPr lang="ja-JP" altLang="en-US" dirty="0">
                <a:latin typeface="Calibri" charset="0"/>
              </a:rPr>
              <a:t>“</a:t>
            </a:r>
            <a:r>
              <a:rPr dirty="0">
                <a:latin typeface="Calibri" charset="0"/>
              </a:rPr>
              <a:t>Try</a:t>
            </a:r>
            <a:r>
              <a:rPr lang="ja-JP" altLang="en-US" dirty="0">
                <a:latin typeface="Calibri" charset="0"/>
              </a:rPr>
              <a:t>”</a:t>
            </a:r>
            <a:r>
              <a:rPr dirty="0">
                <a:latin typeface="Calibri" charset="0"/>
              </a:rPr>
              <a:t> techniques once you start getting ideas to test them early for their </a:t>
            </a:r>
            <a:r>
              <a:rPr dirty="0" smtClean="0">
                <a:latin typeface="Calibri" charset="0"/>
              </a:rPr>
              <a:t>feasibility</a:t>
            </a:r>
            <a:endParaRPr lang="en-US" dirty="0" smtClean="0">
              <a:latin typeface="Calibri" charset="0"/>
            </a:endParaRPr>
          </a:p>
          <a:p>
            <a:pPr lvl="1"/>
            <a:r>
              <a:rPr dirty="0" smtClean="0">
                <a:latin typeface="Calibri" charset="0"/>
              </a:rPr>
              <a:t>Can </a:t>
            </a:r>
            <a:r>
              <a:rPr dirty="0">
                <a:latin typeface="Calibri" charset="0"/>
              </a:rPr>
              <a:t>lead to more robust prototypes </a:t>
            </a:r>
            <a:r>
              <a:rPr dirty="0" smtClean="0">
                <a:latin typeface="Calibri" charset="0"/>
              </a:rPr>
              <a:t>later</a:t>
            </a:r>
            <a:endParaRPr lang="en-US" dirty="0">
              <a:latin typeface="Calibri" charset="0"/>
            </a:endParaRPr>
          </a:p>
          <a:p>
            <a:r>
              <a:rPr lang="en-US" dirty="0" smtClean="0">
                <a:latin typeface="Calibri" charset="0"/>
              </a:rPr>
              <a:t/>
            </a:r>
            <a:br>
              <a:rPr lang="en-US" dirty="0" smtClean="0">
                <a:latin typeface="Calibri" charset="0"/>
              </a:rPr>
            </a:br>
            <a:r>
              <a:rPr lang="en-US" dirty="0" smtClean="0">
                <a:latin typeface="Calibri" charset="0"/>
              </a:rPr>
              <a:t>Techniques worth thinking about/remembering</a:t>
            </a:r>
          </a:p>
          <a:p>
            <a:pPr lvl="1"/>
            <a:r>
              <a:rPr lang="en-US" dirty="0" smtClean="0">
                <a:latin typeface="Calibri" charset="0"/>
              </a:rPr>
              <a:t>Empathy tools; role playing; be your customer; paper prototyping; quick and dirty prototyping; try it out</a:t>
            </a:r>
            <a:endParaRPr dirty="0">
              <a:latin typeface="Calibri" charset="0"/>
            </a:endParaRPr>
          </a:p>
          <a:p>
            <a:pPr lvl="1">
              <a:buFont typeface="Wingdings" charset="0"/>
              <a:buChar char="§"/>
            </a:pPr>
            <a:endParaRPr dirty="0">
              <a:solidFill>
                <a:srgbClr val="FFFFFF"/>
              </a:solidFill>
              <a:latin typeface="Calibri" charset="0"/>
            </a:endParaRPr>
          </a:p>
        </p:txBody>
      </p:sp>
    </p:spTree>
    <p:extLst>
      <p:ext uri="{BB962C8B-B14F-4D97-AF65-F5344CB8AC3E}">
        <p14:creationId xmlns:p14="http://schemas.microsoft.com/office/powerpoint/2010/main" val="10439574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FFFF"/>
                </a:solidFill>
                <a:latin typeface="Calibri" charset="0"/>
              </a:rPr>
              <a:t>Summary – Design Methods</a:t>
            </a:r>
          </a:p>
        </p:txBody>
      </p:sp>
      <p:sp>
        <p:nvSpPr>
          <p:cNvPr id="3" name="Content Placeholder 2"/>
          <p:cNvSpPr>
            <a:spLocks noGrp="1"/>
          </p:cNvSpPr>
          <p:nvPr>
            <p:ph idx="1"/>
          </p:nvPr>
        </p:nvSpPr>
        <p:spPr/>
        <p:txBody>
          <a:bodyPr>
            <a:normAutofit lnSpcReduction="10000"/>
          </a:bodyPr>
          <a:lstStyle/>
          <a:p>
            <a:r>
              <a:rPr sz="2800" dirty="0">
                <a:latin typeface="Calibri" charset="0"/>
              </a:rPr>
              <a:t>Choosing the right techniques can end up being </a:t>
            </a:r>
            <a:r>
              <a:rPr sz="2800" b="1" dirty="0">
                <a:latin typeface="Calibri" charset="0"/>
              </a:rPr>
              <a:t>trial and error</a:t>
            </a:r>
          </a:p>
          <a:p>
            <a:pPr lvl="1"/>
            <a:r>
              <a:rPr sz="2400" dirty="0">
                <a:solidFill>
                  <a:srgbClr val="FFFFFF"/>
                </a:solidFill>
                <a:latin typeface="Calibri" charset="0"/>
              </a:rPr>
              <a:t>Some will give you good insights, others might not</a:t>
            </a:r>
          </a:p>
          <a:p>
            <a:endParaRPr lang="en-US" sz="2800" dirty="0" smtClean="0">
              <a:latin typeface="Calibri" charset="0"/>
            </a:endParaRPr>
          </a:p>
          <a:p>
            <a:r>
              <a:rPr sz="2800" dirty="0" smtClean="0">
                <a:latin typeface="Calibri" charset="0"/>
              </a:rPr>
              <a:t>Try </a:t>
            </a:r>
            <a:r>
              <a:rPr sz="2800" dirty="0">
                <a:latin typeface="Calibri" charset="0"/>
              </a:rPr>
              <a:t>to recognize early on if </a:t>
            </a:r>
            <a:r>
              <a:rPr sz="2800" dirty="0" smtClean="0">
                <a:latin typeface="Calibri" charset="0"/>
              </a:rPr>
              <a:t>you</a:t>
            </a:r>
            <a:r>
              <a:rPr lang="en-US" sz="2800" dirty="0" smtClean="0">
                <a:latin typeface="Calibri" charset="0"/>
              </a:rPr>
              <a:t>'</a:t>
            </a:r>
            <a:r>
              <a:rPr sz="2800" dirty="0" smtClean="0">
                <a:latin typeface="Calibri" charset="0"/>
              </a:rPr>
              <a:t>re </a:t>
            </a:r>
            <a:r>
              <a:rPr sz="2800" dirty="0">
                <a:latin typeface="Calibri" charset="0"/>
              </a:rPr>
              <a:t>not learning anything and move on to something else</a:t>
            </a:r>
          </a:p>
          <a:p>
            <a:endParaRPr lang="en-US" sz="2800" dirty="0" smtClean="0">
              <a:latin typeface="Calibri" charset="0"/>
            </a:endParaRPr>
          </a:p>
          <a:p>
            <a:r>
              <a:rPr sz="2800" dirty="0" smtClean="0">
                <a:latin typeface="Calibri" charset="0"/>
              </a:rPr>
              <a:t>Remember </a:t>
            </a:r>
            <a:r>
              <a:rPr sz="2800" dirty="0">
                <a:latin typeface="Calibri" charset="0"/>
              </a:rPr>
              <a:t>that above all, you should </a:t>
            </a:r>
            <a:r>
              <a:rPr sz="2800" b="1" i="1" dirty="0">
                <a:latin typeface="Calibri" charset="0"/>
              </a:rPr>
              <a:t>triangulate</a:t>
            </a:r>
            <a:endParaRPr sz="2800" i="1" dirty="0">
              <a:latin typeface="Calibri" charset="0"/>
            </a:endParaRPr>
          </a:p>
          <a:p>
            <a:pPr lvl="1"/>
            <a:r>
              <a:rPr sz="2400" dirty="0">
                <a:solidFill>
                  <a:srgbClr val="FFFFFF"/>
                </a:solidFill>
                <a:latin typeface="Calibri" charset="0"/>
              </a:rPr>
              <a:t>Use multiple, complementary methods to gain both a broad and deep understanding from multiple angles</a:t>
            </a:r>
          </a:p>
          <a:p>
            <a:pPr>
              <a:buFont typeface="Wingdings" charset="0"/>
              <a:buChar char="§"/>
            </a:pPr>
            <a:endParaRPr dirty="0">
              <a:latin typeface="Calibri" charset="0"/>
            </a:endParaRPr>
          </a:p>
        </p:txBody>
      </p:sp>
    </p:spTree>
    <p:extLst>
      <p:ext uri="{BB962C8B-B14F-4D97-AF65-F5344CB8AC3E}">
        <p14:creationId xmlns:p14="http://schemas.microsoft.com/office/powerpoint/2010/main" val="3340234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2</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p>
          <a:p>
            <a:r>
              <a:rPr lang="en-US" dirty="0" smtClean="0"/>
              <a:t>Consider three different design scenarios.</a:t>
            </a:r>
          </a:p>
          <a:p>
            <a:r>
              <a:rPr lang="en-US" dirty="0" smtClean="0"/>
              <a:t>For each scenario, choose one method from each of the four IDEO categories (look, ask, learn, try) that you would use to address the design scenario. Provide some detail as to how you would apply these methods, and importantly, justify your choice of methods.</a:t>
            </a:r>
          </a:p>
          <a:p>
            <a:r>
              <a:rPr lang="en-US" dirty="0" smtClean="0"/>
              <a:t>Choose methods that allow you to triangulate your understanding of the situation—that is, the methods should all complement each other.</a:t>
            </a:r>
          </a:p>
        </p:txBody>
      </p:sp>
      <p:sp>
        <p:nvSpPr>
          <p:cNvPr id="4" name="Slide Number Placeholder 3"/>
          <p:cNvSpPr>
            <a:spLocks noGrp="1"/>
          </p:cNvSpPr>
          <p:nvPr>
            <p:ph type="sldNum" sz="quarter" idx="12"/>
          </p:nvPr>
        </p:nvSpPr>
        <p:spPr/>
        <p:txBody>
          <a:bodyPr/>
          <a:lstStyle/>
          <a:p>
            <a:fld id="{F5887A73-35C7-7A4B-A6C6-784A660F531C}" type="slidenum">
              <a:rPr lang="en-US" smtClean="0"/>
              <a:pPr/>
              <a:t>28</a:t>
            </a:fld>
            <a:endParaRPr lang="en-US"/>
          </a:p>
        </p:txBody>
      </p:sp>
    </p:spTree>
    <p:extLst>
      <p:ext uri="{BB962C8B-B14F-4D97-AF65-F5344CB8AC3E}">
        <p14:creationId xmlns:p14="http://schemas.microsoft.com/office/powerpoint/2010/main" val="53466808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liaisons!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29</a:t>
            </a:fld>
            <a:endParaRPr lang="en-US"/>
          </a:p>
        </p:txBody>
      </p:sp>
    </p:spTree>
    <p:extLst>
      <p:ext uri="{BB962C8B-B14F-4D97-AF65-F5344CB8AC3E}">
        <p14:creationId xmlns:p14="http://schemas.microsoft.com/office/powerpoint/2010/main" val="41011776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Design Methods: TRY</a:t>
            </a:r>
            <a:endParaRPr lang="en-US" dirty="0"/>
          </a:p>
        </p:txBody>
      </p:sp>
      <p:sp>
        <p:nvSpPr>
          <p:cNvPr id="3" name="Subtitle 2"/>
          <p:cNvSpPr>
            <a:spLocks noGrp="1"/>
          </p:cNvSpPr>
          <p:nvPr>
            <p:ph type="subTitle" idx="1"/>
          </p:nvPr>
        </p:nvSpPr>
        <p:spPr/>
        <p:txBody>
          <a:bodyPr/>
          <a:lstStyle/>
          <a:p>
            <a:r>
              <a:rPr lang="en-US" dirty="0" smtClean="0"/>
              <a:t>CPSC 481: HCI I</a:t>
            </a:r>
          </a:p>
          <a:p>
            <a:r>
              <a:rPr lang="en-US" dirty="0" smtClean="0"/>
              <a:t>Fall 2012</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sp>
        <p:nvSpPr>
          <p:cNvPr id="5" name="TextBox 4"/>
          <p:cNvSpPr txBox="1"/>
          <p:nvPr/>
        </p:nvSpPr>
        <p:spPr>
          <a:xfrm>
            <a:off x="1208745" y="5638800"/>
            <a:ext cx="6563655" cy="923330"/>
          </a:xfrm>
          <a:prstGeom prst="rect">
            <a:avLst/>
          </a:prstGeom>
          <a:noFill/>
        </p:spPr>
        <p:txBody>
          <a:bodyPr wrap="square" rtlCol="0">
            <a:spAutoFit/>
          </a:bodyPr>
          <a:lstStyle/>
          <a:p>
            <a:r>
              <a:rPr lang="en-US" dirty="0" smtClean="0">
                <a:solidFill>
                  <a:srgbClr val="D9D9D9"/>
                </a:solidFill>
              </a:rPr>
              <a:t>Anthony Tang, with acknowledgements to Julie </a:t>
            </a:r>
            <a:r>
              <a:rPr lang="en-US" dirty="0" err="1" smtClean="0">
                <a:solidFill>
                  <a:srgbClr val="D9D9D9"/>
                </a:solidFill>
              </a:rPr>
              <a:t>Kientz</a:t>
            </a:r>
            <a:r>
              <a:rPr lang="en-US" dirty="0" smtClean="0">
                <a:solidFill>
                  <a:srgbClr val="D9D9D9"/>
                </a:solidFill>
              </a:rPr>
              <a:t>, Saul Greenberg, Ehud </a:t>
            </a:r>
            <a:r>
              <a:rPr lang="en-US" dirty="0" err="1" smtClean="0">
                <a:solidFill>
                  <a:srgbClr val="D9D9D9"/>
                </a:solidFill>
              </a:rPr>
              <a:t>Sharlin</a:t>
            </a:r>
            <a:r>
              <a:rPr lang="en-US" dirty="0" smtClean="0">
                <a:solidFill>
                  <a:srgbClr val="D9D9D9"/>
                </a:solidFill>
              </a:rPr>
              <a:t>, Jake </a:t>
            </a:r>
            <a:r>
              <a:rPr lang="en-US" dirty="0" err="1" smtClean="0">
                <a:solidFill>
                  <a:srgbClr val="D9D9D9"/>
                </a:solidFill>
              </a:rPr>
              <a:t>Wobbrock</a:t>
            </a:r>
            <a:r>
              <a:rPr lang="en-US" dirty="0" smtClean="0">
                <a:solidFill>
                  <a:srgbClr val="D9D9D9"/>
                </a:solidFill>
              </a:rPr>
              <a:t>, Dave Hendry, Andy </a:t>
            </a:r>
            <a:r>
              <a:rPr lang="en-US" dirty="0" err="1" smtClean="0">
                <a:solidFill>
                  <a:srgbClr val="D9D9D9"/>
                </a:solidFill>
              </a:rPr>
              <a:t>Ko</a:t>
            </a:r>
            <a:r>
              <a:rPr lang="en-US" dirty="0" smtClean="0">
                <a:solidFill>
                  <a:srgbClr val="D9D9D9"/>
                </a:solidFill>
              </a:rPr>
              <a:t>, Jennifer Turns, &amp; Mark </a:t>
            </a:r>
            <a:r>
              <a:rPr lang="en-US" dirty="0" err="1" smtClean="0">
                <a:solidFill>
                  <a:srgbClr val="D9D9D9"/>
                </a:solidFill>
              </a:rPr>
              <a:t>Zachry</a:t>
            </a:r>
            <a:endParaRPr lang="en-US" dirty="0">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IDEO Methods in the UCD Process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467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19200" y="24384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Look, Ask</a:t>
            </a:r>
          </a:p>
        </p:txBody>
      </p:sp>
      <p:sp>
        <p:nvSpPr>
          <p:cNvPr id="7" name="TextBox 6"/>
          <p:cNvSpPr txBox="1">
            <a:spLocks noChangeArrowheads="1"/>
          </p:cNvSpPr>
          <p:nvPr/>
        </p:nvSpPr>
        <p:spPr bwMode="auto">
          <a:xfrm>
            <a:off x="2895600" y="21336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Learn</a:t>
            </a:r>
          </a:p>
        </p:txBody>
      </p:sp>
      <p:sp>
        <p:nvSpPr>
          <p:cNvPr id="8" name="TextBox 7"/>
          <p:cNvSpPr txBox="1">
            <a:spLocks noChangeArrowheads="1"/>
          </p:cNvSpPr>
          <p:nvPr/>
        </p:nvSpPr>
        <p:spPr bwMode="auto">
          <a:xfrm>
            <a:off x="4191000" y="1371600"/>
            <a:ext cx="50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Try</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5</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0038"/>
            <a:ext cx="3897313"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838200"/>
            <a:ext cx="41402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0170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Empathy Tools in Vancouver</a:t>
            </a:r>
            <a:endParaRPr lang="en-US" dirty="0"/>
          </a:p>
        </p:txBody>
      </p:sp>
      <p:sp>
        <p:nvSpPr>
          <p:cNvPr id="3" name="Content Placeholder 2"/>
          <p:cNvSpPr>
            <a:spLocks noGrp="1"/>
          </p:cNvSpPr>
          <p:nvPr>
            <p:ph idx="1"/>
          </p:nvPr>
        </p:nvSpPr>
        <p:spPr/>
        <p:txBody>
          <a:bodyPr>
            <a:normAutofit lnSpcReduction="10000"/>
          </a:bodyPr>
          <a:lstStyle/>
          <a:p>
            <a:r>
              <a:rPr lang="en-US" dirty="0" smtClean="0"/>
              <a:t>Three teams: wheelchair team, double stroller (twins), and blurred </a:t>
            </a:r>
            <a:r>
              <a:rPr lang="en-US" dirty="0" err="1" smtClean="0"/>
              <a:t>glasses+wonky</a:t>
            </a:r>
            <a:r>
              <a:rPr lang="en-US" dirty="0" smtClean="0"/>
              <a:t> joints.</a:t>
            </a:r>
          </a:p>
          <a:p>
            <a:endParaRPr lang="en-US" dirty="0"/>
          </a:p>
          <a:p>
            <a:r>
              <a:rPr lang="en-US" dirty="0" smtClean="0"/>
              <a:t>Each assigned basic tasks. For example, go to the store and buy something; take the </a:t>
            </a:r>
            <a:r>
              <a:rPr lang="en-US" dirty="0" err="1"/>
              <a:t>S</a:t>
            </a:r>
            <a:r>
              <a:rPr lang="en-US" dirty="0" err="1" smtClean="0"/>
              <a:t>kytrain</a:t>
            </a:r>
            <a:r>
              <a:rPr lang="en-US" dirty="0" smtClean="0"/>
              <a:t> station from one stop to another, etc.</a:t>
            </a:r>
          </a:p>
          <a:p>
            <a:endParaRPr lang="en-US" dirty="0"/>
          </a:p>
          <a:p>
            <a:r>
              <a:rPr lang="en-US" dirty="0" smtClean="0"/>
              <a:t>Result: Vancouver still kind of stinks for people who are not fully able-bodied.</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6</a:t>
            </a:fld>
            <a:endParaRPr lang="en-US"/>
          </a:p>
        </p:txBody>
      </p:sp>
    </p:spTree>
    <p:extLst>
      <p:ext uri="{BB962C8B-B14F-4D97-AF65-F5344CB8AC3E}">
        <p14:creationId xmlns:p14="http://schemas.microsoft.com/office/powerpoint/2010/main" val="600720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Wheelchair: </a:t>
            </a:r>
            <a:r>
              <a:rPr lang="en-US" dirty="0" err="1" smtClean="0"/>
              <a:t>SkyTrain</a:t>
            </a:r>
            <a:r>
              <a:rPr lang="en-US" dirty="0" smtClean="0"/>
              <a:t> Bail</a:t>
            </a:r>
            <a:endParaRPr lang="en-US" dirty="0"/>
          </a:p>
        </p:txBody>
      </p:sp>
      <p:pic>
        <p:nvPicPr>
          <p:cNvPr id="5" name="Content Placeholder 4"/>
          <p:cNvPicPr>
            <a:picLocks noGrp="1" noChangeAspect="1"/>
          </p:cNvPicPr>
          <p:nvPr>
            <p:ph idx="1"/>
          </p:nvPr>
        </p:nvPicPr>
        <p:blipFill>
          <a:blip r:embed="rId2"/>
          <a:srcRect l="-71221" r="-71221"/>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7</a:t>
            </a:fld>
            <a:endParaRPr lang="en-US"/>
          </a:p>
        </p:txBody>
      </p:sp>
    </p:spTree>
    <p:extLst>
      <p:ext uri="{BB962C8B-B14F-4D97-AF65-F5344CB8AC3E}">
        <p14:creationId xmlns:p14="http://schemas.microsoft.com/office/powerpoint/2010/main" val="18878395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Wheelchair: </a:t>
            </a:r>
            <a:r>
              <a:rPr lang="en-US" dirty="0" err="1" smtClean="0"/>
              <a:t>SkyTrain</a:t>
            </a:r>
            <a:r>
              <a:rPr lang="en-US" dirty="0" smtClean="0"/>
              <a:t>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8</a:t>
            </a:fld>
            <a:endParaRPr lang="en-US"/>
          </a:p>
        </p:txBody>
      </p:sp>
      <p:pic>
        <p:nvPicPr>
          <p:cNvPr id="6" name="Content Placeholder 5"/>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9501460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Wheelchair: Bathroom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9</a:t>
            </a:fld>
            <a:endParaRPr lang="en-US"/>
          </a:p>
        </p:txBody>
      </p:sp>
      <p:pic>
        <p:nvPicPr>
          <p:cNvPr id="3" name="Picture 2"/>
          <p:cNvPicPr>
            <a:picLocks noChangeAspect="1"/>
          </p:cNvPicPr>
          <p:nvPr/>
        </p:nvPicPr>
        <p:blipFill>
          <a:blip r:embed="rId2"/>
          <a:stretch>
            <a:fillRect/>
          </a:stretch>
        </p:blipFill>
        <p:spPr>
          <a:xfrm>
            <a:off x="2490256" y="1417638"/>
            <a:ext cx="4062944" cy="5417259"/>
          </a:xfrm>
          <a:prstGeom prst="rect">
            <a:avLst/>
          </a:prstGeom>
        </p:spPr>
      </p:pic>
    </p:spTree>
    <p:extLst>
      <p:ext uri="{BB962C8B-B14F-4D97-AF65-F5344CB8AC3E}">
        <p14:creationId xmlns:p14="http://schemas.microsoft.com/office/powerpoint/2010/main" val="26116679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aching-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teaching-template</Template>
  <TotalTime>885</TotalTime>
  <Words>715</Words>
  <Application>Microsoft Macintosh PowerPoint</Application>
  <PresentationFormat>On-screen Show (4:3)</PresentationFormat>
  <Paragraphs>102</Paragraphs>
  <Slides>29</Slides>
  <Notes>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teaching-template</vt:lpstr>
      <vt:lpstr>PowerPoint Presentation</vt:lpstr>
      <vt:lpstr>Summary</vt:lpstr>
      <vt:lpstr>Design Methods: TRY</vt:lpstr>
      <vt:lpstr>IDEO Methods in the UCD Process</vt:lpstr>
      <vt:lpstr>PowerPoint Presentation</vt:lpstr>
      <vt:lpstr>Empathy Tools in Vancouver</vt:lpstr>
      <vt:lpstr>Team Wheelchair: SkyTrain Bail</vt:lpstr>
      <vt:lpstr>Team Wheelchair: SkyTrain Fail</vt:lpstr>
      <vt:lpstr>Team Wheelchair: Bathroom Fail</vt:lpstr>
      <vt:lpstr>Team Elderly</vt:lpstr>
      <vt:lpstr>Team Elderly: Shopping Fail</vt:lpstr>
      <vt:lpstr>Team Elderly: Shopping Fail</vt:lpstr>
      <vt:lpstr>Team Elderly: Coke Fail?</vt:lpstr>
      <vt:lpstr>PowerPoint Presentation</vt:lpstr>
      <vt:lpstr>Why design for the most extreme conditions?</vt:lpstr>
      <vt:lpstr>PowerPoint Presentation</vt:lpstr>
      <vt:lpstr>PowerPoint Presentation</vt:lpstr>
      <vt:lpstr>Quick exercise</vt:lpstr>
      <vt:lpstr>PowerPoint Presentation</vt:lpstr>
      <vt:lpstr>PowerPoint Presentation</vt:lpstr>
      <vt:lpstr>PowerPoint Presentation</vt:lpstr>
      <vt:lpstr>PowerPoint Presentation</vt:lpstr>
      <vt:lpstr>Quick &amp; Dirty Prototyping</vt:lpstr>
      <vt:lpstr>PowerPoint Presentation</vt:lpstr>
      <vt:lpstr>PowerPoint Presentation</vt:lpstr>
      <vt:lpstr>Summary - Try</vt:lpstr>
      <vt:lpstr>Summary – Design Methods</vt:lpstr>
      <vt:lpstr>Assignment 2</vt:lpstr>
      <vt:lpstr>Class liaisons!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dc:creator>
  <cp:lastModifiedBy>Tony Tang</cp:lastModifiedBy>
  <cp:revision>20</cp:revision>
  <dcterms:created xsi:type="dcterms:W3CDTF">2012-08-28T06:08:35Z</dcterms:created>
  <dcterms:modified xsi:type="dcterms:W3CDTF">2014-01-24T17:54:19Z</dcterms:modified>
</cp:coreProperties>
</file>