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84" r:id="rId2"/>
    <p:sldId id="257" r:id="rId3"/>
    <p:sldId id="277" r:id="rId4"/>
    <p:sldId id="278" r:id="rId5"/>
    <p:sldId id="279" r:id="rId6"/>
    <p:sldId id="280" r:id="rId7"/>
    <p:sldId id="256" r:id="rId8"/>
    <p:sldId id="259" r:id="rId9"/>
    <p:sldId id="258" r:id="rId10"/>
    <p:sldId id="281" r:id="rId11"/>
    <p:sldId id="260" r:id="rId12"/>
    <p:sldId id="261" r:id="rId13"/>
    <p:sldId id="262" r:id="rId14"/>
    <p:sldId id="263" r:id="rId15"/>
    <p:sldId id="264" r:id="rId16"/>
    <p:sldId id="266" r:id="rId17"/>
    <p:sldId id="265" r:id="rId18"/>
    <p:sldId id="267" r:id="rId19"/>
    <p:sldId id="268" r:id="rId20"/>
    <p:sldId id="269" r:id="rId21"/>
    <p:sldId id="270" r:id="rId22"/>
    <p:sldId id="272" r:id="rId23"/>
    <p:sldId id="273" r:id="rId24"/>
    <p:sldId id="274" r:id="rId25"/>
    <p:sldId id="275" r:id="rId26"/>
    <p:sldId id="276"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76" autoAdjust="0"/>
  </p:normalViewPr>
  <p:slideViewPr>
    <p:cSldViewPr snapToGrid="0" snapToObjects="1">
      <p:cViewPr varScale="1">
        <p:scale>
          <a:sx n="74" d="100"/>
          <a:sy n="74" d="100"/>
        </p:scale>
        <p:origin x="-12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formatik.uni-trier.de/~ley/db/indices/a-tree/n/Neustaedter:Carma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informatik.uni-trier.de/~ley/db/conf/huc/ubicomp2005.html" TargetMode="External"/><Relationship Id="rId4" Type="http://schemas.openxmlformats.org/officeDocument/2006/relationships/hyperlink" Target="http://www.informatik.uni-trier.de/~ley/db/indices/a-tree/g/Greenberg:Saul.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heformer786.blogspot.ca/2010/05/life-is-so-hard-without-stuff.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Kathryn Elliot, </a:t>
            </a:r>
            <a:r>
              <a:rPr lang="en-US" sz="1200" b="0" i="0" kern="1200" dirty="0" smtClean="0">
                <a:solidFill>
                  <a:schemeClr val="tx1"/>
                </a:solidFill>
                <a:effectLst/>
                <a:latin typeface="+mn-lt"/>
                <a:ea typeface="+mn-ea"/>
                <a:cs typeface="+mn-cs"/>
                <a:hlinkClick r:id="rId3"/>
              </a:rPr>
              <a:t>Carman </a:t>
            </a:r>
            <a:r>
              <a:rPr lang="en-US" sz="1200" b="0" i="0" kern="1200" dirty="0" err="1" smtClean="0">
                <a:solidFill>
                  <a:schemeClr val="tx1"/>
                </a:solidFill>
                <a:effectLst/>
                <a:latin typeface="+mn-lt"/>
                <a:ea typeface="+mn-ea"/>
                <a:cs typeface="+mn-cs"/>
                <a:hlinkClick r:id="rId3"/>
              </a:rPr>
              <a:t>Neustaedter</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Saul Greenberg</a:t>
            </a:r>
            <a:r>
              <a:rPr lang="en-US" sz="1200" b="0" i="0" kern="1200" dirty="0" smtClean="0">
                <a:solidFill>
                  <a:schemeClr val="tx1"/>
                </a:solidFill>
                <a:effectLst/>
                <a:latin typeface="+mn-lt"/>
                <a:ea typeface="+mn-ea"/>
                <a:cs typeface="+mn-cs"/>
              </a:rPr>
              <a:t>: Time, Ownership and Awareness: The Value of Contextual Locations in the Home. </a:t>
            </a:r>
            <a:r>
              <a:rPr lang="en-US" sz="1200" b="0" i="0" kern="1200" dirty="0" err="1" smtClean="0">
                <a:solidFill>
                  <a:schemeClr val="tx1"/>
                </a:solidFill>
                <a:effectLst/>
                <a:latin typeface="+mn-lt"/>
                <a:ea typeface="+mn-ea"/>
                <a:cs typeface="+mn-cs"/>
                <a:hlinkClick r:id="rId5"/>
              </a:rPr>
              <a:t>Ubicomp</a:t>
            </a:r>
            <a:r>
              <a:rPr lang="en-US" sz="1200" b="0" i="0" kern="1200" dirty="0" smtClean="0">
                <a:solidFill>
                  <a:schemeClr val="tx1"/>
                </a:solidFill>
                <a:effectLst/>
                <a:latin typeface="+mn-lt"/>
                <a:ea typeface="+mn-ea"/>
                <a:cs typeface="+mn-cs"/>
                <a:hlinkClick r:id="rId5"/>
              </a:rPr>
              <a:t> 2005</a:t>
            </a:r>
            <a:r>
              <a:rPr lang="en-US" sz="1200" b="0" i="0" kern="1200" dirty="0" smtClean="0">
                <a:solidFill>
                  <a:schemeClr val="tx1"/>
                </a:solidFill>
                <a:effectLst/>
                <a:latin typeface="+mn-lt"/>
                <a:ea typeface="+mn-ea"/>
                <a:cs typeface="+mn-cs"/>
              </a:rPr>
              <a:t>: 251-268</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Consider: who are the messages</a:t>
            </a:r>
            <a:r>
              <a:rPr lang="en-US" sz="1200" b="0" i="0" kern="1200" baseline="0" dirty="0" smtClean="0">
                <a:solidFill>
                  <a:schemeClr val="tx1"/>
                </a:solidFill>
                <a:effectLst/>
                <a:latin typeface="+mn-lt"/>
                <a:ea typeface="+mn-ea"/>
                <a:cs typeface="+mn-cs"/>
              </a:rPr>
              <a:t> left for?</a:t>
            </a:r>
          </a:p>
          <a:p>
            <a:r>
              <a:rPr lang="en-US" sz="1200" b="0" i="0" kern="1200" baseline="0" dirty="0" smtClean="0">
                <a:solidFill>
                  <a:schemeClr val="tx1"/>
                </a:solidFill>
                <a:effectLst/>
                <a:latin typeface="+mn-lt"/>
                <a:ea typeface="+mn-ea"/>
                <a:cs typeface="+mn-cs"/>
              </a:rPr>
              <a:t>Do you have locations in your home that are like this? How do you send messages [explicit or otherwise] to other inhabitants of your home? What if it’s urgent?</a:t>
            </a:r>
          </a:p>
          <a:p>
            <a:r>
              <a:rPr lang="en-US" sz="1200" b="0" i="0" kern="1200" baseline="0" dirty="0" smtClean="0">
                <a:solidFill>
                  <a:schemeClr val="tx1"/>
                </a:solidFill>
                <a:effectLst/>
                <a:latin typeface="+mn-lt"/>
                <a:ea typeface="+mn-ea"/>
                <a:cs typeface="+mn-cs"/>
              </a:rPr>
              <a:t>Do certain locations have owners?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People</a:t>
            </a:r>
            <a:r>
              <a:rPr lang="en-US" baseline="0" dirty="0" smtClean="0"/>
              <a:t> are unlikely to /tell/ you about these. You have to go look, and discover them for yourself. The meaning and function are all embedded in how these things are used.</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39268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www.zazzle.ca</a:t>
            </a:r>
            <a:r>
              <a:rPr lang="en-US" dirty="0" smtClean="0"/>
              <a:t>/thank_you_cards_red_daisy-137447214949027033</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404636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a Place for </a:t>
            </a:r>
            <a:r>
              <a:rPr lang="en-US" dirty="0" err="1" smtClean="0"/>
              <a:t>UbiComp</a:t>
            </a:r>
            <a:r>
              <a:rPr lang="en-US" dirty="0" smtClean="0"/>
              <a:t> in the Home *</a:t>
            </a:r>
          </a:p>
          <a:p>
            <a:r>
              <a:rPr lang="en-US" dirty="0" smtClean="0"/>
              <a:t>Andy Crabtree, Tom </a:t>
            </a:r>
            <a:r>
              <a:rPr lang="en-US" dirty="0" err="1" smtClean="0"/>
              <a:t>Rodden</a:t>
            </a:r>
            <a:r>
              <a:rPr lang="en-US" dirty="0" smtClean="0"/>
              <a:t>, Terry </a:t>
            </a:r>
            <a:r>
              <a:rPr lang="en-US" dirty="0" err="1" smtClean="0"/>
              <a:t>Hemmings</a:t>
            </a:r>
            <a:r>
              <a:rPr lang="en-US" dirty="0" smtClean="0"/>
              <a:t> and Steve </a:t>
            </a:r>
            <a:r>
              <a:rPr lang="en-US" dirty="0" err="1" smtClean="0"/>
              <a:t>Benford</a:t>
            </a:r>
            <a:endParaRPr lang="en-US" dirty="0" smtClean="0"/>
          </a:p>
          <a:p>
            <a:r>
              <a:rPr lang="en-US" dirty="0" smtClean="0"/>
              <a:t>-- </a:t>
            </a:r>
            <a:r>
              <a:rPr lang="en-US" dirty="0" err="1" smtClean="0"/>
              <a:t>Ubicomp</a:t>
            </a:r>
            <a:r>
              <a:rPr lang="en-US" dirty="0" smtClean="0"/>
              <a:t> 2003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time, can tell us where technology is used, and</a:t>
            </a:r>
            <a:r>
              <a:rPr lang="en-US" baseline="0" dirty="0" smtClean="0"/>
              <a:t> what it might be used for</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Airbus A380</a:t>
            </a:r>
            <a:r>
              <a:rPr lang="en-US" baseline="0" dirty="0" smtClean="0"/>
              <a:t> cockpit</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this one out. It sucks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extLst>
      <p:ext uri="{BB962C8B-B14F-4D97-AF65-F5344CB8AC3E}">
        <p14:creationId xmlns:p14="http://schemas.microsoft.com/office/powerpoint/2010/main" val="91223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http://theformer786.blogspot.ca/2010/05/life-is-so-hard-without-stuff.html</a:t>
            </a:r>
            <a:r>
              <a:rPr lang="en-US" dirty="0" smtClean="0"/>
              <a:t/>
            </a:r>
            <a:br>
              <a:rPr lang="en-US" dirty="0" smtClean="0"/>
            </a:br>
            <a:r>
              <a:rPr lang="en-US" dirty="0" smtClean="0"/>
              <a:t>and</a:t>
            </a:r>
          </a:p>
          <a:p>
            <a:r>
              <a:rPr lang="en-US" dirty="0" smtClean="0"/>
              <a:t>Reddit.com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It all starts with the introduction.  Then, exchange contact information, and make sure you know how to pronounce everyone’s names.  Exchange phone #s, and find out what hours are acceptable to call during.</a:t>
            </a:r>
          </a:p>
          <a:p>
            <a:endParaRPr lang="en-US" dirty="0" smtClean="0"/>
          </a:p>
          <a:p>
            <a:r>
              <a:rPr lang="en-US" dirty="0" smtClean="0"/>
              <a:t> You can almost always find something in common with another person, and starting from that baseline, it’s much easier to then address issues where you have differences.  This is why cities like professional sports teams, which are socially galvanizing forces that cut across boundaries of race and wealth.  If nothing else, you probably have in common things like the weather.</a:t>
            </a:r>
          </a:p>
          <a:p>
            <a:endParaRPr lang="en-US" dirty="0" smtClean="0"/>
          </a:p>
          <a:p>
            <a:r>
              <a:rPr lang="en-US" dirty="0" smtClean="0"/>
              <a:t>Have a large surface to write on, make sure the room is quiet and warm enough, and that there aren’t lots of distractions.  Make sure no one is hungry, cold, or tired.  Meet over a meal if you can; food </a:t>
            </a:r>
            <a:r>
              <a:rPr lang="en-US" b="1" i="1" dirty="0" smtClean="0"/>
              <a:t>softens</a:t>
            </a:r>
            <a:r>
              <a:rPr lang="en-US" dirty="0" smtClean="0"/>
              <a:t> a meeting.  That’s why they “do lunch” in Hollywood.</a:t>
            </a:r>
          </a:p>
          <a:p>
            <a:endParaRPr lang="en-US" dirty="0" smtClean="0"/>
          </a:p>
          <a:p>
            <a:r>
              <a:rPr lang="en-US" dirty="0" smtClean="0"/>
              <a:t>Even if you think what they’re saying is stupid.  Cutting someone off is rude, and not worth whatever small time gain you might make.  Don’t finish someone’s sentences for him or her; they can do it for themselves.  And remember: talking louder or faster doesn’t make your idea any better.</a:t>
            </a:r>
          </a:p>
          <a:p>
            <a:endParaRPr lang="en-US" dirty="0" smtClean="0"/>
          </a:p>
          <a:p>
            <a:r>
              <a:rPr lang="en-US" dirty="0" smtClean="0"/>
              <a:t>When you discuss ideas, immediately label them and write them down.  The labels should be descriptive of the idea, not the originator: “the troll bridge story,” not “Jane’s story.”</a:t>
            </a:r>
          </a:p>
          <a:p>
            <a:endParaRPr lang="en-US" dirty="0" smtClean="0"/>
          </a:p>
          <a:p>
            <a:r>
              <a:rPr lang="en-US" dirty="0" smtClean="0"/>
              <a:t>Find something nice to say, even if it’s a stretch.  Even the worst of ideas has a silver lining inside it, if you just look hard enough.  Focus on the good, praise it, and then raise any objections or concerns you have about the rest of it.  </a:t>
            </a:r>
          </a:p>
          <a:p>
            <a:endParaRPr lang="en-US" dirty="0" smtClean="0"/>
          </a:p>
          <a:p>
            <a:r>
              <a:rPr lang="en-US" dirty="0" smtClean="0"/>
              <a:t>Talk with your group members if there’s a problem, and talk with me if you think you need help.  The whole point of this course is that it’s tough to work across cultures.  If we all go into it knowing that’s an issue, we should be comfortable discussing problems when they arise -- after all, that’s what this course is really about. Be forgiving when people make mistakes, but don’t be afraid to raise the issues when they come up,</a:t>
            </a:r>
          </a:p>
          <a:p>
            <a:endParaRPr lang="en-US" dirty="0" smtClean="0"/>
          </a:p>
          <a:p>
            <a:r>
              <a:rPr lang="en-US" dirty="0" smtClean="0"/>
              <a:t>When stress occurs and tempers flare, take a short break. Clear your heads, apologize, and take another stab at it.  Apologize for upsetting your peers, even if you think someone else was primarily at fault; the goal is to work together, not start a legal battle over whose transgressions were worse. It takes two to have an argument, so be the peacemaker.</a:t>
            </a:r>
          </a:p>
          <a:p>
            <a:endParaRPr lang="en-US" dirty="0" smtClean="0"/>
          </a:p>
          <a:p>
            <a:r>
              <a:rPr lang="en-US" dirty="0" smtClean="0"/>
              <a:t>Instead of “I think we should do A, not B,” try “What if we did A, instead of B?”  That allows people to offer comments, rather than defend one choice.</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22/01/2014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22/01/2014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22/01/2014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22/01/2014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22/01/2014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22/01/2014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22/01/2014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22/01/2014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22/01/2014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22/01/2014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22/01/2014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22/01/2014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YASMEEN IS VISITNG</a:t>
            </a:r>
            <a:endParaRPr lang="en-US" dirty="0"/>
          </a:p>
        </p:txBody>
      </p:sp>
      <p:sp>
        <p:nvSpPr>
          <p:cNvPr id="3" name="Content Placeholder 2"/>
          <p:cNvSpPr>
            <a:spLocks noGrp="1"/>
          </p:cNvSpPr>
          <p:nvPr>
            <p:ph idx="1"/>
          </p:nvPr>
        </p:nvSpPr>
        <p:spPr/>
        <p:txBody>
          <a:bodyPr/>
          <a:lstStyle/>
          <a:p>
            <a:r>
              <a:rPr lang="en-US" smtClean="0"/>
              <a:t>10:35</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Tree>
    <p:extLst>
      <p:ext uri="{BB962C8B-B14F-4D97-AF65-F5344CB8AC3E}">
        <p14:creationId xmlns:p14="http://schemas.microsoft.com/office/powerpoint/2010/main" val="246742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p:cNvPicPr>
            <a:picLocks noChangeAspect="1"/>
          </p:cNvPicPr>
          <p:nvPr/>
        </p:nvPicPr>
        <p:blipFill>
          <a:blip r:embed="rId3"/>
          <a:stretch>
            <a:fillRect/>
          </a:stretch>
        </p:blipFill>
        <p:spPr>
          <a:xfrm>
            <a:off x="1178372" y="-1"/>
            <a:ext cx="6864271" cy="6864271"/>
          </a:xfrm>
          <a:prstGeom prst="rect">
            <a:avLst/>
          </a:prstGeom>
        </p:spPr>
      </p:pic>
    </p:spTree>
    <p:extLst>
      <p:ext uri="{BB962C8B-B14F-4D97-AF65-F5344CB8AC3E}">
        <p14:creationId xmlns:p14="http://schemas.microsoft.com/office/powerpoint/2010/main" val="189512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1026" name="Picture 2"/>
          <p:cNvPicPr>
            <a:picLocks noChangeAspect="1" noChangeArrowheads="1"/>
          </p:cNvPicPr>
          <p:nvPr/>
        </p:nvPicPr>
        <p:blipFill>
          <a:blip r:embed="rId3"/>
          <a:srcRect/>
          <a:stretch>
            <a:fillRect/>
          </a:stretch>
        </p:blipFill>
        <p:spPr bwMode="auto">
          <a:xfrm>
            <a:off x="-35226" y="136525"/>
            <a:ext cx="9179226"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2050" name="Picture 2"/>
          <p:cNvPicPr>
            <a:picLocks noChangeAspect="1" noChangeArrowheads="1"/>
          </p:cNvPicPr>
          <p:nvPr/>
        </p:nvPicPr>
        <p:blipFill>
          <a:blip r:embed="rId3"/>
          <a:srcRect/>
          <a:stretch>
            <a:fillRect/>
          </a:stretch>
        </p:blipFill>
        <p:spPr bwMode="auto">
          <a:xfrm>
            <a:off x="-1" y="371186"/>
            <a:ext cx="9182717" cy="5985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5" name="Picture 2"/>
          <p:cNvPicPr>
            <a:picLocks noChangeAspect="1" noChangeArrowheads="1"/>
          </p:cNvPicPr>
          <p:nvPr/>
        </p:nvPicPr>
        <p:blipFill>
          <a:blip r:embed="rId2"/>
          <a:srcRect/>
          <a:stretch>
            <a:fillRect/>
          </a:stretch>
        </p:blipFill>
        <p:spPr bwMode="auto">
          <a:xfrm>
            <a:off x="457200" y="444500"/>
            <a:ext cx="3810000" cy="57277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95800" y="762000"/>
            <a:ext cx="4191000" cy="523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Analysis</a:t>
            </a:r>
            <a:endParaRPr lang="en-US" dirty="0"/>
          </a:p>
        </p:txBody>
      </p:sp>
      <p:sp>
        <p:nvSpPr>
          <p:cNvPr id="3" name="Content Placeholder 2"/>
          <p:cNvSpPr>
            <a:spLocks noGrp="1"/>
          </p:cNvSpPr>
          <p:nvPr>
            <p:ph idx="1"/>
          </p:nvPr>
        </p:nvSpPr>
        <p:spPr/>
        <p:txBody>
          <a:bodyPr/>
          <a:lstStyle/>
          <a:p>
            <a:r>
              <a:rPr lang="en-US" b="1" u="sng" dirty="0" smtClean="0"/>
              <a:t>Activity:</a:t>
            </a:r>
            <a:r>
              <a:rPr lang="en-US" dirty="0" smtClean="0"/>
              <a:t> List all of the errors that could happen when driving a car.</a:t>
            </a:r>
          </a:p>
          <a:p>
            <a:endParaRPr lang="en-US" dirty="0"/>
          </a:p>
          <a:p>
            <a:r>
              <a:rPr lang="en-US" u="sng" dirty="0" smtClean="0"/>
              <a:t>Activity 2</a:t>
            </a:r>
            <a:r>
              <a:rPr lang="en-US" dirty="0" smtClean="0"/>
              <a:t>: Why does that error occur?</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2"/>
          <p:cNvPicPr>
            <a:picLocks noChangeAspect="1" noChangeArrowheads="1"/>
          </p:cNvPicPr>
          <p:nvPr/>
        </p:nvPicPr>
        <p:blipFill>
          <a:blip r:embed="rId2"/>
          <a:srcRect/>
          <a:stretch>
            <a:fillRect/>
          </a:stretch>
        </p:blipFill>
        <p:spPr bwMode="auto">
          <a:xfrm>
            <a:off x="381000" y="396875"/>
            <a:ext cx="3886200" cy="5843588"/>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19600" y="717550"/>
            <a:ext cx="4495800"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3074" name="Picture 2" descr="http://upload.wikimedia.org/wikipedia/commons/thumb/a/a4/Airbus_A380_cockpit.jpg/1024px-Airbus_A380_cockpit.jpg"/>
          <p:cNvPicPr>
            <a:picLocks noChangeAspect="1" noChangeArrowheads="1"/>
          </p:cNvPicPr>
          <p:nvPr/>
        </p:nvPicPr>
        <p:blipFill>
          <a:blip r:embed="rId3"/>
          <a:srcRect/>
          <a:stretch>
            <a:fillRect/>
          </a:stretch>
        </p:blipFill>
        <p:spPr bwMode="auto">
          <a:xfrm>
            <a:off x="-632034" y="0"/>
            <a:ext cx="10077290" cy="67214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2"/>
          <p:cNvPicPr>
            <a:picLocks noChangeAspect="1" noChangeArrowheads="1"/>
          </p:cNvPicPr>
          <p:nvPr/>
        </p:nvPicPr>
        <p:blipFill>
          <a:blip r:embed="rId3"/>
          <a:srcRect/>
          <a:stretch>
            <a:fillRect/>
          </a:stretch>
        </p:blipFill>
        <p:spPr bwMode="auto">
          <a:xfrm>
            <a:off x="228600" y="422275"/>
            <a:ext cx="4054475" cy="5902325"/>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rot="21435317">
            <a:off x="4625975" y="685800"/>
            <a:ext cx="4114800" cy="553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2"/>
          <p:cNvPicPr>
            <a:picLocks noChangeAspect="1" noChangeArrowheads="1"/>
          </p:cNvPicPr>
          <p:nvPr/>
        </p:nvPicPr>
        <p:blipFill>
          <a:blip r:embed="rId2"/>
          <a:srcRect/>
          <a:stretch>
            <a:fillRect/>
          </a:stretch>
        </p:blipFill>
        <p:spPr bwMode="auto">
          <a:xfrm>
            <a:off x="457200" y="469900"/>
            <a:ext cx="3810000" cy="57023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648200" y="838200"/>
            <a:ext cx="4191000"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7" name="Picture 2"/>
          <p:cNvPicPr>
            <a:picLocks noChangeAspect="1" noChangeArrowheads="1"/>
          </p:cNvPicPr>
          <p:nvPr/>
        </p:nvPicPr>
        <p:blipFill>
          <a:blip r:embed="rId2"/>
          <a:srcRect/>
          <a:stretch>
            <a:fillRect/>
          </a:stretch>
        </p:blipFill>
        <p:spPr bwMode="auto">
          <a:xfrm>
            <a:off x="-66675" y="304800"/>
            <a:ext cx="92106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2130425"/>
            <a:ext cx="86010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57200" y="546652"/>
            <a:ext cx="8229600" cy="557951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lumMod val="8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bg1"/>
                </a:solidFill>
              </a:rPr>
              <a:t>Notice the sticky note on the TV, and the mail stuck in the wallet. Why are they there?</a:t>
            </a:r>
            <a:endParaRPr lang="en-US" dirty="0">
              <a:solidFill>
                <a:schemeClr val="bg1"/>
              </a:solidFill>
            </a:endParaRPr>
          </a:p>
        </p:txBody>
      </p:sp>
    </p:spTree>
    <p:extLst>
      <p:ext uri="{BB962C8B-B14F-4D97-AF65-F5344CB8AC3E}">
        <p14:creationId xmlns:p14="http://schemas.microsoft.com/office/powerpoint/2010/main" val="1570867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5" name="Picture 2" descr="http://www.masternewmedia.org/images/how_to_use_personas_by_adaptivepath.jpg"/>
          <p:cNvPicPr>
            <a:picLocks noChangeAspect="1" noChangeArrowheads="1"/>
          </p:cNvPicPr>
          <p:nvPr/>
        </p:nvPicPr>
        <p:blipFill>
          <a:blip r:embed="rId2"/>
          <a:srcRect t="14867" b="11078"/>
          <a:stretch>
            <a:fillRect/>
          </a:stretch>
        </p:blipFill>
        <p:spPr bwMode="auto">
          <a:xfrm>
            <a:off x="228600" y="609600"/>
            <a:ext cx="84582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5" name="Picture 2"/>
          <p:cNvPicPr>
            <a:picLocks noChangeAspect="1" noChangeArrowheads="1"/>
          </p:cNvPicPr>
          <p:nvPr/>
        </p:nvPicPr>
        <p:blipFill>
          <a:blip r:embed="rId2"/>
          <a:srcRect/>
          <a:stretch>
            <a:fillRect/>
          </a:stretch>
        </p:blipFill>
        <p:spPr bwMode="auto">
          <a:xfrm>
            <a:off x="304800" y="344488"/>
            <a:ext cx="3835400" cy="5751512"/>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572000" y="762000"/>
            <a:ext cx="425767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29698" name="Picture 2" descr="http://www.textually.org/tv/archives/images/set3/bigremote.jpg"/>
          <p:cNvPicPr>
            <a:picLocks noChangeAspect="1" noChangeArrowheads="1"/>
          </p:cNvPicPr>
          <p:nvPr/>
        </p:nvPicPr>
        <p:blipFill>
          <a:blip r:embed="rId3"/>
          <a:srcRect t="16756" b="14561"/>
          <a:stretch>
            <a:fillRect/>
          </a:stretch>
        </p:blipFill>
        <p:spPr bwMode="auto">
          <a:xfrm rot="5400000">
            <a:off x="-1030067" y="1788465"/>
            <a:ext cx="6806183" cy="3332883"/>
          </a:xfrm>
          <a:prstGeom prst="rect">
            <a:avLst/>
          </a:prstGeom>
          <a:noFill/>
        </p:spPr>
      </p:pic>
      <p:pic>
        <p:nvPicPr>
          <p:cNvPr id="29699" name="Picture 3" descr="J:\Users\Tony\Dropbox\Teaching\481-planning\examples\simple-remotes-from-reddit.jpg"/>
          <p:cNvPicPr>
            <a:picLocks noChangeAspect="1" noChangeArrowheads="1"/>
          </p:cNvPicPr>
          <p:nvPr/>
        </p:nvPicPr>
        <p:blipFill>
          <a:blip r:embed="rId4"/>
          <a:srcRect t="36003" b="26283"/>
          <a:stretch>
            <a:fillRect/>
          </a:stretch>
        </p:blipFill>
        <p:spPr bwMode="auto">
          <a:xfrm rot="5400000">
            <a:off x="3444287" y="1806747"/>
            <a:ext cx="6529550" cy="329990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pic>
        <p:nvPicPr>
          <p:cNvPr id="5" name="Picture 2"/>
          <p:cNvPicPr>
            <a:picLocks noChangeAspect="1" noChangeArrowheads="1"/>
          </p:cNvPicPr>
          <p:nvPr/>
        </p:nvPicPr>
        <p:blipFill>
          <a:blip r:embed="rId2"/>
          <a:srcRect/>
          <a:stretch>
            <a:fillRect/>
          </a:stretch>
        </p:blipFill>
        <p:spPr bwMode="auto">
          <a:xfrm>
            <a:off x="228600" y="481013"/>
            <a:ext cx="3886200" cy="5735637"/>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19600" y="981075"/>
            <a:ext cx="4572000"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Research</a:t>
            </a:r>
            <a:endParaRPr lang="en-US" dirty="0"/>
          </a:p>
        </p:txBody>
      </p:sp>
      <p:sp>
        <p:nvSpPr>
          <p:cNvPr id="3" name="Content Placeholder 2"/>
          <p:cNvSpPr>
            <a:spLocks noGrp="1"/>
          </p:cNvSpPr>
          <p:nvPr>
            <p:ph idx="1"/>
          </p:nvPr>
        </p:nvSpPr>
        <p:spPr/>
        <p:txBody>
          <a:bodyPr/>
          <a:lstStyle/>
          <a:p>
            <a:r>
              <a:rPr lang="en-US" b="1" u="sng" dirty="0" smtClean="0"/>
              <a:t>Quick Activity</a:t>
            </a:r>
            <a:r>
              <a:rPr lang="en-US" b="1" dirty="0" smtClean="0"/>
              <a:t>: </a:t>
            </a:r>
            <a:r>
              <a:rPr lang="en-US" dirty="0" smtClean="0"/>
              <a:t>What are some sources you might look at for secondary research for your projects?</a:t>
            </a:r>
            <a:endParaRPr lang="en-US" b="1"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pic>
        <p:nvPicPr>
          <p:cNvPr id="5" name="Picture 2"/>
          <p:cNvPicPr>
            <a:picLocks noChangeAspect="1" noChangeArrowheads="1"/>
          </p:cNvPicPr>
          <p:nvPr/>
        </p:nvPicPr>
        <p:blipFill>
          <a:blip r:embed="rId2"/>
          <a:srcRect/>
          <a:stretch>
            <a:fillRect/>
          </a:stretch>
        </p:blipFill>
        <p:spPr bwMode="auto">
          <a:xfrm>
            <a:off x="457200" y="647700"/>
            <a:ext cx="3744913" cy="55245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95800" y="844550"/>
            <a:ext cx="4419600" cy="51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defRPr/>
            </a:pPr>
            <a:r>
              <a:rPr lang="en-US" dirty="0" smtClean="0"/>
              <a:t>Apply “Learn” techniques as a way to process the data you gather from “Ask” and “Look</a:t>
            </a:r>
            <a:r>
              <a:rPr lang="en-US" dirty="0" smtClean="0"/>
              <a:t>”</a:t>
            </a:r>
          </a:p>
          <a:p>
            <a:pPr lvl="1">
              <a:defRPr/>
            </a:pPr>
            <a:r>
              <a:rPr lang="en-US" sz="2400" dirty="0" smtClean="0">
                <a:solidFill>
                  <a:schemeClr val="bg1">
                    <a:lumMod val="75000"/>
                  </a:schemeClr>
                </a:solidFill>
              </a:rPr>
              <a:t>Affinity diagrams; secondary research; flow analysis; cognitive task analysis; error analysis; character profiles</a:t>
            </a:r>
            <a:endParaRPr lang="en-US" dirty="0" smtClean="0">
              <a:solidFill>
                <a:schemeClr val="bg1">
                  <a:lumMod val="75000"/>
                </a:schemeClr>
              </a:solidFill>
            </a:endParaRPr>
          </a:p>
          <a:p>
            <a:pPr>
              <a:defRPr/>
            </a:pPr>
            <a:endParaRPr lang="en-US" dirty="0" smtClean="0"/>
          </a:p>
          <a:p>
            <a:pPr>
              <a:defRPr/>
            </a:pPr>
            <a:r>
              <a:rPr lang="en-US" dirty="0" smtClean="0"/>
              <a:t>Some learning tasks can help you figure out who to talk to for “Ask” and “Look”</a:t>
            </a:r>
          </a:p>
          <a:p>
            <a:pPr lvl="1">
              <a:defRPr/>
            </a:pPr>
            <a:r>
              <a:rPr lang="en-US" dirty="0" smtClean="0"/>
              <a:t>e.g., secondary research, cultural comparisons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Pausch’s</a:t>
            </a:r>
            <a:r>
              <a:rPr lang="en-US" dirty="0" smtClean="0"/>
              <a:t> Tips for Working in a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Meet people properly</a:t>
            </a:r>
            <a:r>
              <a:rPr lang="en-US" dirty="0" smtClean="0"/>
              <a:t>.</a:t>
            </a:r>
          </a:p>
          <a:p>
            <a:r>
              <a:rPr lang="en-US" b="1" dirty="0" smtClean="0"/>
              <a:t>Find things you have in common</a:t>
            </a:r>
            <a:r>
              <a:rPr lang="en-US" dirty="0" smtClean="0"/>
              <a:t>.  </a:t>
            </a:r>
          </a:p>
          <a:p>
            <a:r>
              <a:rPr lang="en-US" b="1" dirty="0" smtClean="0"/>
              <a:t>Make meeting conditions good</a:t>
            </a:r>
            <a:r>
              <a:rPr lang="en-US" dirty="0" smtClean="0"/>
              <a:t>. </a:t>
            </a:r>
          </a:p>
          <a:p>
            <a:r>
              <a:rPr lang="en-US" b="1" dirty="0" smtClean="0"/>
              <a:t>Let everyone talk</a:t>
            </a:r>
            <a:r>
              <a:rPr lang="en-US" dirty="0" smtClean="0"/>
              <a:t>. </a:t>
            </a:r>
          </a:p>
          <a:p>
            <a:r>
              <a:rPr lang="en-US" b="1" dirty="0" smtClean="0"/>
              <a:t>Check your egos at the door</a:t>
            </a:r>
            <a:r>
              <a:rPr lang="en-US" dirty="0" smtClean="0"/>
              <a:t>. </a:t>
            </a:r>
          </a:p>
          <a:p>
            <a:r>
              <a:rPr lang="en-US" b="1" dirty="0" smtClean="0"/>
              <a:t>Praise each other</a:t>
            </a:r>
            <a:r>
              <a:rPr lang="en-US" dirty="0" smtClean="0"/>
              <a:t>. </a:t>
            </a:r>
          </a:p>
          <a:p>
            <a:r>
              <a:rPr lang="en-US" b="1" dirty="0" smtClean="0"/>
              <a:t>Put it in writing.</a:t>
            </a:r>
            <a:r>
              <a:rPr lang="en-US" dirty="0" smtClean="0"/>
              <a:t>  Remember that “politics is when you have more than 2 people” – with that in mind, always CC (carbon copy) any piece of email within the group, or to me, to </a:t>
            </a:r>
            <a:r>
              <a:rPr lang="en-US" b="1" u="sng" dirty="0" smtClean="0"/>
              <a:t>all members</a:t>
            </a:r>
            <a:r>
              <a:rPr lang="en-US" dirty="0" smtClean="0"/>
              <a:t> of the group.  This rule should </a:t>
            </a:r>
            <a:r>
              <a:rPr lang="en-US" b="1" i="1" dirty="0" smtClean="0"/>
              <a:t>never</a:t>
            </a:r>
            <a:r>
              <a:rPr lang="en-US" dirty="0" smtClean="0"/>
              <a:t> be violated; don’t try to guess what your group mates might or might not want to hear about.</a:t>
            </a:r>
          </a:p>
          <a:p>
            <a:r>
              <a:rPr lang="en-US" b="1" dirty="0" smtClean="0"/>
              <a:t>Be open and honest</a:t>
            </a:r>
            <a:r>
              <a:rPr lang="en-US" dirty="0" smtClean="0"/>
              <a:t>. </a:t>
            </a:r>
          </a:p>
          <a:p>
            <a:r>
              <a:rPr lang="en-US" b="1" dirty="0" smtClean="0"/>
              <a:t>Avoid conflict at all costs</a:t>
            </a:r>
            <a:r>
              <a:rPr lang="en-US" dirty="0" smtClean="0"/>
              <a:t>. </a:t>
            </a:r>
          </a:p>
          <a:p>
            <a:r>
              <a:rPr lang="en-US" b="1" dirty="0" smtClean="0"/>
              <a:t>Phrase alternatives as questions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
        <p:nvSpPr>
          <p:cNvPr id="6" name="Rectangle 5"/>
          <p:cNvSpPr/>
          <p:nvPr/>
        </p:nvSpPr>
        <p:spPr>
          <a:xfrm>
            <a:off x="457200" y="6075144"/>
            <a:ext cx="7905750" cy="369332"/>
          </a:xfrm>
          <a:prstGeom prst="rect">
            <a:avLst/>
          </a:prstGeom>
        </p:spPr>
        <p:txBody>
          <a:bodyPr wrap="square">
            <a:spAutoFit/>
          </a:bodyPr>
          <a:lstStyle/>
          <a:p>
            <a:r>
              <a:rPr lang="en-US" dirty="0" smtClean="0">
                <a:solidFill>
                  <a:schemeClr val="bg1"/>
                </a:solidFill>
              </a:rPr>
              <a:t>http://www.cs.cmu.edu/~pausch/Randy/tipoForGroups.html</a:t>
            </a:r>
            <a:endParaRPr lang="en-US" dirty="0">
              <a:solidFill>
                <a:schemeClr val="bg1"/>
              </a:solidFill>
            </a:endParaRPr>
          </a:p>
        </p:txBody>
      </p:sp>
    </p:spTree>
    <p:extLst>
      <p:ext uri="{BB962C8B-B14F-4D97-AF65-F5344CB8AC3E}">
        <p14:creationId xmlns:p14="http://schemas.microsoft.com/office/powerpoint/2010/main" val="23375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Inquiry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Combining “looking” and “asking” by immersing oneself into a particular context/culture: </a:t>
            </a:r>
            <a:r>
              <a:rPr lang="en-US" i="1" dirty="0" smtClean="0"/>
              <a:t>understand mental models and work practices</a:t>
            </a:r>
          </a:p>
          <a:p>
            <a:endParaRPr lang="en-US" dirty="0" smtClean="0"/>
          </a:p>
          <a:p>
            <a:r>
              <a:rPr lang="en-US" dirty="0"/>
              <a:t>“The core premise of Contextual Inquiry is very simple: </a:t>
            </a:r>
            <a:r>
              <a:rPr lang="en-US" u="sng" dirty="0"/>
              <a:t>go</a:t>
            </a:r>
            <a:r>
              <a:rPr lang="en-US" dirty="0"/>
              <a:t> where the customer works, </a:t>
            </a:r>
            <a:r>
              <a:rPr lang="en-US" u="sng" dirty="0"/>
              <a:t>observe </a:t>
            </a:r>
            <a:r>
              <a:rPr lang="en-US" dirty="0"/>
              <a:t>the customer as he or she works, and </a:t>
            </a:r>
            <a:r>
              <a:rPr lang="en-US" u="sng" dirty="0"/>
              <a:t>talk</a:t>
            </a:r>
            <a:r>
              <a:rPr lang="en-US" dirty="0"/>
              <a:t> to the customer about the work. Do that, and you can’t help but gain a better understanding of your customer.”</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42945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Inquiry: Principles</a:t>
            </a:r>
            <a:endParaRPr lang="en-US" dirty="0"/>
          </a:p>
        </p:txBody>
      </p:sp>
      <p:sp>
        <p:nvSpPr>
          <p:cNvPr id="3" name="Content Placeholder 2"/>
          <p:cNvSpPr>
            <a:spLocks noGrp="1"/>
          </p:cNvSpPr>
          <p:nvPr>
            <p:ph idx="1"/>
          </p:nvPr>
        </p:nvSpPr>
        <p:spPr/>
        <p:txBody>
          <a:bodyPr/>
          <a:lstStyle/>
          <a:p>
            <a:pPr marL="457200" indent="-457200"/>
            <a:r>
              <a:rPr lang="en-US" dirty="0" smtClean="0"/>
              <a:t>Context: </a:t>
            </a:r>
            <a:r>
              <a:rPr lang="en-US" sz="2800" dirty="0" smtClean="0">
                <a:solidFill>
                  <a:schemeClr val="bg1">
                    <a:lumMod val="85000"/>
                  </a:schemeClr>
                </a:solidFill>
              </a:rPr>
              <a:t>in the setting of the participant</a:t>
            </a:r>
            <a:endParaRPr lang="en-US" dirty="0" smtClean="0">
              <a:solidFill>
                <a:schemeClr val="bg1">
                  <a:lumMod val="85000"/>
                </a:schemeClr>
              </a:solidFill>
            </a:endParaRPr>
          </a:p>
          <a:p>
            <a:pPr marL="457200" indent="-457200"/>
            <a:r>
              <a:rPr lang="en-US" dirty="0" smtClean="0"/>
              <a:t>Relationship: </a:t>
            </a:r>
            <a:r>
              <a:rPr lang="en-US" sz="2800" dirty="0" smtClean="0">
                <a:solidFill>
                  <a:schemeClr val="bg1">
                    <a:lumMod val="85000"/>
                  </a:schemeClr>
                </a:solidFill>
              </a:rPr>
              <a:t>you are the apprentice, participant is the expert</a:t>
            </a:r>
            <a:endParaRPr lang="en-US" dirty="0" smtClean="0">
              <a:solidFill>
                <a:schemeClr val="bg1">
                  <a:lumMod val="85000"/>
                </a:schemeClr>
              </a:solidFill>
            </a:endParaRPr>
          </a:p>
          <a:p>
            <a:pPr marL="457200" indent="-457200"/>
            <a:r>
              <a:rPr lang="en-US" dirty="0" smtClean="0"/>
              <a:t>Interpretation: </a:t>
            </a:r>
            <a:r>
              <a:rPr lang="en-US" sz="2800" dirty="0" smtClean="0">
                <a:solidFill>
                  <a:schemeClr val="bg1">
                    <a:lumMod val="85000"/>
                  </a:schemeClr>
                </a:solidFill>
              </a:rPr>
              <a:t>observed facts must be considered for design implications</a:t>
            </a:r>
          </a:p>
          <a:p>
            <a:pPr marL="457200" indent="-457200"/>
            <a:r>
              <a:rPr lang="en-US" dirty="0" smtClean="0"/>
              <a:t>Focus: </a:t>
            </a:r>
            <a:r>
              <a:rPr lang="en-US" sz="2800" dirty="0" smtClean="0">
                <a:solidFill>
                  <a:schemeClr val="bg1">
                    <a:lumMod val="85000"/>
                  </a:schemeClr>
                </a:solidFill>
              </a:rPr>
              <a:t>lots of themes will emerge, but this helps to orient the team</a:t>
            </a:r>
            <a:endParaRPr lang="en-US" sz="28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extLst>
      <p:ext uri="{BB962C8B-B14F-4D97-AF65-F5344CB8AC3E}">
        <p14:creationId xmlns:p14="http://schemas.microsoft.com/office/powerpoint/2010/main" val="236369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Expert/Apprentice</a:t>
            </a:r>
            <a:endParaRPr lang="en-US" dirty="0"/>
          </a:p>
        </p:txBody>
      </p:sp>
      <p:sp>
        <p:nvSpPr>
          <p:cNvPr id="3" name="Content Placeholder 2"/>
          <p:cNvSpPr>
            <a:spLocks noGrp="1"/>
          </p:cNvSpPr>
          <p:nvPr>
            <p:ph idx="1"/>
          </p:nvPr>
        </p:nvSpPr>
        <p:spPr/>
        <p:txBody>
          <a:bodyPr/>
          <a:lstStyle/>
          <a:p>
            <a:r>
              <a:rPr lang="en-US" dirty="0" smtClean="0"/>
              <a:t>You are the </a:t>
            </a:r>
            <a:r>
              <a:rPr lang="en-US" dirty="0" err="1" smtClean="0"/>
              <a:t>noob</a:t>
            </a:r>
            <a:endParaRPr lang="en-US" dirty="0"/>
          </a:p>
          <a:p>
            <a:r>
              <a:rPr lang="en-US" dirty="0" smtClean="0"/>
              <a:t>What does this mean?</a:t>
            </a:r>
          </a:p>
          <a:p>
            <a:pPr lvl="1"/>
            <a:r>
              <a:rPr lang="en-US" dirty="0" smtClean="0"/>
              <a:t>Be a keen observer</a:t>
            </a:r>
          </a:p>
          <a:p>
            <a:pPr lvl="1"/>
            <a:r>
              <a:rPr lang="en-US" dirty="0" smtClean="0"/>
              <a:t>Ask questions</a:t>
            </a:r>
          </a:p>
          <a:p>
            <a:pPr lvl="1"/>
            <a:r>
              <a:rPr lang="en-US" dirty="0" smtClean="0"/>
              <a:t>Be eager to learn</a:t>
            </a:r>
          </a:p>
          <a:p>
            <a:pPr lvl="1"/>
            <a:r>
              <a:rPr lang="en-US" dirty="0" smtClean="0"/>
              <a:t>Admire the master</a:t>
            </a:r>
          </a:p>
          <a:p>
            <a:pPr lvl="1"/>
            <a:r>
              <a:rPr lang="en-US" dirty="0" smtClean="0"/>
              <a:t>Aspire to see the world as the expert does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302673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a:t>
            </a:r>
            <a:endParaRPr lang="en-US" dirty="0"/>
          </a:p>
        </p:txBody>
      </p:sp>
      <p:sp>
        <p:nvSpPr>
          <p:cNvPr id="3" name="Content Placeholder 2"/>
          <p:cNvSpPr>
            <a:spLocks noGrp="1"/>
          </p:cNvSpPr>
          <p:nvPr>
            <p:ph idx="1"/>
          </p:nvPr>
        </p:nvSpPr>
        <p:spPr/>
        <p:txBody>
          <a:bodyPr>
            <a:normAutofit/>
          </a:bodyPr>
          <a:lstStyle/>
          <a:p>
            <a:r>
              <a:rPr lang="en-US" dirty="0" smtClean="0"/>
              <a:t>Summaries vs. ongoing experience</a:t>
            </a:r>
          </a:p>
          <a:p>
            <a:endParaRPr lang="en-US" dirty="0" smtClean="0"/>
          </a:p>
          <a:p>
            <a:pPr lvl="1"/>
            <a:r>
              <a:rPr lang="en-US" dirty="0" smtClean="0"/>
              <a:t>“</a:t>
            </a:r>
            <a:r>
              <a:rPr lang="en-US" dirty="0"/>
              <a:t>I got to work, checked my email and had a cup of coffee” </a:t>
            </a:r>
            <a:r>
              <a:rPr lang="en-US" dirty="0" smtClean="0"/>
              <a:t>[</a:t>
            </a:r>
            <a:r>
              <a:rPr lang="en-US" i="1" dirty="0" smtClean="0"/>
              <a:t>abstract summary</a:t>
            </a:r>
            <a:r>
              <a:rPr lang="en-US" dirty="0" smtClean="0"/>
              <a:t>]</a:t>
            </a:r>
            <a:endParaRPr lang="en-US" dirty="0"/>
          </a:p>
          <a:p>
            <a:pPr lvl="1"/>
            <a:endParaRPr lang="en-US" dirty="0" smtClean="0"/>
          </a:p>
          <a:p>
            <a:pPr lvl="1"/>
            <a:r>
              <a:rPr lang="en-US" dirty="0" smtClean="0"/>
              <a:t>“</a:t>
            </a:r>
            <a:r>
              <a:rPr lang="en-US" dirty="0"/>
              <a:t>I got to work, looked over my email, answered messages from my boss, decided to have some coffee, walked to the coffee machine, found there was no coffee, so I made coffee</a:t>
            </a:r>
            <a:r>
              <a:rPr lang="en-US" dirty="0" smtClean="0"/>
              <a:t>…” [</a:t>
            </a:r>
            <a:r>
              <a:rPr lang="en-US" i="1" dirty="0" smtClean="0"/>
              <a:t>concrete detail</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dirty="0"/>
          </a:p>
        </p:txBody>
      </p:sp>
    </p:spTree>
    <p:extLst>
      <p:ext uri="{BB962C8B-B14F-4D97-AF65-F5344CB8AC3E}">
        <p14:creationId xmlns:p14="http://schemas.microsoft.com/office/powerpoint/2010/main" val="982900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Design Methods: LEARN</a:t>
            </a:r>
            <a:endParaRPr lang="en-US" dirty="0"/>
          </a:p>
        </p:txBody>
      </p:sp>
      <p:sp>
        <p:nvSpPr>
          <p:cNvPr id="3" name="Subtitle 2"/>
          <p:cNvSpPr>
            <a:spLocks noGrp="1"/>
          </p:cNvSpPr>
          <p:nvPr>
            <p:ph type="subTitle" idx="1"/>
          </p:nvPr>
        </p:nvSpPr>
        <p:spPr/>
        <p:txBody>
          <a:bodyPr/>
          <a:lstStyle/>
          <a:p>
            <a:r>
              <a:rPr lang="en-US" dirty="0"/>
              <a:t>CPSC 481: HCI I</a:t>
            </a:r>
          </a:p>
          <a:p>
            <a:r>
              <a:rPr lang="en-US" dirty="0"/>
              <a:t>Fall 2012</a:t>
            </a:r>
          </a:p>
          <a:p>
            <a:endParaRPr lang="en-US" dirty="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
        <p:nvSpPr>
          <p:cNvPr id="5" name="TextBox 4"/>
          <p:cNvSpPr txBox="1"/>
          <p:nvPr/>
        </p:nvSpPr>
        <p:spPr>
          <a:xfrm>
            <a:off x="1208745" y="5638800"/>
            <a:ext cx="6563655" cy="923330"/>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Ehud </a:t>
            </a:r>
            <a:r>
              <a:rPr lang="en-US" dirty="0" err="1" smtClean="0">
                <a:solidFill>
                  <a:srgbClr val="D9D9D9"/>
                </a:solidFill>
              </a:rPr>
              <a:t>Sharlin</a:t>
            </a:r>
            <a:r>
              <a:rPr lang="en-US" dirty="0" smtClean="0">
                <a:solidFill>
                  <a:srgbClr val="D9D9D9"/>
                </a:solidFill>
              </a:rPr>
              <a:t>, Jake </a:t>
            </a:r>
            <a:r>
              <a:rPr lang="en-US" dirty="0" err="1" smtClean="0">
                <a:solidFill>
                  <a:srgbClr val="D9D9D9"/>
                </a:solidFill>
              </a:rPr>
              <a:t>Wobbrock</a:t>
            </a:r>
            <a:r>
              <a:rPr lang="en-US" dirty="0" smtClean="0">
                <a:solidFill>
                  <a:srgbClr val="D9D9D9"/>
                </a:solidFill>
              </a:rPr>
              <a:t>, Dave Hendry, Andy </a:t>
            </a:r>
            <a:r>
              <a:rPr lang="en-US" dirty="0" err="1" smtClean="0">
                <a:solidFill>
                  <a:srgbClr val="D9D9D9"/>
                </a:solidFill>
              </a:rPr>
              <a:t>Ko</a:t>
            </a:r>
            <a:r>
              <a:rPr lang="en-US" dirty="0" smtClean="0">
                <a:solidFill>
                  <a:srgbClr val="D9D9D9"/>
                </a:solidFill>
              </a:rPr>
              <a:t>, Jennifer Turns, &amp; Mark </a:t>
            </a:r>
            <a:r>
              <a:rPr lang="en-US" dirty="0" err="1" smtClean="0">
                <a:solidFill>
                  <a:srgbClr val="D9D9D9"/>
                </a:solidFill>
              </a:rPr>
              <a:t>Zachry</a:t>
            </a:r>
            <a:endParaRPr lang="en-US" dirty="0">
              <a:solidFill>
                <a:srgbClr val="D9D9D9"/>
              </a:solidFill>
            </a:endParaRPr>
          </a:p>
        </p:txBody>
      </p:sp>
    </p:spTree>
    <p:extLst>
      <p:ext uri="{BB962C8B-B14F-4D97-AF65-F5344CB8AC3E}">
        <p14:creationId xmlns:p14="http://schemas.microsoft.com/office/powerpoint/2010/main" val="286887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zenhabits.net/fotos/stack.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9000" contrast="-47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LEARN</a:t>
            </a:r>
            <a:r>
              <a:rPr lang="en-US" b="0" dirty="0" smtClean="0"/>
              <a:t> from your data</a:t>
            </a:r>
            <a:endParaRPr lang="en-US" dirty="0"/>
          </a:p>
        </p:txBody>
      </p:sp>
      <p:sp>
        <p:nvSpPr>
          <p:cNvPr id="3" name="Content Placeholder 2"/>
          <p:cNvSpPr>
            <a:spLocks noGrp="1"/>
          </p:cNvSpPr>
          <p:nvPr>
            <p:ph idx="1"/>
          </p:nvPr>
        </p:nvSpPr>
        <p:spPr/>
        <p:txBody>
          <a:bodyPr/>
          <a:lstStyle/>
          <a:p>
            <a:r>
              <a:rPr lang="en-US" dirty="0" smtClean="0"/>
              <a:t>Now that you have a huge stack of notes and ideas from all of your </a:t>
            </a:r>
            <a:r>
              <a:rPr lang="en-US" dirty="0" err="1" smtClean="0"/>
              <a:t>LOOKing</a:t>
            </a:r>
            <a:r>
              <a:rPr lang="en-US" dirty="0" smtClean="0"/>
              <a:t> and </a:t>
            </a:r>
            <a:r>
              <a:rPr lang="en-US" dirty="0" err="1" smtClean="0"/>
              <a:t>ASKing</a:t>
            </a:r>
            <a:r>
              <a:rPr lang="en-US" dirty="0" smtClean="0"/>
              <a:t>, it’s time to make some sense of the data</a:t>
            </a:r>
          </a:p>
          <a:p>
            <a:endParaRPr lang="en-US" dirty="0"/>
          </a:p>
          <a:p>
            <a:r>
              <a:rPr lang="en-US" dirty="0" smtClean="0"/>
              <a:t>Methods are intended to help you organize your thinking, and express it to help make it concrete and real</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282537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3"/>
          <p:cNvPicPr>
            <a:picLocks noChangeAspect="1" noChangeArrowheads="1"/>
          </p:cNvPicPr>
          <p:nvPr/>
        </p:nvPicPr>
        <p:blipFill>
          <a:blip r:embed="rId2"/>
          <a:srcRect/>
          <a:stretch>
            <a:fillRect/>
          </a:stretch>
        </p:blipFill>
        <p:spPr bwMode="auto">
          <a:xfrm>
            <a:off x="533400" y="587375"/>
            <a:ext cx="3733800" cy="5584825"/>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4383088" y="990600"/>
            <a:ext cx="4532312" cy="4897438"/>
          </a:xfrm>
          <a:prstGeom prst="rect">
            <a:avLst/>
          </a:prstGeom>
          <a:noFill/>
          <a:ln w="9525">
            <a:noFill/>
            <a:miter lim="800000"/>
            <a:headEnd/>
            <a:tailEnd/>
          </a:ln>
        </p:spPr>
      </p:pic>
    </p:spTree>
    <p:extLst>
      <p:ext uri="{BB962C8B-B14F-4D97-AF65-F5344CB8AC3E}">
        <p14:creationId xmlns:p14="http://schemas.microsoft.com/office/powerpoint/2010/main" val="3105559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4948</TotalTime>
  <Words>576</Words>
  <Application>Microsoft Office PowerPoint</Application>
  <PresentationFormat>On-screen Show (4:3)</PresentationFormat>
  <Paragraphs>126</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1-introduction</vt:lpstr>
      <vt:lpstr>YASMEEN IS VISITNG</vt:lpstr>
      <vt:lpstr>PowerPoint Presentation</vt:lpstr>
      <vt:lpstr>Contextual Inquiry</vt:lpstr>
      <vt:lpstr>Contextual Inquiry: Principles</vt:lpstr>
      <vt:lpstr>Expert/Apprentice</vt:lpstr>
      <vt:lpstr>Interviewing</vt:lpstr>
      <vt:lpstr>Design Methods: LEARN</vt:lpstr>
      <vt:lpstr>LEARN from your data</vt:lpstr>
      <vt:lpstr>PowerPoint Presentation</vt:lpstr>
      <vt:lpstr>PowerPoint Presentation</vt:lpstr>
      <vt:lpstr>PowerPoint Presentation</vt:lpstr>
      <vt:lpstr>PowerPoint Presentation</vt:lpstr>
      <vt:lpstr>PowerPoint Presentation</vt:lpstr>
      <vt:lpstr>Error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Research</vt:lpstr>
      <vt:lpstr>PowerPoint Presentation</vt:lpstr>
      <vt:lpstr>Summary</vt:lpstr>
      <vt:lpstr>Randy Pausch’s Tips for Working in a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Tony</cp:lastModifiedBy>
  <cp:revision>72</cp:revision>
  <dcterms:created xsi:type="dcterms:W3CDTF">2012-08-23T20:11:43Z</dcterms:created>
  <dcterms:modified xsi:type="dcterms:W3CDTF">2014-01-22T18:45:04Z</dcterms:modified>
</cp:coreProperties>
</file>