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8" r:id="rId2"/>
    <p:sldId id="279" r:id="rId3"/>
    <p:sldId id="258" r:id="rId4"/>
    <p:sldId id="256" r:id="rId5"/>
    <p:sldId id="265" r:id="rId6"/>
    <p:sldId id="257" r:id="rId7"/>
    <p:sldId id="259" r:id="rId8"/>
    <p:sldId id="266" r:id="rId9"/>
    <p:sldId id="267" r:id="rId10"/>
    <p:sldId id="268" r:id="rId11"/>
    <p:sldId id="272" r:id="rId12"/>
    <p:sldId id="273" r:id="rId13"/>
    <p:sldId id="269" r:id="rId14"/>
    <p:sldId id="270" r:id="rId15"/>
    <p:sldId id="277" r:id="rId16"/>
    <p:sldId id="271" r:id="rId17"/>
    <p:sldId id="274" r:id="rId18"/>
    <p:sldId id="275" r:id="rId19"/>
    <p:sldId id="260" r:id="rId20"/>
    <p:sldId id="261" r:id="rId21"/>
    <p:sldId id="262" r:id="rId22"/>
    <p:sldId id="263" r:id="rId23"/>
    <p:sldId id="264"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52" autoAdjust="0"/>
  </p:normalViewPr>
  <p:slideViewPr>
    <p:cSldViewPr snapToGrid="0" snapToObjects="1">
      <p:cViewPr varScale="1">
        <p:scale>
          <a:sx n="61" d="100"/>
          <a:sy n="61" d="100"/>
        </p:scale>
        <p:origin x="-10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17-09-12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17-09-12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few</a:t>
            </a:r>
            <a:r>
              <a:rPr lang="en-US" baseline="0" dirty="0" smtClean="0"/>
              <a:t> lectures, focus on the “investigate” thing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people use mops?</a:t>
            </a:r>
          </a:p>
          <a:p>
            <a:r>
              <a:rPr lang="en-US" dirty="0" smtClean="0"/>
              <a:t>What do they use them to clean up?</a:t>
            </a:r>
          </a:p>
          <a:p>
            <a:r>
              <a:rPr lang="en-US" dirty="0" smtClean="0"/>
              <a:t>What is the purpose of mops?</a:t>
            </a:r>
          </a:p>
          <a:p>
            <a:r>
              <a:rPr lang="en-US" dirty="0" smtClean="0"/>
              <a:t>When</a:t>
            </a:r>
            <a:r>
              <a:rPr lang="en-US" baseline="0" dirty="0" smtClean="0"/>
              <a:t> do they decide not to use them?</a:t>
            </a:r>
          </a:p>
          <a:p>
            <a:r>
              <a:rPr lang="en-US" baseline="0" dirty="0" smtClean="0"/>
              <a:t>How big does the mess have to be before they use it?</a:t>
            </a:r>
          </a:p>
          <a:p>
            <a:r>
              <a:rPr lang="en-US" baseline="0" dirty="0" smtClean="0"/>
              <a:t>What else do they use it with?</a:t>
            </a:r>
          </a:p>
          <a:p>
            <a:r>
              <a:rPr lang="en-US" baseline="0" dirty="0" smtClean="0"/>
              <a:t>How often do they use them?</a:t>
            </a:r>
          </a:p>
          <a:p>
            <a:r>
              <a:rPr lang="en-US" baseline="0" dirty="0" smtClean="0"/>
              <a:t>How do they use them?</a:t>
            </a:r>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44576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a:t>
            </a:r>
            <a:r>
              <a:rPr lang="en-US" dirty="0" err="1" smtClean="0"/>
              <a:t>bloomingdales</a:t>
            </a:r>
            <a:r>
              <a:rPr lang="en-US" dirty="0" smtClean="0"/>
              <a:t> research</a:t>
            </a:r>
          </a:p>
          <a:p>
            <a:r>
              <a:rPr lang="en-US" dirty="0" smtClean="0"/>
              <a:t>Trying to</a:t>
            </a:r>
            <a:r>
              <a:rPr lang="en-US" baseline="0" dirty="0" smtClean="0"/>
              <a:t> up the sales of bed sheets</a:t>
            </a:r>
          </a:p>
          <a:p>
            <a:r>
              <a:rPr lang="en-US" baseline="0" dirty="0" smtClean="0"/>
              <a:t>Brought in focus groups, lined up a bunch of bed sheets: pick which ones you like the best</a:t>
            </a:r>
          </a:p>
          <a:p>
            <a:r>
              <a:rPr lang="en-US" baseline="0" dirty="0" smtClean="0"/>
              <a:t>Only sold those for a while, but sales didn’t pick up</a:t>
            </a:r>
          </a:p>
          <a:p>
            <a:r>
              <a:rPr lang="en-US" baseline="0" dirty="0" smtClean="0"/>
              <a:t>Brought them back in, and asked the same thing. At the end, they said to people, “So, we don’t need these any more, feel free to take one home with you.” They picked a different one.</a:t>
            </a:r>
          </a:p>
          <a:p>
            <a:r>
              <a:rPr lang="en-US" baseline="0" dirty="0" smtClean="0"/>
              <a:t>Why?</a:t>
            </a:r>
          </a:p>
          <a:p>
            <a:r>
              <a:rPr lang="en-US" baseline="0" dirty="0" smtClean="0"/>
              <a:t>Task asked: which do you like; task didn’t ask, “which would you use at home.”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11508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17-09-12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17-09-12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17-09-12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17-09-12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17-09-12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17-09-12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17-09-12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17-09-12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17-09-12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17-09-12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17-09-12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17-09-12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2.mov"/><Relationship Id="rId2" Type="http://schemas.openxmlformats.org/officeDocument/2006/relationships/video" Target="../media/media2.mo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4-phone1.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587" y="770386"/>
            <a:ext cx="9129413" cy="5142849"/>
          </a:xfrm>
        </p:spPr>
      </p:pic>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Tree>
    <p:extLst>
      <p:ext uri="{BB962C8B-B14F-4D97-AF65-F5344CB8AC3E}">
        <p14:creationId xmlns:p14="http://schemas.microsoft.com/office/powerpoint/2010/main" val="317641403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vol="80000">
                <p:cTn id="7" repeatCount="indefinite"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How many hours did you sleep last night?</a:t>
            </a:r>
          </a:p>
          <a:p>
            <a:endParaRPr lang="en-US" dirty="0" smtClean="0"/>
          </a:p>
          <a:p>
            <a:r>
              <a:rPr lang="en-US" dirty="0" smtClean="0"/>
              <a:t>How many hours did you sleep last Monday night?</a:t>
            </a:r>
          </a:p>
          <a:p>
            <a:endParaRPr lang="en-US" dirty="0" smtClean="0"/>
          </a:p>
          <a:p>
            <a:r>
              <a:rPr lang="en-US" b="1" dirty="0" smtClean="0"/>
              <a:t>People have a bad memory</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Where do people need to walk around campus?</a:t>
            </a:r>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5" name="Picture 4"/>
          <p:cNvPicPr>
            <a:picLocks noChangeAspect="1"/>
          </p:cNvPicPr>
          <p:nvPr/>
        </p:nvPicPr>
        <p:blipFill>
          <a:blip r:embed="rId2"/>
          <a:stretch>
            <a:fillRect/>
          </a:stretch>
        </p:blipFill>
        <p:spPr>
          <a:xfrm>
            <a:off x="457200" y="2521952"/>
            <a:ext cx="2864702" cy="2620897"/>
          </a:xfrm>
          <a:prstGeom prst="rect">
            <a:avLst/>
          </a:prstGeom>
        </p:spPr>
      </p:pic>
      <p:pic>
        <p:nvPicPr>
          <p:cNvPr id="7" name="Picture 6" descr="2012-09-17 09.31.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478" y="2501128"/>
            <a:ext cx="5605961" cy="4204471"/>
          </a:xfrm>
          <a:prstGeom prst="rect">
            <a:avLst/>
          </a:prstGeom>
        </p:spPr>
      </p:pic>
      <p:sp>
        <p:nvSpPr>
          <p:cNvPr id="10" name="Freeform 9"/>
          <p:cNvSpPr/>
          <p:nvPr/>
        </p:nvSpPr>
        <p:spPr>
          <a:xfrm>
            <a:off x="3414038" y="4080964"/>
            <a:ext cx="5558219" cy="1165992"/>
          </a:xfrm>
          <a:custGeom>
            <a:avLst/>
            <a:gdLst>
              <a:gd name="connsiteX0" fmla="*/ 0 w 5558219"/>
              <a:gd name="connsiteY0" fmla="*/ 1165992 h 1165992"/>
              <a:gd name="connsiteX1" fmla="*/ 728605 w 5558219"/>
              <a:gd name="connsiteY1" fmla="*/ 1145170 h 1165992"/>
              <a:gd name="connsiteX2" fmla="*/ 853509 w 5558219"/>
              <a:gd name="connsiteY2" fmla="*/ 1103528 h 1165992"/>
              <a:gd name="connsiteX3" fmla="*/ 1144951 w 5558219"/>
              <a:gd name="connsiteY3" fmla="*/ 1061885 h 1165992"/>
              <a:gd name="connsiteX4" fmla="*/ 1290672 w 5558219"/>
              <a:gd name="connsiteY4" fmla="*/ 1020243 h 1165992"/>
              <a:gd name="connsiteX5" fmla="*/ 1373942 w 5558219"/>
              <a:gd name="connsiteY5" fmla="*/ 999422 h 1165992"/>
              <a:gd name="connsiteX6" fmla="*/ 1498845 w 5558219"/>
              <a:gd name="connsiteY6" fmla="*/ 957779 h 1165992"/>
              <a:gd name="connsiteX7" fmla="*/ 1602932 w 5558219"/>
              <a:gd name="connsiteY7" fmla="*/ 936958 h 1165992"/>
              <a:gd name="connsiteX8" fmla="*/ 1769470 w 5558219"/>
              <a:gd name="connsiteY8" fmla="*/ 895315 h 1165992"/>
              <a:gd name="connsiteX9" fmla="*/ 1956826 w 5558219"/>
              <a:gd name="connsiteY9" fmla="*/ 832852 h 1165992"/>
              <a:gd name="connsiteX10" fmla="*/ 2019278 w 5558219"/>
              <a:gd name="connsiteY10" fmla="*/ 791209 h 1165992"/>
              <a:gd name="connsiteX11" fmla="*/ 2227451 w 5558219"/>
              <a:gd name="connsiteY11" fmla="*/ 728745 h 1165992"/>
              <a:gd name="connsiteX12" fmla="*/ 2352355 w 5558219"/>
              <a:gd name="connsiteY12" fmla="*/ 687103 h 1165992"/>
              <a:gd name="connsiteX13" fmla="*/ 2456441 w 5558219"/>
              <a:gd name="connsiteY13" fmla="*/ 666282 h 1165992"/>
              <a:gd name="connsiteX14" fmla="*/ 2622980 w 5558219"/>
              <a:gd name="connsiteY14" fmla="*/ 624639 h 1165992"/>
              <a:gd name="connsiteX15" fmla="*/ 2872787 w 5558219"/>
              <a:gd name="connsiteY15" fmla="*/ 582997 h 1165992"/>
              <a:gd name="connsiteX16" fmla="*/ 3101778 w 5558219"/>
              <a:gd name="connsiteY16" fmla="*/ 520533 h 1165992"/>
              <a:gd name="connsiteX17" fmla="*/ 3185047 w 5558219"/>
              <a:gd name="connsiteY17" fmla="*/ 478890 h 1165992"/>
              <a:gd name="connsiteX18" fmla="*/ 3247499 w 5558219"/>
              <a:gd name="connsiteY18" fmla="*/ 437248 h 1165992"/>
              <a:gd name="connsiteX19" fmla="*/ 3372403 w 5558219"/>
              <a:gd name="connsiteY19" fmla="*/ 416427 h 1165992"/>
              <a:gd name="connsiteX20" fmla="*/ 3455672 w 5558219"/>
              <a:gd name="connsiteY20" fmla="*/ 374784 h 1165992"/>
              <a:gd name="connsiteX21" fmla="*/ 3601393 w 5558219"/>
              <a:gd name="connsiteY21" fmla="*/ 333142 h 1165992"/>
              <a:gd name="connsiteX22" fmla="*/ 3872018 w 5558219"/>
              <a:gd name="connsiteY22" fmla="*/ 291499 h 1165992"/>
              <a:gd name="connsiteX23" fmla="*/ 4225912 w 5558219"/>
              <a:gd name="connsiteY23" fmla="*/ 249856 h 1165992"/>
              <a:gd name="connsiteX24" fmla="*/ 4309181 w 5558219"/>
              <a:gd name="connsiteY24" fmla="*/ 208214 h 1165992"/>
              <a:gd name="connsiteX25" fmla="*/ 4371633 w 5558219"/>
              <a:gd name="connsiteY25" fmla="*/ 166571 h 1165992"/>
              <a:gd name="connsiteX26" fmla="*/ 4538171 w 5558219"/>
              <a:gd name="connsiteY26" fmla="*/ 104108 h 1165992"/>
              <a:gd name="connsiteX27" fmla="*/ 4642258 w 5558219"/>
              <a:gd name="connsiteY27" fmla="*/ 62465 h 1165992"/>
              <a:gd name="connsiteX28" fmla="*/ 4725527 w 5558219"/>
              <a:gd name="connsiteY28" fmla="*/ 20823 h 1165992"/>
              <a:gd name="connsiteX29" fmla="*/ 5558219 w 5558219"/>
              <a:gd name="connsiteY29" fmla="*/ 1 h 116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58219" h="1165992">
                <a:moveTo>
                  <a:pt x="0" y="1165992"/>
                </a:moveTo>
                <a:cubicBezTo>
                  <a:pt x="242868" y="1159051"/>
                  <a:pt x="486286" y="1162904"/>
                  <a:pt x="728605" y="1145170"/>
                </a:cubicBezTo>
                <a:cubicBezTo>
                  <a:pt x="772376" y="1141967"/>
                  <a:pt x="810063" y="1109736"/>
                  <a:pt x="853509" y="1103528"/>
                </a:cubicBezTo>
                <a:cubicBezTo>
                  <a:pt x="950656" y="1089647"/>
                  <a:pt x="1049748" y="1085690"/>
                  <a:pt x="1144951" y="1061885"/>
                </a:cubicBezTo>
                <a:cubicBezTo>
                  <a:pt x="1405276" y="996792"/>
                  <a:pt x="1081608" y="1079986"/>
                  <a:pt x="1290672" y="1020243"/>
                </a:cubicBezTo>
                <a:cubicBezTo>
                  <a:pt x="1318182" y="1012382"/>
                  <a:pt x="1346538" y="1007645"/>
                  <a:pt x="1373942" y="999422"/>
                </a:cubicBezTo>
                <a:cubicBezTo>
                  <a:pt x="1415978" y="986809"/>
                  <a:pt x="1456505" y="969329"/>
                  <a:pt x="1498845" y="957779"/>
                </a:cubicBezTo>
                <a:cubicBezTo>
                  <a:pt x="1532981" y="948467"/>
                  <a:pt x="1568606" y="945541"/>
                  <a:pt x="1602932" y="936958"/>
                </a:cubicBezTo>
                <a:cubicBezTo>
                  <a:pt x="1859019" y="872925"/>
                  <a:pt x="1385768" y="972073"/>
                  <a:pt x="1769470" y="895315"/>
                </a:cubicBezTo>
                <a:cubicBezTo>
                  <a:pt x="2049571" y="755239"/>
                  <a:pt x="1633972" y="953945"/>
                  <a:pt x="1956826" y="832852"/>
                </a:cubicBezTo>
                <a:cubicBezTo>
                  <a:pt x="1980253" y="824065"/>
                  <a:pt x="1996414" y="801373"/>
                  <a:pt x="2019278" y="791209"/>
                </a:cubicBezTo>
                <a:cubicBezTo>
                  <a:pt x="2121171" y="745915"/>
                  <a:pt x="2134301" y="756695"/>
                  <a:pt x="2227451" y="728745"/>
                </a:cubicBezTo>
                <a:cubicBezTo>
                  <a:pt x="2269487" y="716132"/>
                  <a:pt x="2309320" y="695712"/>
                  <a:pt x="2352355" y="687103"/>
                </a:cubicBezTo>
                <a:cubicBezTo>
                  <a:pt x="2387050" y="680163"/>
                  <a:pt x="2421965" y="674240"/>
                  <a:pt x="2456441" y="666282"/>
                </a:cubicBezTo>
                <a:cubicBezTo>
                  <a:pt x="2512197" y="653413"/>
                  <a:pt x="2566869" y="635863"/>
                  <a:pt x="2622980" y="624639"/>
                </a:cubicBezTo>
                <a:cubicBezTo>
                  <a:pt x="2775180" y="594193"/>
                  <a:pt x="2692039" y="608823"/>
                  <a:pt x="2872787" y="582997"/>
                </a:cubicBezTo>
                <a:cubicBezTo>
                  <a:pt x="3031258" y="530163"/>
                  <a:pt x="2954656" y="549963"/>
                  <a:pt x="3101778" y="520533"/>
                </a:cubicBezTo>
                <a:cubicBezTo>
                  <a:pt x="3129534" y="506652"/>
                  <a:pt x="3158103" y="494289"/>
                  <a:pt x="3185047" y="478890"/>
                </a:cubicBezTo>
                <a:cubicBezTo>
                  <a:pt x="3206770" y="466474"/>
                  <a:pt x="3223763" y="445161"/>
                  <a:pt x="3247499" y="437248"/>
                </a:cubicBezTo>
                <a:cubicBezTo>
                  <a:pt x="3287541" y="423898"/>
                  <a:pt x="3330768" y="423367"/>
                  <a:pt x="3372403" y="416427"/>
                </a:cubicBezTo>
                <a:cubicBezTo>
                  <a:pt x="3400159" y="402546"/>
                  <a:pt x="3427148" y="387011"/>
                  <a:pt x="3455672" y="374784"/>
                </a:cubicBezTo>
                <a:cubicBezTo>
                  <a:pt x="3493119" y="358732"/>
                  <a:pt x="3564827" y="341270"/>
                  <a:pt x="3601393" y="333142"/>
                </a:cubicBezTo>
                <a:cubicBezTo>
                  <a:pt x="3732568" y="303986"/>
                  <a:pt x="3714277" y="312535"/>
                  <a:pt x="3872018" y="291499"/>
                </a:cubicBezTo>
                <a:cubicBezTo>
                  <a:pt x="4148146" y="254676"/>
                  <a:pt x="3881692" y="284286"/>
                  <a:pt x="4225912" y="249856"/>
                </a:cubicBezTo>
                <a:cubicBezTo>
                  <a:pt x="4253668" y="235975"/>
                  <a:pt x="4282238" y="223613"/>
                  <a:pt x="4309181" y="208214"/>
                </a:cubicBezTo>
                <a:cubicBezTo>
                  <a:pt x="4330904" y="195798"/>
                  <a:pt x="4349254" y="177762"/>
                  <a:pt x="4371633" y="166571"/>
                </a:cubicBezTo>
                <a:cubicBezTo>
                  <a:pt x="4452096" y="126332"/>
                  <a:pt x="4466105" y="131138"/>
                  <a:pt x="4538171" y="104108"/>
                </a:cubicBezTo>
                <a:cubicBezTo>
                  <a:pt x="4573160" y="90984"/>
                  <a:pt x="4608110" y="77645"/>
                  <a:pt x="4642258" y="62465"/>
                </a:cubicBezTo>
                <a:cubicBezTo>
                  <a:pt x="4670616" y="49859"/>
                  <a:pt x="4694576" y="23088"/>
                  <a:pt x="4725527" y="20823"/>
                </a:cubicBezTo>
                <a:cubicBezTo>
                  <a:pt x="5017726" y="-562"/>
                  <a:pt x="5279359" y="1"/>
                  <a:pt x="5558219"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558989" y="2685942"/>
            <a:ext cx="3934917" cy="3414685"/>
          </a:xfrm>
          <a:custGeom>
            <a:avLst/>
            <a:gdLst>
              <a:gd name="connsiteX0" fmla="*/ 0 w 3934917"/>
              <a:gd name="connsiteY0" fmla="*/ 0 h 3414685"/>
              <a:gd name="connsiteX1" fmla="*/ 41635 w 3934917"/>
              <a:gd name="connsiteY1" fmla="*/ 187391 h 3414685"/>
              <a:gd name="connsiteX2" fmla="*/ 166539 w 3934917"/>
              <a:gd name="connsiteY2" fmla="*/ 353961 h 3414685"/>
              <a:gd name="connsiteX3" fmla="*/ 249808 w 3934917"/>
              <a:gd name="connsiteY3" fmla="*/ 478888 h 3414685"/>
              <a:gd name="connsiteX4" fmla="*/ 312260 w 3934917"/>
              <a:gd name="connsiteY4" fmla="*/ 562173 h 3414685"/>
              <a:gd name="connsiteX5" fmla="*/ 499615 w 3934917"/>
              <a:gd name="connsiteY5" fmla="*/ 707922 h 3414685"/>
              <a:gd name="connsiteX6" fmla="*/ 603702 w 3934917"/>
              <a:gd name="connsiteY6" fmla="*/ 791207 h 3414685"/>
              <a:gd name="connsiteX7" fmla="*/ 707788 w 3934917"/>
              <a:gd name="connsiteY7" fmla="*/ 895313 h 3414685"/>
              <a:gd name="connsiteX8" fmla="*/ 811875 w 3934917"/>
              <a:gd name="connsiteY8" fmla="*/ 1020241 h 3414685"/>
              <a:gd name="connsiteX9" fmla="*/ 999231 w 3934917"/>
              <a:gd name="connsiteY9" fmla="*/ 1165990 h 3414685"/>
              <a:gd name="connsiteX10" fmla="*/ 1144952 w 3934917"/>
              <a:gd name="connsiteY10" fmla="*/ 1332560 h 3414685"/>
              <a:gd name="connsiteX11" fmla="*/ 1207404 w 3934917"/>
              <a:gd name="connsiteY11" fmla="*/ 1353381 h 3414685"/>
              <a:gd name="connsiteX12" fmla="*/ 1311490 w 3934917"/>
              <a:gd name="connsiteY12" fmla="*/ 1395023 h 3414685"/>
              <a:gd name="connsiteX13" fmla="*/ 1540481 w 3934917"/>
              <a:gd name="connsiteY13" fmla="*/ 1499130 h 3414685"/>
              <a:gd name="connsiteX14" fmla="*/ 1686202 w 3934917"/>
              <a:gd name="connsiteY14" fmla="*/ 1603236 h 3414685"/>
              <a:gd name="connsiteX15" fmla="*/ 1769471 w 3934917"/>
              <a:gd name="connsiteY15" fmla="*/ 1644878 h 3414685"/>
              <a:gd name="connsiteX16" fmla="*/ 1873557 w 3934917"/>
              <a:gd name="connsiteY16" fmla="*/ 1728164 h 3414685"/>
              <a:gd name="connsiteX17" fmla="*/ 1936009 w 3934917"/>
              <a:gd name="connsiteY17" fmla="*/ 1769806 h 3414685"/>
              <a:gd name="connsiteX18" fmla="*/ 1956827 w 3934917"/>
              <a:gd name="connsiteY18" fmla="*/ 1832270 h 3414685"/>
              <a:gd name="connsiteX19" fmla="*/ 2019279 w 3934917"/>
              <a:gd name="connsiteY19" fmla="*/ 1873912 h 3414685"/>
              <a:gd name="connsiteX20" fmla="*/ 2185817 w 3934917"/>
              <a:gd name="connsiteY20" fmla="*/ 1998840 h 3414685"/>
              <a:gd name="connsiteX21" fmla="*/ 2331538 w 3934917"/>
              <a:gd name="connsiteY21" fmla="*/ 2082125 h 3414685"/>
              <a:gd name="connsiteX22" fmla="*/ 2456442 w 3934917"/>
              <a:gd name="connsiteY22" fmla="*/ 2165410 h 3414685"/>
              <a:gd name="connsiteX23" fmla="*/ 2518894 w 3934917"/>
              <a:gd name="connsiteY23" fmla="*/ 2207052 h 3414685"/>
              <a:gd name="connsiteX24" fmla="*/ 2581346 w 3934917"/>
              <a:gd name="connsiteY24" fmla="*/ 2248695 h 3414685"/>
              <a:gd name="connsiteX25" fmla="*/ 2643798 w 3934917"/>
              <a:gd name="connsiteY25" fmla="*/ 2290337 h 3414685"/>
              <a:gd name="connsiteX26" fmla="*/ 2706249 w 3934917"/>
              <a:gd name="connsiteY26" fmla="*/ 2352801 h 3414685"/>
              <a:gd name="connsiteX27" fmla="*/ 2789519 w 3934917"/>
              <a:gd name="connsiteY27" fmla="*/ 2394444 h 3414685"/>
              <a:gd name="connsiteX28" fmla="*/ 2914422 w 3934917"/>
              <a:gd name="connsiteY28" fmla="*/ 2519371 h 3414685"/>
              <a:gd name="connsiteX29" fmla="*/ 2976874 w 3934917"/>
              <a:gd name="connsiteY29" fmla="*/ 2581835 h 3414685"/>
              <a:gd name="connsiteX30" fmla="*/ 3122596 w 3934917"/>
              <a:gd name="connsiteY30" fmla="*/ 2665120 h 3414685"/>
              <a:gd name="connsiteX31" fmla="*/ 3143413 w 3934917"/>
              <a:gd name="connsiteY31" fmla="*/ 2727584 h 3414685"/>
              <a:gd name="connsiteX32" fmla="*/ 3205865 w 3934917"/>
              <a:gd name="connsiteY32" fmla="*/ 2873332 h 3414685"/>
              <a:gd name="connsiteX33" fmla="*/ 3393220 w 3934917"/>
              <a:gd name="connsiteY33" fmla="*/ 2977439 h 3414685"/>
              <a:gd name="connsiteX34" fmla="*/ 3580576 w 3934917"/>
              <a:gd name="connsiteY34" fmla="*/ 3102366 h 3414685"/>
              <a:gd name="connsiteX35" fmla="*/ 3747115 w 3934917"/>
              <a:gd name="connsiteY35" fmla="*/ 3164830 h 3414685"/>
              <a:gd name="connsiteX36" fmla="*/ 3872018 w 3934917"/>
              <a:gd name="connsiteY36" fmla="*/ 3310579 h 3414685"/>
              <a:gd name="connsiteX37" fmla="*/ 3934470 w 3934917"/>
              <a:gd name="connsiteY37" fmla="*/ 3414685 h 34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4917" h="3414685">
                <a:moveTo>
                  <a:pt x="0" y="0"/>
                </a:moveTo>
                <a:cubicBezTo>
                  <a:pt x="13878" y="62464"/>
                  <a:pt x="14394" y="129493"/>
                  <a:pt x="41635" y="187391"/>
                </a:cubicBezTo>
                <a:cubicBezTo>
                  <a:pt x="71181" y="250187"/>
                  <a:pt x="128048" y="296214"/>
                  <a:pt x="166539" y="353961"/>
                </a:cubicBezTo>
                <a:cubicBezTo>
                  <a:pt x="194295" y="395603"/>
                  <a:pt x="221113" y="437887"/>
                  <a:pt x="249808" y="478888"/>
                </a:cubicBezTo>
                <a:cubicBezTo>
                  <a:pt x="269704" y="507317"/>
                  <a:pt x="286683" y="538723"/>
                  <a:pt x="312260" y="562173"/>
                </a:cubicBezTo>
                <a:cubicBezTo>
                  <a:pt x="370581" y="615644"/>
                  <a:pt x="437403" y="659032"/>
                  <a:pt x="499615" y="707922"/>
                </a:cubicBezTo>
                <a:cubicBezTo>
                  <a:pt x="534553" y="735378"/>
                  <a:pt x="572284" y="759783"/>
                  <a:pt x="603702" y="791207"/>
                </a:cubicBezTo>
                <a:cubicBezTo>
                  <a:pt x="638397" y="825909"/>
                  <a:pt x="674783" y="859000"/>
                  <a:pt x="707788" y="895313"/>
                </a:cubicBezTo>
                <a:cubicBezTo>
                  <a:pt x="744245" y="935423"/>
                  <a:pt x="771772" y="983777"/>
                  <a:pt x="811875" y="1020241"/>
                </a:cubicBezTo>
                <a:cubicBezTo>
                  <a:pt x="994298" y="1186111"/>
                  <a:pt x="881968" y="1029158"/>
                  <a:pt x="999231" y="1165990"/>
                </a:cubicBezTo>
                <a:cubicBezTo>
                  <a:pt x="1056737" y="1233093"/>
                  <a:pt x="1069389" y="1278577"/>
                  <a:pt x="1144952" y="1332560"/>
                </a:cubicBezTo>
                <a:cubicBezTo>
                  <a:pt x="1162807" y="1345316"/>
                  <a:pt x="1186858" y="1345675"/>
                  <a:pt x="1207404" y="1353381"/>
                </a:cubicBezTo>
                <a:cubicBezTo>
                  <a:pt x="1242393" y="1366504"/>
                  <a:pt x="1276501" y="1381900"/>
                  <a:pt x="1311490" y="1395023"/>
                </a:cubicBezTo>
                <a:cubicBezTo>
                  <a:pt x="1402423" y="1429130"/>
                  <a:pt x="1440302" y="1423982"/>
                  <a:pt x="1540481" y="1499130"/>
                </a:cubicBezTo>
                <a:cubicBezTo>
                  <a:pt x="1576217" y="1525937"/>
                  <a:pt x="1643591" y="1578882"/>
                  <a:pt x="1686202" y="1603236"/>
                </a:cubicBezTo>
                <a:cubicBezTo>
                  <a:pt x="1713145" y="1618635"/>
                  <a:pt x="1743651" y="1627661"/>
                  <a:pt x="1769471" y="1644878"/>
                </a:cubicBezTo>
                <a:cubicBezTo>
                  <a:pt x="1806441" y="1669530"/>
                  <a:pt x="1838011" y="1701499"/>
                  <a:pt x="1873557" y="1728164"/>
                </a:cubicBezTo>
                <a:cubicBezTo>
                  <a:pt x="1893572" y="1743178"/>
                  <a:pt x="1915192" y="1755925"/>
                  <a:pt x="1936009" y="1769806"/>
                </a:cubicBezTo>
                <a:cubicBezTo>
                  <a:pt x="1942948" y="1790627"/>
                  <a:pt x="1943118" y="1815131"/>
                  <a:pt x="1956827" y="1832270"/>
                </a:cubicBezTo>
                <a:cubicBezTo>
                  <a:pt x="1972456" y="1851809"/>
                  <a:pt x="1999045" y="1859194"/>
                  <a:pt x="2019279" y="1873912"/>
                </a:cubicBezTo>
                <a:cubicBezTo>
                  <a:pt x="2075398" y="1914734"/>
                  <a:pt x="2125567" y="1964405"/>
                  <a:pt x="2185817" y="1998840"/>
                </a:cubicBezTo>
                <a:cubicBezTo>
                  <a:pt x="2234391" y="2026602"/>
                  <a:pt x="2283892" y="2052799"/>
                  <a:pt x="2331538" y="2082125"/>
                </a:cubicBezTo>
                <a:cubicBezTo>
                  <a:pt x="2374154" y="2108355"/>
                  <a:pt x="2414807" y="2137648"/>
                  <a:pt x="2456442" y="2165410"/>
                </a:cubicBezTo>
                <a:lnTo>
                  <a:pt x="2518894" y="2207052"/>
                </a:lnTo>
                <a:lnTo>
                  <a:pt x="2581346" y="2248695"/>
                </a:lnTo>
                <a:cubicBezTo>
                  <a:pt x="2602163" y="2262576"/>
                  <a:pt x="2626108" y="2272643"/>
                  <a:pt x="2643798" y="2290337"/>
                </a:cubicBezTo>
                <a:cubicBezTo>
                  <a:pt x="2664615" y="2311158"/>
                  <a:pt x="2682292" y="2335686"/>
                  <a:pt x="2706249" y="2352801"/>
                </a:cubicBezTo>
                <a:cubicBezTo>
                  <a:pt x="2731501" y="2370842"/>
                  <a:pt x="2765287" y="2375055"/>
                  <a:pt x="2789519" y="2394444"/>
                </a:cubicBezTo>
                <a:cubicBezTo>
                  <a:pt x="2835497" y="2431234"/>
                  <a:pt x="2872788" y="2477729"/>
                  <a:pt x="2914422" y="2519371"/>
                </a:cubicBezTo>
                <a:cubicBezTo>
                  <a:pt x="2935239" y="2540192"/>
                  <a:pt x="2952377" y="2565501"/>
                  <a:pt x="2976874" y="2581835"/>
                </a:cubicBezTo>
                <a:cubicBezTo>
                  <a:pt x="3065147" y="2640694"/>
                  <a:pt x="3016948" y="2612286"/>
                  <a:pt x="3122596" y="2665120"/>
                </a:cubicBezTo>
                <a:cubicBezTo>
                  <a:pt x="3129535" y="2685941"/>
                  <a:pt x="3137385" y="2706481"/>
                  <a:pt x="3143413" y="2727584"/>
                </a:cubicBezTo>
                <a:cubicBezTo>
                  <a:pt x="3159761" y="2784815"/>
                  <a:pt x="3157572" y="2831068"/>
                  <a:pt x="3205865" y="2873332"/>
                </a:cubicBezTo>
                <a:cubicBezTo>
                  <a:pt x="3461628" y="3097166"/>
                  <a:pt x="3233920" y="2884496"/>
                  <a:pt x="3393220" y="2977439"/>
                </a:cubicBezTo>
                <a:cubicBezTo>
                  <a:pt x="3458054" y="3015266"/>
                  <a:pt x="3509367" y="3078625"/>
                  <a:pt x="3580576" y="3102366"/>
                </a:cubicBezTo>
                <a:cubicBezTo>
                  <a:pt x="3678479" y="3135006"/>
                  <a:pt x="3622654" y="3115036"/>
                  <a:pt x="3747115" y="3164830"/>
                </a:cubicBezTo>
                <a:cubicBezTo>
                  <a:pt x="3902091" y="3319838"/>
                  <a:pt x="3711772" y="3123591"/>
                  <a:pt x="3872018" y="3310579"/>
                </a:cubicBezTo>
                <a:cubicBezTo>
                  <a:pt x="3944284" y="3394905"/>
                  <a:pt x="3934470" y="3337920"/>
                  <a:pt x="3934470" y="34146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265238" y="2935797"/>
            <a:ext cx="1269856" cy="3019201"/>
          </a:xfrm>
          <a:custGeom>
            <a:avLst/>
            <a:gdLst>
              <a:gd name="connsiteX0" fmla="*/ 0 w 1269856"/>
              <a:gd name="connsiteY0" fmla="*/ 0 h 3019201"/>
              <a:gd name="connsiteX1" fmla="*/ 20818 w 1269856"/>
              <a:gd name="connsiteY1" fmla="*/ 957777 h 3019201"/>
              <a:gd name="connsiteX2" fmla="*/ 41635 w 1269856"/>
              <a:gd name="connsiteY2" fmla="*/ 1041062 h 3019201"/>
              <a:gd name="connsiteX3" fmla="*/ 83270 w 1269856"/>
              <a:gd name="connsiteY3" fmla="*/ 1145168 h 3019201"/>
              <a:gd name="connsiteX4" fmla="*/ 145722 w 1269856"/>
              <a:gd name="connsiteY4" fmla="*/ 1270096 h 3019201"/>
              <a:gd name="connsiteX5" fmla="*/ 166539 w 1269856"/>
              <a:gd name="connsiteY5" fmla="*/ 1353381 h 3019201"/>
              <a:gd name="connsiteX6" fmla="*/ 208173 w 1269856"/>
              <a:gd name="connsiteY6" fmla="*/ 1478309 h 3019201"/>
              <a:gd name="connsiteX7" fmla="*/ 312260 w 1269856"/>
              <a:gd name="connsiteY7" fmla="*/ 1811449 h 3019201"/>
              <a:gd name="connsiteX8" fmla="*/ 333077 w 1269856"/>
              <a:gd name="connsiteY8" fmla="*/ 1873912 h 3019201"/>
              <a:gd name="connsiteX9" fmla="*/ 374712 w 1269856"/>
              <a:gd name="connsiteY9" fmla="*/ 2040482 h 3019201"/>
              <a:gd name="connsiteX10" fmla="*/ 416347 w 1269856"/>
              <a:gd name="connsiteY10" fmla="*/ 2102946 h 3019201"/>
              <a:gd name="connsiteX11" fmla="*/ 499616 w 1269856"/>
              <a:gd name="connsiteY11" fmla="*/ 2227874 h 3019201"/>
              <a:gd name="connsiteX12" fmla="*/ 541250 w 1269856"/>
              <a:gd name="connsiteY12" fmla="*/ 2311159 h 3019201"/>
              <a:gd name="connsiteX13" fmla="*/ 686971 w 1269856"/>
              <a:gd name="connsiteY13" fmla="*/ 2436086 h 3019201"/>
              <a:gd name="connsiteX14" fmla="*/ 791058 w 1269856"/>
              <a:gd name="connsiteY14" fmla="*/ 2561014 h 3019201"/>
              <a:gd name="connsiteX15" fmla="*/ 853510 w 1269856"/>
              <a:gd name="connsiteY15" fmla="*/ 2623477 h 3019201"/>
              <a:gd name="connsiteX16" fmla="*/ 915962 w 1269856"/>
              <a:gd name="connsiteY16" fmla="*/ 2706762 h 3019201"/>
              <a:gd name="connsiteX17" fmla="*/ 978414 w 1269856"/>
              <a:gd name="connsiteY17" fmla="*/ 2769226 h 3019201"/>
              <a:gd name="connsiteX18" fmla="*/ 1020048 w 1269856"/>
              <a:gd name="connsiteY18" fmla="*/ 2831690 h 3019201"/>
              <a:gd name="connsiteX19" fmla="*/ 1144952 w 1269856"/>
              <a:gd name="connsiteY19" fmla="*/ 2914975 h 3019201"/>
              <a:gd name="connsiteX20" fmla="*/ 1207404 w 1269856"/>
              <a:gd name="connsiteY20" fmla="*/ 2956617 h 3019201"/>
              <a:gd name="connsiteX21" fmla="*/ 1269856 w 1269856"/>
              <a:gd name="connsiteY21" fmla="*/ 3019081 h 30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9856" h="3019201">
                <a:moveTo>
                  <a:pt x="0" y="0"/>
                </a:moveTo>
                <a:cubicBezTo>
                  <a:pt x="6939" y="319259"/>
                  <a:pt x="8057" y="638698"/>
                  <a:pt x="20818" y="957777"/>
                </a:cubicBezTo>
                <a:cubicBezTo>
                  <a:pt x="21962" y="986370"/>
                  <a:pt x="32587" y="1013914"/>
                  <a:pt x="41635" y="1041062"/>
                </a:cubicBezTo>
                <a:cubicBezTo>
                  <a:pt x="53452" y="1076519"/>
                  <a:pt x="70149" y="1110173"/>
                  <a:pt x="83270" y="1145168"/>
                </a:cubicBezTo>
                <a:cubicBezTo>
                  <a:pt x="120208" y="1243688"/>
                  <a:pt x="82554" y="1175327"/>
                  <a:pt x="145722" y="1270096"/>
                </a:cubicBezTo>
                <a:cubicBezTo>
                  <a:pt x="152661" y="1297858"/>
                  <a:pt x="158318" y="1325972"/>
                  <a:pt x="166539" y="1353381"/>
                </a:cubicBezTo>
                <a:cubicBezTo>
                  <a:pt x="179150" y="1395425"/>
                  <a:pt x="200958" y="1435012"/>
                  <a:pt x="208173" y="1478309"/>
                </a:cubicBezTo>
                <a:cubicBezTo>
                  <a:pt x="255512" y="1762392"/>
                  <a:pt x="199154" y="1660613"/>
                  <a:pt x="312260" y="1811449"/>
                </a:cubicBezTo>
                <a:cubicBezTo>
                  <a:pt x="319199" y="1832270"/>
                  <a:pt x="327303" y="1852738"/>
                  <a:pt x="333077" y="1873912"/>
                </a:cubicBezTo>
                <a:cubicBezTo>
                  <a:pt x="348133" y="1929128"/>
                  <a:pt x="342970" y="1992860"/>
                  <a:pt x="374712" y="2040482"/>
                </a:cubicBezTo>
                <a:lnTo>
                  <a:pt x="416347" y="2102946"/>
                </a:lnTo>
                <a:cubicBezTo>
                  <a:pt x="461003" y="2236941"/>
                  <a:pt x="402154" y="2091401"/>
                  <a:pt x="499616" y="2227874"/>
                </a:cubicBezTo>
                <a:cubicBezTo>
                  <a:pt x="517654" y="2253132"/>
                  <a:pt x="523212" y="2285901"/>
                  <a:pt x="541250" y="2311159"/>
                </a:cubicBezTo>
                <a:cubicBezTo>
                  <a:pt x="582028" y="2368259"/>
                  <a:pt x="634603" y="2391191"/>
                  <a:pt x="686971" y="2436086"/>
                </a:cubicBezTo>
                <a:cubicBezTo>
                  <a:pt x="793403" y="2527331"/>
                  <a:pt x="710752" y="2464629"/>
                  <a:pt x="791058" y="2561014"/>
                </a:cubicBezTo>
                <a:cubicBezTo>
                  <a:pt x="809905" y="2583634"/>
                  <a:pt x="834351" y="2601121"/>
                  <a:pt x="853510" y="2623477"/>
                </a:cubicBezTo>
                <a:cubicBezTo>
                  <a:pt x="876090" y="2649825"/>
                  <a:pt x="893382" y="2680414"/>
                  <a:pt x="915962" y="2706762"/>
                </a:cubicBezTo>
                <a:cubicBezTo>
                  <a:pt x="935121" y="2729119"/>
                  <a:pt x="959567" y="2746605"/>
                  <a:pt x="978414" y="2769226"/>
                </a:cubicBezTo>
                <a:cubicBezTo>
                  <a:pt x="994431" y="2788450"/>
                  <a:pt x="1001218" y="2815211"/>
                  <a:pt x="1020048" y="2831690"/>
                </a:cubicBezTo>
                <a:cubicBezTo>
                  <a:pt x="1057705" y="2864646"/>
                  <a:pt x="1103317" y="2887213"/>
                  <a:pt x="1144952" y="2914975"/>
                </a:cubicBezTo>
                <a:lnTo>
                  <a:pt x="1207404" y="2956617"/>
                </a:lnTo>
                <a:cubicBezTo>
                  <a:pt x="1252888" y="3024855"/>
                  <a:pt x="1224016" y="3019081"/>
                  <a:pt x="1269856" y="30190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a:xfrm>
            <a:off x="457200" y="5485241"/>
            <a:ext cx="8229600" cy="885569"/>
          </a:xfrm>
        </p:spPr>
        <p:txBody>
          <a:bodyPr>
            <a:normAutofit fontScale="92500" lnSpcReduction="20000"/>
          </a:bodyPr>
          <a:lstStyle/>
          <a:p>
            <a:r>
              <a:rPr lang="en-US" b="1" dirty="0" smtClean="0"/>
              <a:t>Sometimes, people forget workarounds that they have already established to solve problems</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
        <p:nvSpPr>
          <p:cNvPr id="5" name="Slide Number Placeholder 3"/>
          <p:cNvSpPr txBox="1">
            <a:spLocks/>
          </p:cNvSpPr>
          <p:nvPr/>
        </p:nvSpPr>
        <p:spPr>
          <a:xfrm>
            <a:off x="4846181" y="508625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887A73-35C7-7A4B-A6C6-784A660F531C}" type="slidenum">
              <a:rPr lang="en-US" smtClean="0"/>
              <a:pPr/>
              <a:t>12</a:t>
            </a:fld>
            <a:endParaRPr lang="en-US"/>
          </a:p>
        </p:txBody>
      </p:sp>
      <p:pic>
        <p:nvPicPr>
          <p:cNvPr id="6" name="Picture 5" descr="2012-09-17 09.31.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459" y="1231032"/>
            <a:ext cx="5605961" cy="4204471"/>
          </a:xfrm>
          <a:prstGeom prst="rect">
            <a:avLst/>
          </a:prstGeom>
        </p:spPr>
      </p:pic>
      <p:sp>
        <p:nvSpPr>
          <p:cNvPr id="7" name="Freeform 6"/>
          <p:cNvSpPr/>
          <p:nvPr/>
        </p:nvSpPr>
        <p:spPr>
          <a:xfrm>
            <a:off x="1707019" y="2810868"/>
            <a:ext cx="5558219" cy="1165992"/>
          </a:xfrm>
          <a:custGeom>
            <a:avLst/>
            <a:gdLst>
              <a:gd name="connsiteX0" fmla="*/ 0 w 5558219"/>
              <a:gd name="connsiteY0" fmla="*/ 1165992 h 1165992"/>
              <a:gd name="connsiteX1" fmla="*/ 728605 w 5558219"/>
              <a:gd name="connsiteY1" fmla="*/ 1145170 h 1165992"/>
              <a:gd name="connsiteX2" fmla="*/ 853509 w 5558219"/>
              <a:gd name="connsiteY2" fmla="*/ 1103528 h 1165992"/>
              <a:gd name="connsiteX3" fmla="*/ 1144951 w 5558219"/>
              <a:gd name="connsiteY3" fmla="*/ 1061885 h 1165992"/>
              <a:gd name="connsiteX4" fmla="*/ 1290672 w 5558219"/>
              <a:gd name="connsiteY4" fmla="*/ 1020243 h 1165992"/>
              <a:gd name="connsiteX5" fmla="*/ 1373942 w 5558219"/>
              <a:gd name="connsiteY5" fmla="*/ 999422 h 1165992"/>
              <a:gd name="connsiteX6" fmla="*/ 1498845 w 5558219"/>
              <a:gd name="connsiteY6" fmla="*/ 957779 h 1165992"/>
              <a:gd name="connsiteX7" fmla="*/ 1602932 w 5558219"/>
              <a:gd name="connsiteY7" fmla="*/ 936958 h 1165992"/>
              <a:gd name="connsiteX8" fmla="*/ 1769470 w 5558219"/>
              <a:gd name="connsiteY8" fmla="*/ 895315 h 1165992"/>
              <a:gd name="connsiteX9" fmla="*/ 1956826 w 5558219"/>
              <a:gd name="connsiteY9" fmla="*/ 832852 h 1165992"/>
              <a:gd name="connsiteX10" fmla="*/ 2019278 w 5558219"/>
              <a:gd name="connsiteY10" fmla="*/ 791209 h 1165992"/>
              <a:gd name="connsiteX11" fmla="*/ 2227451 w 5558219"/>
              <a:gd name="connsiteY11" fmla="*/ 728745 h 1165992"/>
              <a:gd name="connsiteX12" fmla="*/ 2352355 w 5558219"/>
              <a:gd name="connsiteY12" fmla="*/ 687103 h 1165992"/>
              <a:gd name="connsiteX13" fmla="*/ 2456441 w 5558219"/>
              <a:gd name="connsiteY13" fmla="*/ 666282 h 1165992"/>
              <a:gd name="connsiteX14" fmla="*/ 2622980 w 5558219"/>
              <a:gd name="connsiteY14" fmla="*/ 624639 h 1165992"/>
              <a:gd name="connsiteX15" fmla="*/ 2872787 w 5558219"/>
              <a:gd name="connsiteY15" fmla="*/ 582997 h 1165992"/>
              <a:gd name="connsiteX16" fmla="*/ 3101778 w 5558219"/>
              <a:gd name="connsiteY16" fmla="*/ 520533 h 1165992"/>
              <a:gd name="connsiteX17" fmla="*/ 3185047 w 5558219"/>
              <a:gd name="connsiteY17" fmla="*/ 478890 h 1165992"/>
              <a:gd name="connsiteX18" fmla="*/ 3247499 w 5558219"/>
              <a:gd name="connsiteY18" fmla="*/ 437248 h 1165992"/>
              <a:gd name="connsiteX19" fmla="*/ 3372403 w 5558219"/>
              <a:gd name="connsiteY19" fmla="*/ 416427 h 1165992"/>
              <a:gd name="connsiteX20" fmla="*/ 3455672 w 5558219"/>
              <a:gd name="connsiteY20" fmla="*/ 374784 h 1165992"/>
              <a:gd name="connsiteX21" fmla="*/ 3601393 w 5558219"/>
              <a:gd name="connsiteY21" fmla="*/ 333142 h 1165992"/>
              <a:gd name="connsiteX22" fmla="*/ 3872018 w 5558219"/>
              <a:gd name="connsiteY22" fmla="*/ 291499 h 1165992"/>
              <a:gd name="connsiteX23" fmla="*/ 4225912 w 5558219"/>
              <a:gd name="connsiteY23" fmla="*/ 249856 h 1165992"/>
              <a:gd name="connsiteX24" fmla="*/ 4309181 w 5558219"/>
              <a:gd name="connsiteY24" fmla="*/ 208214 h 1165992"/>
              <a:gd name="connsiteX25" fmla="*/ 4371633 w 5558219"/>
              <a:gd name="connsiteY25" fmla="*/ 166571 h 1165992"/>
              <a:gd name="connsiteX26" fmla="*/ 4538171 w 5558219"/>
              <a:gd name="connsiteY26" fmla="*/ 104108 h 1165992"/>
              <a:gd name="connsiteX27" fmla="*/ 4642258 w 5558219"/>
              <a:gd name="connsiteY27" fmla="*/ 62465 h 1165992"/>
              <a:gd name="connsiteX28" fmla="*/ 4725527 w 5558219"/>
              <a:gd name="connsiteY28" fmla="*/ 20823 h 1165992"/>
              <a:gd name="connsiteX29" fmla="*/ 5558219 w 5558219"/>
              <a:gd name="connsiteY29" fmla="*/ 1 h 116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58219" h="1165992">
                <a:moveTo>
                  <a:pt x="0" y="1165992"/>
                </a:moveTo>
                <a:cubicBezTo>
                  <a:pt x="242868" y="1159051"/>
                  <a:pt x="486286" y="1162904"/>
                  <a:pt x="728605" y="1145170"/>
                </a:cubicBezTo>
                <a:cubicBezTo>
                  <a:pt x="772376" y="1141967"/>
                  <a:pt x="810063" y="1109736"/>
                  <a:pt x="853509" y="1103528"/>
                </a:cubicBezTo>
                <a:cubicBezTo>
                  <a:pt x="950656" y="1089647"/>
                  <a:pt x="1049748" y="1085690"/>
                  <a:pt x="1144951" y="1061885"/>
                </a:cubicBezTo>
                <a:cubicBezTo>
                  <a:pt x="1405276" y="996792"/>
                  <a:pt x="1081608" y="1079986"/>
                  <a:pt x="1290672" y="1020243"/>
                </a:cubicBezTo>
                <a:cubicBezTo>
                  <a:pt x="1318182" y="1012382"/>
                  <a:pt x="1346538" y="1007645"/>
                  <a:pt x="1373942" y="999422"/>
                </a:cubicBezTo>
                <a:cubicBezTo>
                  <a:pt x="1415978" y="986809"/>
                  <a:pt x="1456505" y="969329"/>
                  <a:pt x="1498845" y="957779"/>
                </a:cubicBezTo>
                <a:cubicBezTo>
                  <a:pt x="1532981" y="948467"/>
                  <a:pt x="1568606" y="945541"/>
                  <a:pt x="1602932" y="936958"/>
                </a:cubicBezTo>
                <a:cubicBezTo>
                  <a:pt x="1859019" y="872925"/>
                  <a:pt x="1385768" y="972073"/>
                  <a:pt x="1769470" y="895315"/>
                </a:cubicBezTo>
                <a:cubicBezTo>
                  <a:pt x="2049571" y="755239"/>
                  <a:pt x="1633972" y="953945"/>
                  <a:pt x="1956826" y="832852"/>
                </a:cubicBezTo>
                <a:cubicBezTo>
                  <a:pt x="1980253" y="824065"/>
                  <a:pt x="1996414" y="801373"/>
                  <a:pt x="2019278" y="791209"/>
                </a:cubicBezTo>
                <a:cubicBezTo>
                  <a:pt x="2121171" y="745915"/>
                  <a:pt x="2134301" y="756695"/>
                  <a:pt x="2227451" y="728745"/>
                </a:cubicBezTo>
                <a:cubicBezTo>
                  <a:pt x="2269487" y="716132"/>
                  <a:pt x="2309320" y="695712"/>
                  <a:pt x="2352355" y="687103"/>
                </a:cubicBezTo>
                <a:cubicBezTo>
                  <a:pt x="2387050" y="680163"/>
                  <a:pt x="2421965" y="674240"/>
                  <a:pt x="2456441" y="666282"/>
                </a:cubicBezTo>
                <a:cubicBezTo>
                  <a:pt x="2512197" y="653413"/>
                  <a:pt x="2566869" y="635863"/>
                  <a:pt x="2622980" y="624639"/>
                </a:cubicBezTo>
                <a:cubicBezTo>
                  <a:pt x="2775180" y="594193"/>
                  <a:pt x="2692039" y="608823"/>
                  <a:pt x="2872787" y="582997"/>
                </a:cubicBezTo>
                <a:cubicBezTo>
                  <a:pt x="3031258" y="530163"/>
                  <a:pt x="2954656" y="549963"/>
                  <a:pt x="3101778" y="520533"/>
                </a:cubicBezTo>
                <a:cubicBezTo>
                  <a:pt x="3129534" y="506652"/>
                  <a:pt x="3158103" y="494289"/>
                  <a:pt x="3185047" y="478890"/>
                </a:cubicBezTo>
                <a:cubicBezTo>
                  <a:pt x="3206770" y="466474"/>
                  <a:pt x="3223763" y="445161"/>
                  <a:pt x="3247499" y="437248"/>
                </a:cubicBezTo>
                <a:cubicBezTo>
                  <a:pt x="3287541" y="423898"/>
                  <a:pt x="3330768" y="423367"/>
                  <a:pt x="3372403" y="416427"/>
                </a:cubicBezTo>
                <a:cubicBezTo>
                  <a:pt x="3400159" y="402546"/>
                  <a:pt x="3427148" y="387011"/>
                  <a:pt x="3455672" y="374784"/>
                </a:cubicBezTo>
                <a:cubicBezTo>
                  <a:pt x="3493119" y="358732"/>
                  <a:pt x="3564827" y="341270"/>
                  <a:pt x="3601393" y="333142"/>
                </a:cubicBezTo>
                <a:cubicBezTo>
                  <a:pt x="3732568" y="303986"/>
                  <a:pt x="3714277" y="312535"/>
                  <a:pt x="3872018" y="291499"/>
                </a:cubicBezTo>
                <a:cubicBezTo>
                  <a:pt x="4148146" y="254676"/>
                  <a:pt x="3881692" y="284286"/>
                  <a:pt x="4225912" y="249856"/>
                </a:cubicBezTo>
                <a:cubicBezTo>
                  <a:pt x="4253668" y="235975"/>
                  <a:pt x="4282238" y="223613"/>
                  <a:pt x="4309181" y="208214"/>
                </a:cubicBezTo>
                <a:cubicBezTo>
                  <a:pt x="4330904" y="195798"/>
                  <a:pt x="4349254" y="177762"/>
                  <a:pt x="4371633" y="166571"/>
                </a:cubicBezTo>
                <a:cubicBezTo>
                  <a:pt x="4452096" y="126332"/>
                  <a:pt x="4466105" y="131138"/>
                  <a:pt x="4538171" y="104108"/>
                </a:cubicBezTo>
                <a:cubicBezTo>
                  <a:pt x="4573160" y="90984"/>
                  <a:pt x="4608110" y="77645"/>
                  <a:pt x="4642258" y="62465"/>
                </a:cubicBezTo>
                <a:cubicBezTo>
                  <a:pt x="4670616" y="49859"/>
                  <a:pt x="4694576" y="23088"/>
                  <a:pt x="4725527" y="20823"/>
                </a:cubicBezTo>
                <a:cubicBezTo>
                  <a:pt x="5017726" y="-562"/>
                  <a:pt x="5279359" y="1"/>
                  <a:pt x="5558219"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851970" y="1415846"/>
            <a:ext cx="3934917" cy="3414685"/>
          </a:xfrm>
          <a:custGeom>
            <a:avLst/>
            <a:gdLst>
              <a:gd name="connsiteX0" fmla="*/ 0 w 3934917"/>
              <a:gd name="connsiteY0" fmla="*/ 0 h 3414685"/>
              <a:gd name="connsiteX1" fmla="*/ 41635 w 3934917"/>
              <a:gd name="connsiteY1" fmla="*/ 187391 h 3414685"/>
              <a:gd name="connsiteX2" fmla="*/ 166539 w 3934917"/>
              <a:gd name="connsiteY2" fmla="*/ 353961 h 3414685"/>
              <a:gd name="connsiteX3" fmla="*/ 249808 w 3934917"/>
              <a:gd name="connsiteY3" fmla="*/ 478888 h 3414685"/>
              <a:gd name="connsiteX4" fmla="*/ 312260 w 3934917"/>
              <a:gd name="connsiteY4" fmla="*/ 562173 h 3414685"/>
              <a:gd name="connsiteX5" fmla="*/ 499615 w 3934917"/>
              <a:gd name="connsiteY5" fmla="*/ 707922 h 3414685"/>
              <a:gd name="connsiteX6" fmla="*/ 603702 w 3934917"/>
              <a:gd name="connsiteY6" fmla="*/ 791207 h 3414685"/>
              <a:gd name="connsiteX7" fmla="*/ 707788 w 3934917"/>
              <a:gd name="connsiteY7" fmla="*/ 895313 h 3414685"/>
              <a:gd name="connsiteX8" fmla="*/ 811875 w 3934917"/>
              <a:gd name="connsiteY8" fmla="*/ 1020241 h 3414685"/>
              <a:gd name="connsiteX9" fmla="*/ 999231 w 3934917"/>
              <a:gd name="connsiteY9" fmla="*/ 1165990 h 3414685"/>
              <a:gd name="connsiteX10" fmla="*/ 1144952 w 3934917"/>
              <a:gd name="connsiteY10" fmla="*/ 1332560 h 3414685"/>
              <a:gd name="connsiteX11" fmla="*/ 1207404 w 3934917"/>
              <a:gd name="connsiteY11" fmla="*/ 1353381 h 3414685"/>
              <a:gd name="connsiteX12" fmla="*/ 1311490 w 3934917"/>
              <a:gd name="connsiteY12" fmla="*/ 1395023 h 3414685"/>
              <a:gd name="connsiteX13" fmla="*/ 1540481 w 3934917"/>
              <a:gd name="connsiteY13" fmla="*/ 1499130 h 3414685"/>
              <a:gd name="connsiteX14" fmla="*/ 1686202 w 3934917"/>
              <a:gd name="connsiteY14" fmla="*/ 1603236 h 3414685"/>
              <a:gd name="connsiteX15" fmla="*/ 1769471 w 3934917"/>
              <a:gd name="connsiteY15" fmla="*/ 1644878 h 3414685"/>
              <a:gd name="connsiteX16" fmla="*/ 1873557 w 3934917"/>
              <a:gd name="connsiteY16" fmla="*/ 1728164 h 3414685"/>
              <a:gd name="connsiteX17" fmla="*/ 1936009 w 3934917"/>
              <a:gd name="connsiteY17" fmla="*/ 1769806 h 3414685"/>
              <a:gd name="connsiteX18" fmla="*/ 1956827 w 3934917"/>
              <a:gd name="connsiteY18" fmla="*/ 1832270 h 3414685"/>
              <a:gd name="connsiteX19" fmla="*/ 2019279 w 3934917"/>
              <a:gd name="connsiteY19" fmla="*/ 1873912 h 3414685"/>
              <a:gd name="connsiteX20" fmla="*/ 2185817 w 3934917"/>
              <a:gd name="connsiteY20" fmla="*/ 1998840 h 3414685"/>
              <a:gd name="connsiteX21" fmla="*/ 2331538 w 3934917"/>
              <a:gd name="connsiteY21" fmla="*/ 2082125 h 3414685"/>
              <a:gd name="connsiteX22" fmla="*/ 2456442 w 3934917"/>
              <a:gd name="connsiteY22" fmla="*/ 2165410 h 3414685"/>
              <a:gd name="connsiteX23" fmla="*/ 2518894 w 3934917"/>
              <a:gd name="connsiteY23" fmla="*/ 2207052 h 3414685"/>
              <a:gd name="connsiteX24" fmla="*/ 2581346 w 3934917"/>
              <a:gd name="connsiteY24" fmla="*/ 2248695 h 3414685"/>
              <a:gd name="connsiteX25" fmla="*/ 2643798 w 3934917"/>
              <a:gd name="connsiteY25" fmla="*/ 2290337 h 3414685"/>
              <a:gd name="connsiteX26" fmla="*/ 2706249 w 3934917"/>
              <a:gd name="connsiteY26" fmla="*/ 2352801 h 3414685"/>
              <a:gd name="connsiteX27" fmla="*/ 2789519 w 3934917"/>
              <a:gd name="connsiteY27" fmla="*/ 2394444 h 3414685"/>
              <a:gd name="connsiteX28" fmla="*/ 2914422 w 3934917"/>
              <a:gd name="connsiteY28" fmla="*/ 2519371 h 3414685"/>
              <a:gd name="connsiteX29" fmla="*/ 2976874 w 3934917"/>
              <a:gd name="connsiteY29" fmla="*/ 2581835 h 3414685"/>
              <a:gd name="connsiteX30" fmla="*/ 3122596 w 3934917"/>
              <a:gd name="connsiteY30" fmla="*/ 2665120 h 3414685"/>
              <a:gd name="connsiteX31" fmla="*/ 3143413 w 3934917"/>
              <a:gd name="connsiteY31" fmla="*/ 2727584 h 3414685"/>
              <a:gd name="connsiteX32" fmla="*/ 3205865 w 3934917"/>
              <a:gd name="connsiteY32" fmla="*/ 2873332 h 3414685"/>
              <a:gd name="connsiteX33" fmla="*/ 3393220 w 3934917"/>
              <a:gd name="connsiteY33" fmla="*/ 2977439 h 3414685"/>
              <a:gd name="connsiteX34" fmla="*/ 3580576 w 3934917"/>
              <a:gd name="connsiteY34" fmla="*/ 3102366 h 3414685"/>
              <a:gd name="connsiteX35" fmla="*/ 3747115 w 3934917"/>
              <a:gd name="connsiteY35" fmla="*/ 3164830 h 3414685"/>
              <a:gd name="connsiteX36" fmla="*/ 3872018 w 3934917"/>
              <a:gd name="connsiteY36" fmla="*/ 3310579 h 3414685"/>
              <a:gd name="connsiteX37" fmla="*/ 3934470 w 3934917"/>
              <a:gd name="connsiteY37" fmla="*/ 3414685 h 34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4917" h="3414685">
                <a:moveTo>
                  <a:pt x="0" y="0"/>
                </a:moveTo>
                <a:cubicBezTo>
                  <a:pt x="13878" y="62464"/>
                  <a:pt x="14394" y="129493"/>
                  <a:pt x="41635" y="187391"/>
                </a:cubicBezTo>
                <a:cubicBezTo>
                  <a:pt x="71181" y="250187"/>
                  <a:pt x="128048" y="296214"/>
                  <a:pt x="166539" y="353961"/>
                </a:cubicBezTo>
                <a:cubicBezTo>
                  <a:pt x="194295" y="395603"/>
                  <a:pt x="221113" y="437887"/>
                  <a:pt x="249808" y="478888"/>
                </a:cubicBezTo>
                <a:cubicBezTo>
                  <a:pt x="269704" y="507317"/>
                  <a:pt x="286683" y="538723"/>
                  <a:pt x="312260" y="562173"/>
                </a:cubicBezTo>
                <a:cubicBezTo>
                  <a:pt x="370581" y="615644"/>
                  <a:pt x="437403" y="659032"/>
                  <a:pt x="499615" y="707922"/>
                </a:cubicBezTo>
                <a:cubicBezTo>
                  <a:pt x="534553" y="735378"/>
                  <a:pt x="572284" y="759783"/>
                  <a:pt x="603702" y="791207"/>
                </a:cubicBezTo>
                <a:cubicBezTo>
                  <a:pt x="638397" y="825909"/>
                  <a:pt x="674783" y="859000"/>
                  <a:pt x="707788" y="895313"/>
                </a:cubicBezTo>
                <a:cubicBezTo>
                  <a:pt x="744245" y="935423"/>
                  <a:pt x="771772" y="983777"/>
                  <a:pt x="811875" y="1020241"/>
                </a:cubicBezTo>
                <a:cubicBezTo>
                  <a:pt x="994298" y="1186111"/>
                  <a:pt x="881968" y="1029158"/>
                  <a:pt x="999231" y="1165990"/>
                </a:cubicBezTo>
                <a:cubicBezTo>
                  <a:pt x="1056737" y="1233093"/>
                  <a:pt x="1069389" y="1278577"/>
                  <a:pt x="1144952" y="1332560"/>
                </a:cubicBezTo>
                <a:cubicBezTo>
                  <a:pt x="1162807" y="1345316"/>
                  <a:pt x="1186858" y="1345675"/>
                  <a:pt x="1207404" y="1353381"/>
                </a:cubicBezTo>
                <a:cubicBezTo>
                  <a:pt x="1242393" y="1366504"/>
                  <a:pt x="1276501" y="1381900"/>
                  <a:pt x="1311490" y="1395023"/>
                </a:cubicBezTo>
                <a:cubicBezTo>
                  <a:pt x="1402423" y="1429130"/>
                  <a:pt x="1440302" y="1423982"/>
                  <a:pt x="1540481" y="1499130"/>
                </a:cubicBezTo>
                <a:cubicBezTo>
                  <a:pt x="1576217" y="1525937"/>
                  <a:pt x="1643591" y="1578882"/>
                  <a:pt x="1686202" y="1603236"/>
                </a:cubicBezTo>
                <a:cubicBezTo>
                  <a:pt x="1713145" y="1618635"/>
                  <a:pt x="1743651" y="1627661"/>
                  <a:pt x="1769471" y="1644878"/>
                </a:cubicBezTo>
                <a:cubicBezTo>
                  <a:pt x="1806441" y="1669530"/>
                  <a:pt x="1838011" y="1701499"/>
                  <a:pt x="1873557" y="1728164"/>
                </a:cubicBezTo>
                <a:cubicBezTo>
                  <a:pt x="1893572" y="1743178"/>
                  <a:pt x="1915192" y="1755925"/>
                  <a:pt x="1936009" y="1769806"/>
                </a:cubicBezTo>
                <a:cubicBezTo>
                  <a:pt x="1942948" y="1790627"/>
                  <a:pt x="1943118" y="1815131"/>
                  <a:pt x="1956827" y="1832270"/>
                </a:cubicBezTo>
                <a:cubicBezTo>
                  <a:pt x="1972456" y="1851809"/>
                  <a:pt x="1999045" y="1859194"/>
                  <a:pt x="2019279" y="1873912"/>
                </a:cubicBezTo>
                <a:cubicBezTo>
                  <a:pt x="2075398" y="1914734"/>
                  <a:pt x="2125567" y="1964405"/>
                  <a:pt x="2185817" y="1998840"/>
                </a:cubicBezTo>
                <a:cubicBezTo>
                  <a:pt x="2234391" y="2026602"/>
                  <a:pt x="2283892" y="2052799"/>
                  <a:pt x="2331538" y="2082125"/>
                </a:cubicBezTo>
                <a:cubicBezTo>
                  <a:pt x="2374154" y="2108355"/>
                  <a:pt x="2414807" y="2137648"/>
                  <a:pt x="2456442" y="2165410"/>
                </a:cubicBezTo>
                <a:lnTo>
                  <a:pt x="2518894" y="2207052"/>
                </a:lnTo>
                <a:lnTo>
                  <a:pt x="2581346" y="2248695"/>
                </a:lnTo>
                <a:cubicBezTo>
                  <a:pt x="2602163" y="2262576"/>
                  <a:pt x="2626108" y="2272643"/>
                  <a:pt x="2643798" y="2290337"/>
                </a:cubicBezTo>
                <a:cubicBezTo>
                  <a:pt x="2664615" y="2311158"/>
                  <a:pt x="2682292" y="2335686"/>
                  <a:pt x="2706249" y="2352801"/>
                </a:cubicBezTo>
                <a:cubicBezTo>
                  <a:pt x="2731501" y="2370842"/>
                  <a:pt x="2765287" y="2375055"/>
                  <a:pt x="2789519" y="2394444"/>
                </a:cubicBezTo>
                <a:cubicBezTo>
                  <a:pt x="2835497" y="2431234"/>
                  <a:pt x="2872788" y="2477729"/>
                  <a:pt x="2914422" y="2519371"/>
                </a:cubicBezTo>
                <a:cubicBezTo>
                  <a:pt x="2935239" y="2540192"/>
                  <a:pt x="2952377" y="2565501"/>
                  <a:pt x="2976874" y="2581835"/>
                </a:cubicBezTo>
                <a:cubicBezTo>
                  <a:pt x="3065147" y="2640694"/>
                  <a:pt x="3016948" y="2612286"/>
                  <a:pt x="3122596" y="2665120"/>
                </a:cubicBezTo>
                <a:cubicBezTo>
                  <a:pt x="3129535" y="2685941"/>
                  <a:pt x="3137385" y="2706481"/>
                  <a:pt x="3143413" y="2727584"/>
                </a:cubicBezTo>
                <a:cubicBezTo>
                  <a:pt x="3159761" y="2784815"/>
                  <a:pt x="3157572" y="2831068"/>
                  <a:pt x="3205865" y="2873332"/>
                </a:cubicBezTo>
                <a:cubicBezTo>
                  <a:pt x="3461628" y="3097166"/>
                  <a:pt x="3233920" y="2884496"/>
                  <a:pt x="3393220" y="2977439"/>
                </a:cubicBezTo>
                <a:cubicBezTo>
                  <a:pt x="3458054" y="3015266"/>
                  <a:pt x="3509367" y="3078625"/>
                  <a:pt x="3580576" y="3102366"/>
                </a:cubicBezTo>
                <a:cubicBezTo>
                  <a:pt x="3678479" y="3135006"/>
                  <a:pt x="3622654" y="3115036"/>
                  <a:pt x="3747115" y="3164830"/>
                </a:cubicBezTo>
                <a:cubicBezTo>
                  <a:pt x="3902091" y="3319838"/>
                  <a:pt x="3711772" y="3123591"/>
                  <a:pt x="3872018" y="3310579"/>
                </a:cubicBezTo>
                <a:cubicBezTo>
                  <a:pt x="3944284" y="3394905"/>
                  <a:pt x="3934470" y="3337920"/>
                  <a:pt x="3934470" y="34146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558219" y="1665701"/>
            <a:ext cx="1269856" cy="3019201"/>
          </a:xfrm>
          <a:custGeom>
            <a:avLst/>
            <a:gdLst>
              <a:gd name="connsiteX0" fmla="*/ 0 w 1269856"/>
              <a:gd name="connsiteY0" fmla="*/ 0 h 3019201"/>
              <a:gd name="connsiteX1" fmla="*/ 20818 w 1269856"/>
              <a:gd name="connsiteY1" fmla="*/ 957777 h 3019201"/>
              <a:gd name="connsiteX2" fmla="*/ 41635 w 1269856"/>
              <a:gd name="connsiteY2" fmla="*/ 1041062 h 3019201"/>
              <a:gd name="connsiteX3" fmla="*/ 83270 w 1269856"/>
              <a:gd name="connsiteY3" fmla="*/ 1145168 h 3019201"/>
              <a:gd name="connsiteX4" fmla="*/ 145722 w 1269856"/>
              <a:gd name="connsiteY4" fmla="*/ 1270096 h 3019201"/>
              <a:gd name="connsiteX5" fmla="*/ 166539 w 1269856"/>
              <a:gd name="connsiteY5" fmla="*/ 1353381 h 3019201"/>
              <a:gd name="connsiteX6" fmla="*/ 208173 w 1269856"/>
              <a:gd name="connsiteY6" fmla="*/ 1478309 h 3019201"/>
              <a:gd name="connsiteX7" fmla="*/ 312260 w 1269856"/>
              <a:gd name="connsiteY7" fmla="*/ 1811449 h 3019201"/>
              <a:gd name="connsiteX8" fmla="*/ 333077 w 1269856"/>
              <a:gd name="connsiteY8" fmla="*/ 1873912 h 3019201"/>
              <a:gd name="connsiteX9" fmla="*/ 374712 w 1269856"/>
              <a:gd name="connsiteY9" fmla="*/ 2040482 h 3019201"/>
              <a:gd name="connsiteX10" fmla="*/ 416347 w 1269856"/>
              <a:gd name="connsiteY10" fmla="*/ 2102946 h 3019201"/>
              <a:gd name="connsiteX11" fmla="*/ 499616 w 1269856"/>
              <a:gd name="connsiteY11" fmla="*/ 2227874 h 3019201"/>
              <a:gd name="connsiteX12" fmla="*/ 541250 w 1269856"/>
              <a:gd name="connsiteY12" fmla="*/ 2311159 h 3019201"/>
              <a:gd name="connsiteX13" fmla="*/ 686971 w 1269856"/>
              <a:gd name="connsiteY13" fmla="*/ 2436086 h 3019201"/>
              <a:gd name="connsiteX14" fmla="*/ 791058 w 1269856"/>
              <a:gd name="connsiteY14" fmla="*/ 2561014 h 3019201"/>
              <a:gd name="connsiteX15" fmla="*/ 853510 w 1269856"/>
              <a:gd name="connsiteY15" fmla="*/ 2623477 h 3019201"/>
              <a:gd name="connsiteX16" fmla="*/ 915962 w 1269856"/>
              <a:gd name="connsiteY16" fmla="*/ 2706762 h 3019201"/>
              <a:gd name="connsiteX17" fmla="*/ 978414 w 1269856"/>
              <a:gd name="connsiteY17" fmla="*/ 2769226 h 3019201"/>
              <a:gd name="connsiteX18" fmla="*/ 1020048 w 1269856"/>
              <a:gd name="connsiteY18" fmla="*/ 2831690 h 3019201"/>
              <a:gd name="connsiteX19" fmla="*/ 1144952 w 1269856"/>
              <a:gd name="connsiteY19" fmla="*/ 2914975 h 3019201"/>
              <a:gd name="connsiteX20" fmla="*/ 1207404 w 1269856"/>
              <a:gd name="connsiteY20" fmla="*/ 2956617 h 3019201"/>
              <a:gd name="connsiteX21" fmla="*/ 1269856 w 1269856"/>
              <a:gd name="connsiteY21" fmla="*/ 3019081 h 30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9856" h="3019201">
                <a:moveTo>
                  <a:pt x="0" y="0"/>
                </a:moveTo>
                <a:cubicBezTo>
                  <a:pt x="6939" y="319259"/>
                  <a:pt x="8057" y="638698"/>
                  <a:pt x="20818" y="957777"/>
                </a:cubicBezTo>
                <a:cubicBezTo>
                  <a:pt x="21962" y="986370"/>
                  <a:pt x="32587" y="1013914"/>
                  <a:pt x="41635" y="1041062"/>
                </a:cubicBezTo>
                <a:cubicBezTo>
                  <a:pt x="53452" y="1076519"/>
                  <a:pt x="70149" y="1110173"/>
                  <a:pt x="83270" y="1145168"/>
                </a:cubicBezTo>
                <a:cubicBezTo>
                  <a:pt x="120208" y="1243688"/>
                  <a:pt x="82554" y="1175327"/>
                  <a:pt x="145722" y="1270096"/>
                </a:cubicBezTo>
                <a:cubicBezTo>
                  <a:pt x="152661" y="1297858"/>
                  <a:pt x="158318" y="1325972"/>
                  <a:pt x="166539" y="1353381"/>
                </a:cubicBezTo>
                <a:cubicBezTo>
                  <a:pt x="179150" y="1395425"/>
                  <a:pt x="200958" y="1435012"/>
                  <a:pt x="208173" y="1478309"/>
                </a:cubicBezTo>
                <a:cubicBezTo>
                  <a:pt x="255512" y="1762392"/>
                  <a:pt x="199154" y="1660613"/>
                  <a:pt x="312260" y="1811449"/>
                </a:cubicBezTo>
                <a:cubicBezTo>
                  <a:pt x="319199" y="1832270"/>
                  <a:pt x="327303" y="1852738"/>
                  <a:pt x="333077" y="1873912"/>
                </a:cubicBezTo>
                <a:cubicBezTo>
                  <a:pt x="348133" y="1929128"/>
                  <a:pt x="342970" y="1992860"/>
                  <a:pt x="374712" y="2040482"/>
                </a:cubicBezTo>
                <a:lnTo>
                  <a:pt x="416347" y="2102946"/>
                </a:lnTo>
                <a:cubicBezTo>
                  <a:pt x="461003" y="2236941"/>
                  <a:pt x="402154" y="2091401"/>
                  <a:pt x="499616" y="2227874"/>
                </a:cubicBezTo>
                <a:cubicBezTo>
                  <a:pt x="517654" y="2253132"/>
                  <a:pt x="523212" y="2285901"/>
                  <a:pt x="541250" y="2311159"/>
                </a:cubicBezTo>
                <a:cubicBezTo>
                  <a:pt x="582028" y="2368259"/>
                  <a:pt x="634603" y="2391191"/>
                  <a:pt x="686971" y="2436086"/>
                </a:cubicBezTo>
                <a:cubicBezTo>
                  <a:pt x="793403" y="2527331"/>
                  <a:pt x="710752" y="2464629"/>
                  <a:pt x="791058" y="2561014"/>
                </a:cubicBezTo>
                <a:cubicBezTo>
                  <a:pt x="809905" y="2583634"/>
                  <a:pt x="834351" y="2601121"/>
                  <a:pt x="853510" y="2623477"/>
                </a:cubicBezTo>
                <a:cubicBezTo>
                  <a:pt x="876090" y="2649825"/>
                  <a:pt x="893382" y="2680414"/>
                  <a:pt x="915962" y="2706762"/>
                </a:cubicBezTo>
                <a:cubicBezTo>
                  <a:pt x="935121" y="2729119"/>
                  <a:pt x="959567" y="2746605"/>
                  <a:pt x="978414" y="2769226"/>
                </a:cubicBezTo>
                <a:cubicBezTo>
                  <a:pt x="994431" y="2788450"/>
                  <a:pt x="1001218" y="2815211"/>
                  <a:pt x="1020048" y="2831690"/>
                </a:cubicBezTo>
                <a:cubicBezTo>
                  <a:pt x="1057705" y="2864646"/>
                  <a:pt x="1103317" y="2887213"/>
                  <a:pt x="1144952" y="2914975"/>
                </a:cubicBezTo>
                <a:lnTo>
                  <a:pt x="1207404" y="2956617"/>
                </a:lnTo>
                <a:cubicBezTo>
                  <a:pt x="1252888" y="3024855"/>
                  <a:pt x="1224016" y="3019081"/>
                  <a:pt x="1269856" y="30190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Where should we put the hand sanitizer? </a:t>
            </a:r>
          </a:p>
          <a:p>
            <a:endParaRPr lang="en-US" dirty="0" smtClean="0"/>
          </a:p>
          <a:p>
            <a:r>
              <a:rPr lang="en-US" dirty="0" smtClean="0"/>
              <a:t>On the way out the door, after we turn off the computer, after we turn off the printer, turn off the lights, etc</a:t>
            </a:r>
            <a:r>
              <a:rPr lang="en-US" dirty="0" smtClean="0"/>
              <a:t>.,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a:xfrm>
            <a:off x="457200" y="6105832"/>
            <a:ext cx="8229600" cy="752168"/>
          </a:xfrm>
        </p:spPr>
        <p:txBody>
          <a:bodyPr>
            <a:normAutofit fontScale="85000" lnSpcReduction="20000"/>
          </a:bodyPr>
          <a:lstStyle/>
          <a:p>
            <a:r>
              <a:rPr lang="en-US" b="1" dirty="0" smtClean="0"/>
              <a:t>People can be bad at predicting what they’d prefer if it is only hypothetical.</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18434" name="Picture 2" descr="J:\Users\Tony\Dropbox\Teaching\481-planning\examples\hand-sanitizer-from-reddit.jpg"/>
          <p:cNvPicPr>
            <a:picLocks noChangeAspect="1" noChangeArrowheads="1"/>
          </p:cNvPicPr>
          <p:nvPr/>
        </p:nvPicPr>
        <p:blipFill>
          <a:blip r:embed="rId2"/>
          <a:srcRect/>
          <a:stretch>
            <a:fillRect/>
          </a:stretch>
        </p:blipFill>
        <p:spPr bwMode="auto">
          <a:xfrm>
            <a:off x="1258528" y="1417638"/>
            <a:ext cx="5923184" cy="44423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1026" name="Picture 2" descr="http://cdn1.thefabweb.com/wp-content/uploads/2012/05/king-bed-she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417638"/>
            <a:ext cx="6667500" cy="451485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6105832"/>
            <a:ext cx="8229600" cy="752168"/>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Mismatches between what they say and do </a:t>
            </a:r>
            <a:r>
              <a:rPr lang="en-US" b="1" dirty="0" smtClean="0">
                <a:sym typeface="Wingdings" pitchFamily="2" charset="2"/>
              </a:rPr>
              <a:t>= GOLD</a:t>
            </a:r>
            <a:endParaRPr lang="en-US" b="1" dirty="0"/>
          </a:p>
        </p:txBody>
      </p:sp>
    </p:spTree>
    <p:extLst>
      <p:ext uri="{BB962C8B-B14F-4D97-AF65-F5344CB8AC3E}">
        <p14:creationId xmlns:p14="http://schemas.microsoft.com/office/powerpoint/2010/main" val="20055981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Wait, are people completely useless?</a:t>
            </a:r>
            <a:endParaRPr lang="en-US" dirty="0"/>
          </a:p>
        </p:txBody>
      </p:sp>
      <p:sp>
        <p:nvSpPr>
          <p:cNvPr id="3" name="Content Placeholder 2"/>
          <p:cNvSpPr>
            <a:spLocks noGrp="1"/>
          </p:cNvSpPr>
          <p:nvPr>
            <p:ph idx="1"/>
          </p:nvPr>
        </p:nvSpPr>
        <p:spPr/>
        <p:txBody>
          <a:bodyPr>
            <a:normAutofit/>
          </a:bodyPr>
          <a:lstStyle/>
          <a:p>
            <a:r>
              <a:rPr lang="en-US" dirty="0" smtClean="0"/>
              <a:t>People are really good at telling us a few things:</a:t>
            </a:r>
          </a:p>
          <a:p>
            <a:pPr lvl="1"/>
            <a:r>
              <a:rPr lang="en-US" dirty="0" smtClean="0"/>
              <a:t>What they are </a:t>
            </a:r>
            <a:r>
              <a:rPr lang="en-US" u="sng" dirty="0" smtClean="0"/>
              <a:t>doing</a:t>
            </a:r>
            <a:r>
              <a:rPr lang="en-US" dirty="0" smtClean="0"/>
              <a:t> right now.</a:t>
            </a:r>
          </a:p>
          <a:p>
            <a:pPr lvl="1"/>
            <a:r>
              <a:rPr lang="en-US" dirty="0" smtClean="0"/>
              <a:t>How they are </a:t>
            </a:r>
            <a:r>
              <a:rPr lang="en-US" u="sng" dirty="0" smtClean="0"/>
              <a:t>feeling</a:t>
            </a:r>
            <a:r>
              <a:rPr lang="en-US" dirty="0" smtClean="0"/>
              <a:t> right now.</a:t>
            </a:r>
          </a:p>
          <a:p>
            <a:pPr lvl="1"/>
            <a:r>
              <a:rPr lang="en-US" dirty="0" smtClean="0"/>
              <a:t>What their </a:t>
            </a:r>
            <a:r>
              <a:rPr lang="en-US" u="sng" dirty="0" smtClean="0"/>
              <a:t>goal</a:t>
            </a:r>
            <a:r>
              <a:rPr lang="en-US" dirty="0" smtClean="0"/>
              <a:t> is right now.</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Combine Interview with Observation</a:t>
            </a:r>
            <a:endParaRPr lang="en-US" dirty="0"/>
          </a:p>
        </p:txBody>
      </p:sp>
      <p:sp>
        <p:nvSpPr>
          <p:cNvPr id="3" name="Content Placeholder 2"/>
          <p:cNvSpPr>
            <a:spLocks noGrp="1"/>
          </p:cNvSpPr>
          <p:nvPr>
            <p:ph idx="1"/>
          </p:nvPr>
        </p:nvSpPr>
        <p:spPr/>
        <p:txBody>
          <a:bodyPr/>
          <a:lstStyle/>
          <a:p>
            <a:r>
              <a:rPr lang="en-US" dirty="0" smtClean="0"/>
              <a:t>Watch people in their own environment</a:t>
            </a:r>
          </a:p>
          <a:p>
            <a:r>
              <a:rPr lang="en-US" dirty="0" smtClean="0"/>
              <a:t>Watch people do everyday tasks</a:t>
            </a:r>
          </a:p>
          <a:p>
            <a:endParaRPr lang="en-US" dirty="0" smtClean="0"/>
          </a:p>
          <a:p>
            <a:r>
              <a:rPr lang="en-US" dirty="0" smtClean="0"/>
              <a:t>Opportunities for new designs arise from:</a:t>
            </a:r>
          </a:p>
          <a:p>
            <a:pPr lvl="1"/>
            <a:r>
              <a:rPr lang="en-US" dirty="0" smtClean="0"/>
              <a:t>Workarounds</a:t>
            </a:r>
          </a:p>
          <a:p>
            <a:pPr lvl="1"/>
            <a:r>
              <a:rPr lang="en-US" dirty="0" smtClean="0"/>
              <a:t>Breakdowns</a:t>
            </a:r>
          </a:p>
          <a:p>
            <a:pPr lvl="1"/>
            <a:r>
              <a:rPr lang="en-US" dirty="0" smtClean="0"/>
              <a:t>Unexpected uses of existing tools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Messages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Using a combination of what they are good at telling us, and </a:t>
            </a:r>
            <a:r>
              <a:rPr lang="en-US" i="1" dirty="0" smtClean="0"/>
              <a:t>observing</a:t>
            </a:r>
            <a:r>
              <a:rPr lang="en-US" dirty="0" smtClean="0"/>
              <a:t> them can tell us a lot </a:t>
            </a:r>
            <a:r>
              <a:rPr lang="en-US" dirty="0" smtClean="0">
                <a:sym typeface="Wingdings" pitchFamily="2" charset="2"/>
              </a:rPr>
              <a:t> mismatches between what they say and what they do often lead keys to new designs</a:t>
            </a:r>
          </a:p>
          <a:p>
            <a:endParaRPr lang="en-US" dirty="0">
              <a:sym typeface="Wingdings" pitchFamily="2" charset="2"/>
            </a:endParaRPr>
          </a:p>
          <a:p>
            <a:r>
              <a:rPr lang="en-US" dirty="0" smtClean="0">
                <a:sym typeface="Wingdings" pitchFamily="2" charset="2"/>
              </a:rPr>
              <a:t>Your assumptions are likely to be wrong. To discover more, assume that your assumptions are always wrong.</a:t>
            </a:r>
            <a:endParaRPr lang="en-US"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IDEO Method Cards: Course Site &gt; Readings</a:t>
            </a:r>
            <a:endParaRPr lang="en-US" dirty="0"/>
          </a:p>
        </p:txBody>
      </p:sp>
      <p:sp>
        <p:nvSpPr>
          <p:cNvPr id="3" name="Content Placeholder 2"/>
          <p:cNvSpPr>
            <a:spLocks noGrp="1"/>
          </p:cNvSpPr>
          <p:nvPr>
            <p:ph idx="1"/>
          </p:nvPr>
        </p:nvSpPr>
        <p:spPr>
          <a:xfrm>
            <a:off x="457200" y="6102944"/>
            <a:ext cx="8229600" cy="506811"/>
          </a:xfrm>
        </p:spPr>
        <p:txBody>
          <a:bodyPr>
            <a:normAutofit fontScale="92500" lnSpcReduction="10000"/>
          </a:bodyPr>
          <a:lstStyle/>
          <a:p>
            <a:pPr algn="ctr"/>
            <a:r>
              <a:rPr lang="en-US" dirty="0" smtClean="0"/>
              <a:t>Available from </a:t>
            </a:r>
            <a:r>
              <a:rPr lang="en-US" u="sng" dirty="0" smtClean="0"/>
              <a:t>William Stout</a:t>
            </a:r>
            <a:r>
              <a:rPr lang="en-US" dirty="0" smtClean="0"/>
              <a:t> publishers ($49)</a:t>
            </a:r>
          </a:p>
          <a:p>
            <a:pPr algn="ct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dirty="0"/>
          </a:p>
        </p:txBody>
      </p:sp>
      <p:pic>
        <p:nvPicPr>
          <p:cNvPr id="5" name="Picture 2" descr="http://www.formfollowsfunction.co.uk/wp-content/uploads/2006/04/ideo_method_cards.jpg"/>
          <p:cNvPicPr>
            <a:picLocks noChangeAspect="1" noChangeArrowheads="1"/>
          </p:cNvPicPr>
          <p:nvPr/>
        </p:nvPicPr>
        <p:blipFill>
          <a:blip r:embed="rId2"/>
          <a:srcRect/>
          <a:stretch>
            <a:fillRect/>
          </a:stretch>
        </p:blipFill>
        <p:spPr bwMode="auto">
          <a:xfrm>
            <a:off x="457200" y="1417637"/>
            <a:ext cx="8057535" cy="471362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4-phone2.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47686" y="0"/>
            <a:ext cx="3905514" cy="6890236"/>
          </a:xfrm>
        </p:spPr>
      </p:pic>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48481331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r>
              <a:rPr lang="en-US" b="0" dirty="0" smtClean="0"/>
              <a:t> at what people really do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5" name="Picture 2"/>
          <p:cNvPicPr>
            <a:picLocks noChangeAspect="1" noChangeArrowheads="1"/>
          </p:cNvPicPr>
          <p:nvPr/>
        </p:nvPicPr>
        <p:blipFill>
          <a:blip r:embed="rId2"/>
          <a:srcRect/>
          <a:stretch>
            <a:fillRect/>
          </a:stretch>
        </p:blipFill>
        <p:spPr bwMode="auto">
          <a:xfrm>
            <a:off x="838200" y="1524000"/>
            <a:ext cx="7772400" cy="4595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t>
            </a:r>
            <a:r>
              <a:rPr lang="en-US" b="0" dirty="0" smtClean="0"/>
              <a:t>users for help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5" name="Picture 2"/>
          <p:cNvPicPr>
            <a:picLocks noChangeAspect="1" noChangeArrowheads="1"/>
          </p:cNvPicPr>
          <p:nvPr/>
        </p:nvPicPr>
        <p:blipFill>
          <a:blip r:embed="rId2"/>
          <a:srcRect/>
          <a:stretch>
            <a:fillRect/>
          </a:stretch>
        </p:blipFill>
        <p:spPr bwMode="auto">
          <a:xfrm>
            <a:off x="457200" y="1676400"/>
            <a:ext cx="8093075" cy="4562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t>
            </a:r>
            <a:r>
              <a:rPr lang="en-US" b="0" dirty="0" smtClean="0"/>
              <a:t>from the facts you gather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5" name="Picture 2"/>
          <p:cNvPicPr>
            <a:picLocks noChangeAspect="1" noChangeArrowheads="1"/>
          </p:cNvPicPr>
          <p:nvPr/>
        </p:nvPicPr>
        <p:blipFill>
          <a:blip r:embed="rId2"/>
          <a:srcRect/>
          <a:stretch>
            <a:fillRect/>
          </a:stretch>
        </p:blipFill>
        <p:spPr>
          <a:xfrm>
            <a:off x="838200" y="1600200"/>
            <a:ext cx="7718425" cy="44386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t>
            </a:r>
            <a:r>
              <a:rPr lang="en-US" b="0" dirty="0" smtClean="0"/>
              <a:t>it yourself</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pic>
        <p:nvPicPr>
          <p:cNvPr id="5" name="Picture 2"/>
          <p:cNvPicPr>
            <a:picLocks noChangeAspect="1" noChangeArrowheads="1"/>
          </p:cNvPicPr>
          <p:nvPr/>
        </p:nvPicPr>
        <p:blipFill>
          <a:blip r:embed="rId2"/>
          <a:srcRect/>
          <a:stretch>
            <a:fillRect/>
          </a:stretch>
        </p:blipFill>
        <p:spPr bwMode="auto">
          <a:xfrm>
            <a:off x="609600" y="1447800"/>
            <a:ext cx="8191500" cy="4657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r>
              <a:rPr lang="en-US" sz="4000" dirty="0" smtClean="0"/>
              <a:t>Assume you are wrong.</a:t>
            </a:r>
            <a:endParaRPr lang="en-US" sz="4000"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1383774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Thumb-meat example on phone</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Main message: you don’t know who your users are, </a:t>
            </a:r>
            <a:r>
              <a:rPr lang="en-US" dirty="0" smtClean="0"/>
              <a:t>and often, </a:t>
            </a:r>
            <a:r>
              <a:rPr lang="en-US" dirty="0" smtClean="0"/>
              <a:t>you </a:t>
            </a:r>
            <a:r>
              <a:rPr lang="en-US" dirty="0" smtClean="0"/>
              <a:t>need to test your interface in the field to see if it’s going to work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Investigation…</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
        <p:nvSpPr>
          <p:cNvPr id="5" name="TextBox 4"/>
          <p:cNvSpPr txBox="1"/>
          <p:nvPr/>
        </p:nvSpPr>
        <p:spPr>
          <a:xfrm>
            <a:off x="1208745" y="5638800"/>
            <a:ext cx="6563655" cy="923330"/>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Ehud </a:t>
            </a:r>
            <a:r>
              <a:rPr lang="en-US" dirty="0" err="1" smtClean="0">
                <a:solidFill>
                  <a:srgbClr val="D9D9D9"/>
                </a:solidFill>
              </a:rPr>
              <a:t>Sharlin</a:t>
            </a:r>
            <a:r>
              <a:rPr lang="en-US" dirty="0" smtClean="0">
                <a:solidFill>
                  <a:srgbClr val="D9D9D9"/>
                </a:solidFill>
              </a:rPr>
              <a:t>, Jake </a:t>
            </a:r>
            <a:r>
              <a:rPr lang="en-US" dirty="0" err="1" smtClean="0">
                <a:solidFill>
                  <a:srgbClr val="D9D9D9"/>
                </a:solidFill>
              </a:rPr>
              <a:t>Wobbrock</a:t>
            </a:r>
            <a:r>
              <a:rPr lang="en-US" dirty="0" smtClean="0">
                <a:solidFill>
                  <a:srgbClr val="D9D9D9"/>
                </a:solidFill>
              </a:rPr>
              <a:t>, Dave Hendry, Andy </a:t>
            </a:r>
            <a:r>
              <a:rPr lang="en-US" dirty="0" err="1" smtClean="0">
                <a:solidFill>
                  <a:srgbClr val="D9D9D9"/>
                </a:solidFill>
              </a:rPr>
              <a:t>Ko</a:t>
            </a:r>
            <a:r>
              <a:rPr lang="en-US" dirty="0" smtClean="0">
                <a:solidFill>
                  <a:srgbClr val="D9D9D9"/>
                </a:solidFill>
              </a:rPr>
              <a:t>, Jennifer Turns, &amp; Mark </a:t>
            </a:r>
            <a:r>
              <a:rPr lang="en-US" dirty="0" err="1" smtClean="0">
                <a:solidFill>
                  <a:srgbClr val="D9D9D9"/>
                </a:solidFill>
              </a:rPr>
              <a:t>Zachry</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a:t>
            </a:r>
            <a:r>
              <a:rPr lang="en-US" b="0" dirty="0" smtClean="0"/>
              <a:t> about my “thumb-meat” example…</a:t>
            </a:r>
            <a:endParaRPr lang="en-US" dirty="0"/>
          </a:p>
        </p:txBody>
      </p:sp>
      <p:sp>
        <p:nvSpPr>
          <p:cNvPr id="3" name="Content Placeholder 2"/>
          <p:cNvSpPr>
            <a:spLocks noGrp="1"/>
          </p:cNvSpPr>
          <p:nvPr>
            <p:ph idx="1"/>
          </p:nvPr>
        </p:nvSpPr>
        <p:spPr/>
        <p:txBody>
          <a:bodyPr/>
          <a:lstStyle/>
          <a:p>
            <a:r>
              <a:rPr lang="en-US" dirty="0" smtClean="0"/>
              <a:t>What does it tell you?</a:t>
            </a:r>
          </a:p>
          <a:p>
            <a:pPr lvl="1"/>
            <a:r>
              <a:rPr lang="en-US" dirty="0" smtClean="0"/>
              <a:t>Breakdowns</a:t>
            </a:r>
          </a:p>
          <a:p>
            <a:pPr lvl="1"/>
            <a:r>
              <a:rPr lang="en-US" dirty="0" smtClean="0"/>
              <a:t>Opportunities for a new design</a:t>
            </a:r>
          </a:p>
          <a:p>
            <a:pPr lvl="1"/>
            <a:r>
              <a:rPr lang="en-US" dirty="0" smtClean="0"/>
              <a:t>Workarounds</a:t>
            </a:r>
          </a:p>
          <a:p>
            <a:pPr lvl="1"/>
            <a:r>
              <a:rPr lang="en-US" dirty="0" smtClean="0"/>
              <a:t>Mismatches between what users say and do</a:t>
            </a:r>
          </a:p>
          <a:p>
            <a:pPr lvl="1"/>
            <a:endParaRPr lang="en-US" dirty="0" smtClean="0"/>
          </a:p>
          <a:p>
            <a:r>
              <a:rPr lang="en-US" dirty="0" smtClean="0"/>
              <a:t>This is what observing people can help you discover</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5653"/>
            <a:ext cx="9090491" cy="582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34265"/>
            <a:ext cx="1981200" cy="838200"/>
          </a:xfrm>
          <a:prstGeom prst="rect">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Phase Goals</a:t>
            </a:r>
            <a:endParaRPr lang="en-US" dirty="0"/>
          </a:p>
        </p:txBody>
      </p:sp>
      <p:sp>
        <p:nvSpPr>
          <p:cNvPr id="3" name="Content Placeholder 2"/>
          <p:cNvSpPr>
            <a:spLocks noGrp="1"/>
          </p:cNvSpPr>
          <p:nvPr>
            <p:ph idx="1"/>
          </p:nvPr>
        </p:nvSpPr>
        <p:spPr/>
        <p:txBody>
          <a:bodyPr/>
          <a:lstStyle/>
          <a:p>
            <a:r>
              <a:rPr lang="en-US" dirty="0" smtClean="0"/>
              <a:t>Understand the state of the world, the state of our users, and what the problem is.</a:t>
            </a:r>
          </a:p>
          <a:p>
            <a:endParaRPr lang="en-US" dirty="0" smtClean="0"/>
          </a:p>
          <a:p>
            <a:r>
              <a:rPr lang="en-US" dirty="0" smtClean="0"/>
              <a:t>How can we go about doing this?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a:t>
            </a:r>
            <a:endParaRPr lang="en-US" dirty="0"/>
          </a:p>
        </p:txBody>
      </p:sp>
      <p:sp>
        <p:nvSpPr>
          <p:cNvPr id="3" name="Content Placeholder 2"/>
          <p:cNvSpPr>
            <a:spLocks noGrp="1"/>
          </p:cNvSpPr>
          <p:nvPr>
            <p:ph idx="1"/>
          </p:nvPr>
        </p:nvSpPr>
        <p:spPr/>
        <p:txBody>
          <a:bodyPr/>
          <a:lstStyle/>
          <a:p>
            <a:r>
              <a:rPr lang="en-US" dirty="0" smtClean="0"/>
              <a:t>You are trying to design a better mop.</a:t>
            </a:r>
          </a:p>
          <a:p>
            <a:endParaRPr lang="en-US" dirty="0" smtClean="0"/>
          </a:p>
          <a:p>
            <a:r>
              <a:rPr lang="en-US" dirty="0" smtClean="0"/>
              <a:t>What do we need to find out?</a:t>
            </a:r>
          </a:p>
          <a:p>
            <a:endParaRPr lang="en-US" dirty="0" smtClean="0"/>
          </a:p>
          <a:p>
            <a:r>
              <a:rPr lang="en-US" dirty="0" smtClean="0"/>
              <a:t>How are we going to do that?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normAutofit fontScale="92500"/>
          </a:bodyPr>
          <a:lstStyle/>
          <a:p>
            <a:r>
              <a:rPr lang="en-US" dirty="0" smtClean="0"/>
              <a:t>Can we rely on what people say about what they want in a new design?</a:t>
            </a:r>
          </a:p>
          <a:p>
            <a:pPr lvl="1"/>
            <a:r>
              <a:rPr lang="en-US" dirty="0" smtClean="0"/>
              <a:t>Only kind of: people are really only good at framing their needs within the language of their current designs</a:t>
            </a:r>
          </a:p>
          <a:p>
            <a:pPr lvl="1"/>
            <a:r>
              <a:rPr lang="en-US" dirty="0" smtClean="0"/>
              <a:t>Henry Ford: “If I had asked my customers what they wanted, they would have said a faster horse.”</a:t>
            </a:r>
          </a:p>
          <a:p>
            <a:endParaRPr lang="en-US" dirty="0" smtClean="0"/>
          </a:p>
          <a:p>
            <a:r>
              <a:rPr lang="en-US" b="1" dirty="0" smtClean="0"/>
              <a:t>Often, people can’t see past their immediate problems to the possibilities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1678</TotalTime>
  <Words>763</Words>
  <Application>Microsoft Macintosh PowerPoint</Application>
  <PresentationFormat>On-screen Show (4:3)</PresentationFormat>
  <Paragraphs>117</Paragraphs>
  <Slides>24</Slides>
  <Notes>3</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1-introduction</vt:lpstr>
      <vt:lpstr>PowerPoint Presentation</vt:lpstr>
      <vt:lpstr>PowerPoint Presentation</vt:lpstr>
      <vt:lpstr>Thumb-meat example on phone</vt:lpstr>
      <vt:lpstr>Investigation…</vt:lpstr>
      <vt:lpstr>Think about my “thumb-meat” example…</vt:lpstr>
      <vt:lpstr>PowerPoint Presentation</vt:lpstr>
      <vt:lpstr>Investigate Phase Goals</vt:lpstr>
      <vt:lpstr>Imagine…</vt:lpstr>
      <vt:lpstr>What people say…</vt:lpstr>
      <vt:lpstr>What people say…</vt:lpstr>
      <vt:lpstr>What people say…</vt:lpstr>
      <vt:lpstr>What people say…</vt:lpstr>
      <vt:lpstr>What people say…</vt:lpstr>
      <vt:lpstr>What people say…</vt:lpstr>
      <vt:lpstr>What people say…</vt:lpstr>
      <vt:lpstr>Wait, are people completely useless?</vt:lpstr>
      <vt:lpstr>Combine Interview with Observation</vt:lpstr>
      <vt:lpstr>Two Messages</vt:lpstr>
      <vt:lpstr>IDEO Method Cards: Course Site &gt; Readings</vt:lpstr>
      <vt:lpstr>LOOK at what people really do</vt:lpstr>
      <vt:lpstr>ASK users for help</vt:lpstr>
      <vt:lpstr>LEARN from the facts you gather</vt:lpstr>
      <vt:lpstr>TRY it yourself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 Tang</cp:lastModifiedBy>
  <cp:revision>24</cp:revision>
  <dcterms:created xsi:type="dcterms:W3CDTF">2012-08-21T03:46:38Z</dcterms:created>
  <dcterms:modified xsi:type="dcterms:W3CDTF">2012-09-17T18:05:37Z</dcterms:modified>
</cp:coreProperties>
</file>