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8" r:id="rId2"/>
    <p:sldId id="289" r:id="rId3"/>
    <p:sldId id="290" r:id="rId4"/>
    <p:sldId id="291" r:id="rId5"/>
    <p:sldId id="284" r:id="rId6"/>
    <p:sldId id="285" r:id="rId7"/>
    <p:sldId id="298" r:id="rId8"/>
    <p:sldId id="292" r:id="rId9"/>
    <p:sldId id="293" r:id="rId10"/>
    <p:sldId id="297" r:id="rId11"/>
    <p:sldId id="256" r:id="rId12"/>
    <p:sldId id="294" r:id="rId13"/>
    <p:sldId id="257" r:id="rId14"/>
    <p:sldId id="258" r:id="rId15"/>
    <p:sldId id="263" r:id="rId16"/>
    <p:sldId id="259" r:id="rId17"/>
    <p:sldId id="261" r:id="rId18"/>
    <p:sldId id="260" r:id="rId19"/>
    <p:sldId id="262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86" r:id="rId32"/>
    <p:sldId id="275" r:id="rId33"/>
    <p:sldId id="276" r:id="rId34"/>
    <p:sldId id="277" r:id="rId35"/>
    <p:sldId id="278" r:id="rId36"/>
    <p:sldId id="287" r:id="rId37"/>
    <p:sldId id="279" r:id="rId38"/>
    <p:sldId id="280" r:id="rId39"/>
    <p:sldId id="281" r:id="rId40"/>
    <p:sldId id="282" r:id="rId41"/>
    <p:sldId id="295" r:id="rId42"/>
    <p:sldId id="296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9" autoAdjust="0"/>
    <p:restoredTop sz="86364" autoAdjust="0"/>
  </p:normalViewPr>
  <p:slideViewPr>
    <p:cSldViewPr snapToGrid="0" snapToObjects="1">
      <p:cViewPr varScale="1">
        <p:scale>
          <a:sx n="89" d="100"/>
          <a:sy n="89" d="100"/>
        </p:scale>
        <p:origin x="-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12-01-14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12-01-14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://www.measuringusability.com/blog/errors-ux.php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www.measuringusability.com/blog/errors-ux.php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http://www.businessinsider.com/harvard-business-school-professor-heres-how-to-stop-sleeping-with-your-smartphone-2012-6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Relationship Id="rId3" Type="http://schemas.openxmlformats.org/officeDocument/2006/relationships/hyperlink" Target="http://www.flickr.com/photos/95728450@N00/18261336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http://www.measuringusability.com/blog/errors-ux.php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would you evaluate whether this watch</a:t>
            </a:r>
            <a:r>
              <a:rPr lang="en-US" baseline="0" dirty="0" smtClean="0"/>
              <a:t> worked well?</a:t>
            </a:r>
          </a:p>
          <a:p>
            <a:r>
              <a:rPr lang="en-US" baseline="0" dirty="0" smtClean="0"/>
              <a:t>What are the primary tasks?</a:t>
            </a:r>
          </a:p>
          <a:p>
            <a:r>
              <a:rPr lang="en-US" baseline="0" dirty="0" smtClean="0"/>
              <a:t>What are secondary tasks?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File:Magnifying_glass_Icon.png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0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http://www.measuringusability.com/blog/errors-ux.php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Slip</a:t>
            </a:r>
          </a:p>
          <a:p>
            <a:r>
              <a:rPr lang="en-US" dirty="0" smtClean="0"/>
              <a:t>Mistake</a:t>
            </a:r>
          </a:p>
          <a:p>
            <a:r>
              <a:rPr lang="en-US" dirty="0" smtClean="0"/>
              <a:t>Slip</a:t>
            </a:r>
          </a:p>
          <a:p>
            <a:endParaRPr lang="en-US" dirty="0" smtClean="0"/>
          </a:p>
          <a:p>
            <a:r>
              <a:rPr lang="en-US" dirty="0" smtClean="0"/>
              <a:t>Slip</a:t>
            </a:r>
          </a:p>
          <a:p>
            <a:r>
              <a:rPr lang="en-US" dirty="0" smtClean="0"/>
              <a:t>Mistake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http://www.businessinsider.com/harvard-business-school-professor-heres-how-to-stop-sleeping-with-your-smartphone-2012-6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we do when we aren't the ones using it?</a:t>
            </a:r>
          </a:p>
          <a:p>
            <a:r>
              <a:rPr lang="en-US" dirty="0" smtClean="0"/>
              <a:t>	o we find out about the people that will be using it!!</a:t>
            </a:r>
          </a:p>
          <a:p>
            <a:r>
              <a:rPr lang="en-US" dirty="0" smtClean="0"/>
              <a:t>	o user-</a:t>
            </a:r>
            <a:r>
              <a:rPr lang="en-US" dirty="0" err="1" smtClean="0"/>
              <a:t>centred</a:t>
            </a:r>
            <a:r>
              <a:rPr lang="en-US" dirty="0" smtClean="0"/>
              <a:t> design (generally)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03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we do when we aren't the ones using it?</a:t>
            </a:r>
          </a:p>
          <a:p>
            <a:r>
              <a:rPr lang="en-US" dirty="0" smtClean="0"/>
              <a:t>	o we find out about the people that will be using it!!</a:t>
            </a:r>
          </a:p>
          <a:p>
            <a:r>
              <a:rPr lang="en-US" dirty="0" smtClean="0"/>
              <a:t>	o user-</a:t>
            </a:r>
            <a:r>
              <a:rPr lang="en-US" dirty="0" err="1" smtClean="0"/>
              <a:t>centred</a:t>
            </a:r>
            <a:r>
              <a:rPr lang="en-US" dirty="0" smtClean="0"/>
              <a:t> design (generally)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03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 world is different than the world that you imagine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only time I ever saw the cap on my USB key</a:t>
            </a:r>
          </a:p>
          <a:p>
            <a:r>
              <a:rPr lang="en-US" baseline="0" dirty="0" smtClean="0"/>
              <a:t>On the right, better…</a:t>
            </a:r>
          </a:p>
          <a:p>
            <a:r>
              <a:rPr lang="en-US" baseline="0" dirty="0" smtClean="0"/>
              <a:t>Is it the best design?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9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21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http://www.flickr.com/photos/95728450@N00/182613360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12-01-14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12-01-14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12-01-14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12-01-14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12-01-14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12-01-14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12-01-14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12-01-14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12-01-14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12-01-14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12-01-14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12-01-14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http://www.steinerdoors.com/products/pics/43_glass_do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05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A1 Posted: Thinking about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bit.do</a:t>
            </a:r>
            <a:r>
              <a:rPr lang="en-US" dirty="0" smtClean="0"/>
              <a:t>/CPSC481 -&gt; Assignments -&gt; A1</a:t>
            </a:r>
          </a:p>
          <a:p>
            <a:endParaRPr lang="en-US" dirty="0" smtClean="0"/>
          </a:p>
          <a:p>
            <a:r>
              <a:rPr lang="en-US" dirty="0" smtClean="0"/>
              <a:t>Due: Jan 22, beginning of class</a:t>
            </a:r>
          </a:p>
          <a:p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/>
              <a:t>Print out grading rubric, and use it as your cover sheet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Roughly 3~4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2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Designing for people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Tang, with acknowledgements to Julie </a:t>
            </a:r>
            <a:r>
              <a:rPr lang="en-US" dirty="0" err="1" smtClean="0">
                <a:solidFill>
                  <a:srgbClr val="D9D9D9"/>
                </a:solidFill>
              </a:rPr>
              <a:t>Kientz</a:t>
            </a:r>
            <a:r>
              <a:rPr lang="en-US" dirty="0" smtClean="0">
                <a:solidFill>
                  <a:srgbClr val="D9D9D9"/>
                </a:solidFill>
              </a:rPr>
              <a:t>, Saul Greenberg,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r>
              <a:rPr lang="en-US" dirty="0" smtClean="0">
                <a:solidFill>
                  <a:srgbClr val="D9D9D9"/>
                </a:solidFill>
              </a:rPr>
              <a:t>, Jake </a:t>
            </a:r>
            <a:r>
              <a:rPr lang="en-US" dirty="0" err="1" smtClean="0">
                <a:solidFill>
                  <a:srgbClr val="D9D9D9"/>
                </a:solidFill>
              </a:rPr>
              <a:t>Wobbrock</a:t>
            </a:r>
            <a:r>
              <a:rPr lang="en-US" dirty="0" smtClean="0">
                <a:solidFill>
                  <a:srgbClr val="D9D9D9"/>
                </a:solidFill>
              </a:rPr>
              <a:t>, Dave Hendry, Andy </a:t>
            </a:r>
            <a:r>
              <a:rPr lang="en-US" dirty="0" err="1" smtClean="0">
                <a:solidFill>
                  <a:srgbClr val="D9D9D9"/>
                </a:solidFill>
              </a:rPr>
              <a:t>Ko</a:t>
            </a:r>
            <a:r>
              <a:rPr lang="en-US" dirty="0" smtClean="0">
                <a:solidFill>
                  <a:srgbClr val="D9D9D9"/>
                </a:solidFill>
              </a:rPr>
              <a:t>, Jennifer Turns, &amp; Mark </a:t>
            </a:r>
            <a:r>
              <a:rPr lang="en-US" dirty="0" err="1" smtClean="0">
                <a:solidFill>
                  <a:srgbClr val="D9D9D9"/>
                </a:solidFill>
              </a:rPr>
              <a:t>Zachry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is not like me </a:t>
            </a:r>
            <a:r>
              <a:rPr lang="en-US" dirty="0" smtClean="0">
                <a:sym typeface="Wingdings"/>
              </a:rPr>
              <a:t> So… what should we do?</a:t>
            </a:r>
          </a:p>
          <a:p>
            <a:r>
              <a:rPr lang="en-US" dirty="0" smtClean="0"/>
              <a:t>User-</a:t>
            </a:r>
            <a:r>
              <a:rPr lang="en-US" dirty="0" err="1" smtClean="0"/>
              <a:t>centred</a:t>
            </a:r>
            <a:r>
              <a:rPr lang="en-US" dirty="0" smtClean="0"/>
              <a:t> design process</a:t>
            </a:r>
          </a:p>
          <a:p>
            <a:pPr lvl="1"/>
            <a:r>
              <a:rPr lang="en-US" dirty="0" smtClean="0"/>
              <a:t>Rationale</a:t>
            </a:r>
          </a:p>
          <a:p>
            <a:pPr lvl="1"/>
            <a:r>
              <a:rPr lang="en-US" b="1" dirty="0" smtClean="0"/>
              <a:t>Major components</a:t>
            </a:r>
            <a:r>
              <a:rPr lang="en-US" dirty="0" smtClean="0"/>
              <a:t>: investigate, ideate, prototype, evaluate, produce</a:t>
            </a:r>
          </a:p>
          <a:p>
            <a:pPr lvl="1"/>
            <a:r>
              <a:rPr lang="en-US" dirty="0" smtClean="0"/>
              <a:t>Role of iteration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3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time… “User is not like me”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Perceptual capacity</a:t>
            </a:r>
          </a:p>
          <a:p>
            <a:endParaRPr lang="en-US" dirty="0" smtClean="0"/>
          </a:p>
          <a:p>
            <a:r>
              <a:rPr lang="en-US" dirty="0" smtClean="0"/>
              <a:t>Motor capacity</a:t>
            </a:r>
          </a:p>
          <a:p>
            <a:endParaRPr lang="en-US" dirty="0" smtClean="0"/>
          </a:p>
          <a:p>
            <a:r>
              <a:rPr lang="en-US" dirty="0" smtClean="0"/>
              <a:t>Cognitive capacity</a:t>
            </a:r>
          </a:p>
          <a:p>
            <a:endParaRPr lang="en-US" dirty="0" smtClean="0"/>
          </a:p>
          <a:p>
            <a:r>
              <a:rPr lang="en-US" dirty="0" smtClean="0"/>
              <a:t>Domain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8434" name="Picture 2" descr="http://static7.businessinsider.com/image/4e4c33f8ecad04173c00001d/iphone-slee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5732" y="1600200"/>
            <a:ext cx="3851068" cy="2888301"/>
          </a:xfrm>
          <a:prstGeom prst="rect">
            <a:avLst/>
          </a:prstGeom>
          <a:noFill/>
        </p:spPr>
      </p:pic>
      <p:pic>
        <p:nvPicPr>
          <p:cNvPr id="18436" name="Picture 4" descr="http://www.milonic.com/images/ie_error_messag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0762" y="4599814"/>
            <a:ext cx="3197122" cy="2121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“Know your user!”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 descr="Rappers%20matt,%20dakotah,%20jes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oldenyears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/>
          <a:stretch>
            <a:fillRect/>
          </a:stretch>
        </p:blipFill>
        <p:spPr bwMode="auto">
          <a:xfrm>
            <a:off x="4953000" y="1295400"/>
            <a:ext cx="4191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hoto%20gwgfd%20storm%20porta%20potty%20crow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750"/>
            <a:ext cx="34290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rowd%20reaction%2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51400"/>
            <a:ext cx="3009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47_cell_phone_man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050"/>
            <a:ext cx="3886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 descr="Rappers%20matt,%20dakotah,%20jes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oldenyears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/>
          <a:stretch>
            <a:fillRect/>
          </a:stretch>
        </p:blipFill>
        <p:spPr bwMode="auto">
          <a:xfrm>
            <a:off x="4953000" y="1295400"/>
            <a:ext cx="4191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hoto%20gwgfd%20storm%20porta%20potty%20crow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750"/>
            <a:ext cx="34290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rowd%20reaction%2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51400"/>
            <a:ext cx="3009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47_cell_phone_man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050"/>
            <a:ext cx="3886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“Know your user!”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31274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You are not (usually) your user.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804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Centered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iterative design process that makes use of knowledge through investigation of a domain of work/play to create ideas and prototypes.</a:t>
            </a:r>
          </a:p>
          <a:p>
            <a:endParaRPr lang="en-US" dirty="0"/>
          </a:p>
          <a:p>
            <a:r>
              <a:rPr lang="en-US" dirty="0" smtClean="0"/>
              <a:t>Prototypes are used for evaluation, and to further stimulate investigation, and idea and prototype generation.</a:t>
            </a:r>
          </a:p>
          <a:p>
            <a:endParaRPr lang="en-US" dirty="0"/>
          </a:p>
          <a:p>
            <a:r>
              <a:rPr lang="en-US" dirty="0" smtClean="0"/>
              <a:t>These prototypes and evaluations are used to aid in production.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2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Get started in a proven tack</a:t>
            </a:r>
          </a:p>
          <a:p>
            <a:r>
              <a:rPr lang="en-US" dirty="0" smtClean="0"/>
              <a:t>Prevents “designer’s block”</a:t>
            </a:r>
          </a:p>
          <a:p>
            <a:r>
              <a:rPr lang="en-US" dirty="0" smtClean="0"/>
              <a:t>Directs us toward final product</a:t>
            </a:r>
          </a:p>
          <a:p>
            <a:r>
              <a:rPr lang="en-US" dirty="0" smtClean="0"/>
              <a:t>Helps us stay on schedule and on cost</a:t>
            </a:r>
          </a:p>
          <a:p>
            <a:r>
              <a:rPr lang="en-US" dirty="0" smtClean="0"/>
              <a:t>Helps us to communicate with others</a:t>
            </a:r>
          </a:p>
          <a:p>
            <a:r>
              <a:rPr lang="en-US" dirty="0" smtClean="0"/>
              <a:t>More reliable than intuition</a:t>
            </a:r>
          </a:p>
          <a:p>
            <a:r>
              <a:rPr lang="en-US" dirty="0" smtClean="0"/>
              <a:t>Forces us to </a:t>
            </a:r>
            <a:r>
              <a:rPr lang="en-US" i="1" u="sng" dirty="0" smtClean="0"/>
              <a:t>iterate</a:t>
            </a:r>
            <a:endParaRPr lang="en-US" dirty="0" smtClean="0"/>
          </a:p>
          <a:p>
            <a:r>
              <a:rPr lang="en-US" dirty="0" smtClean="0"/>
              <a:t>Helps to </a:t>
            </a:r>
            <a:r>
              <a:rPr lang="en-US" i="1" u="sng" dirty="0" smtClean="0"/>
              <a:t>keep the users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2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Centered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94" y="15748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57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1447800"/>
            <a:ext cx="2919413" cy="1477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Learn about stakeholders</a:t>
            </a:r>
          </a:p>
          <a:p>
            <a:pPr eaLnBrk="1" hangingPunct="1"/>
            <a:r>
              <a:rPr lang="en-US" dirty="0"/>
              <a:t>Discover goals and needs</a:t>
            </a:r>
          </a:p>
          <a:p>
            <a:pPr eaLnBrk="1" hangingPunct="1"/>
            <a:r>
              <a:rPr lang="en-US" dirty="0"/>
              <a:t>How is it done now?</a:t>
            </a:r>
          </a:p>
          <a:p>
            <a:pPr eaLnBrk="1" hangingPunct="1"/>
            <a:r>
              <a:rPr lang="en-US" dirty="0"/>
              <a:t>What is wanted?</a:t>
            </a:r>
          </a:p>
          <a:p>
            <a:pPr eaLnBrk="1" hangingPunct="1"/>
            <a:r>
              <a:rPr lang="en-US" dirty="0"/>
              <a:t>What else has been tried?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304800"/>
            <a:ext cx="2522538" cy="92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Generate lots of ideas</a:t>
            </a:r>
          </a:p>
          <a:p>
            <a:pPr eaLnBrk="1" hangingPunct="1"/>
            <a:r>
              <a:rPr lang="en-US" dirty="0"/>
              <a:t>Grasp issues and</a:t>
            </a:r>
          </a:p>
          <a:p>
            <a:pPr eaLnBrk="1" hangingPunct="1"/>
            <a:r>
              <a:rPr lang="en-US" dirty="0"/>
              <a:t>  potential solutions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43600" y="4953000"/>
            <a:ext cx="31242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Produce something tangible</a:t>
            </a:r>
          </a:p>
          <a:p>
            <a:pPr eaLnBrk="1" hangingPunct="1"/>
            <a:r>
              <a:rPr lang="en-US" dirty="0"/>
              <a:t>Identify challenges</a:t>
            </a:r>
          </a:p>
          <a:p>
            <a:pPr eaLnBrk="1" hangingPunct="1"/>
            <a:r>
              <a:rPr lang="en-US" dirty="0"/>
              <a:t>Uncover subtleties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49625" y="5857875"/>
            <a:ext cx="244475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Discover problems</a:t>
            </a:r>
          </a:p>
          <a:p>
            <a:pPr eaLnBrk="1" hangingPunct="1"/>
            <a:r>
              <a:rPr lang="en-US" dirty="0"/>
              <a:t>Assess progress</a:t>
            </a:r>
          </a:p>
          <a:p>
            <a:pPr eaLnBrk="1" hangingPunct="1"/>
            <a:r>
              <a:rPr lang="en-US" dirty="0"/>
              <a:t>Determine next steps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4343400"/>
            <a:ext cx="2341563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Build final product</a:t>
            </a:r>
          </a:p>
          <a:p>
            <a:pPr eaLnBrk="1" hangingPunct="1"/>
            <a:r>
              <a:rPr lang="en-US" dirty="0"/>
              <a:t>Ramp up marketing,</a:t>
            </a:r>
          </a:p>
          <a:p>
            <a:pPr eaLnBrk="1" hangingPunct="1"/>
            <a:r>
              <a:rPr lang="en-US" dirty="0"/>
              <a:t> support, and</a:t>
            </a:r>
          </a:p>
          <a:p>
            <a:pPr eaLnBrk="1" hangingPunct="1"/>
            <a:r>
              <a:rPr lang="en-US" dirty="0"/>
              <a:t> maintenance</a:t>
            </a:r>
          </a:p>
        </p:txBody>
      </p:sp>
    </p:spTree>
    <p:extLst>
      <p:ext uri="{BB962C8B-B14F-4D97-AF65-F5344CB8AC3E}">
        <p14:creationId xmlns:p14="http://schemas.microsoft.com/office/powerpoint/2010/main" val="378762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design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People make errors</a:t>
            </a:r>
          </a:p>
          <a:p>
            <a:pPr lvl="1"/>
            <a:r>
              <a:rPr lang="en-US" dirty="0" smtClean="0"/>
              <a:t>slips: unintended action [motor action]</a:t>
            </a:r>
          </a:p>
          <a:p>
            <a:pPr lvl="1"/>
            <a:r>
              <a:rPr lang="en-US" dirty="0" smtClean="0"/>
              <a:t>mistakes: incorrect action [cognitive goal]</a:t>
            </a:r>
            <a:endParaRPr lang="en-US" dirty="0"/>
          </a:p>
          <a:p>
            <a:r>
              <a:rPr lang="en-US" dirty="0" smtClean="0"/>
              <a:t>Key: mistakes typically occur when a person </a:t>
            </a:r>
            <a:r>
              <a:rPr lang="en-US" u="sng" dirty="0" smtClean="0"/>
              <a:t>misunderstands</a:t>
            </a:r>
            <a:r>
              <a:rPr lang="en-US" dirty="0" smtClean="0"/>
              <a:t> something in the system; a slip you could imagine to be a lapse in attention, or due to a change in typical circumstance</a:t>
            </a:r>
          </a:p>
          <a:p>
            <a:endParaRPr lang="en-US" dirty="0"/>
          </a:p>
          <a:p>
            <a:r>
              <a:rPr lang="en-US" dirty="0" smtClean="0"/>
              <a:t>The distinction matters because as designers, we want to help users avoid mistakes. With careful design, we can help avoid slips, too.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8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2819400"/>
            <a:ext cx="1981200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9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investigate?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cannot design apart from the world where your users and design will live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 descr="http://www.eteknix.com/wp-content/uploads/2011/12/53a-300x2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45" y="3167779"/>
            <a:ext cx="2857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eekalerts.com/u/capsule-usb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87" y="3167779"/>
            <a:ext cx="3695701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87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Identify users</a:t>
            </a:r>
          </a:p>
          <a:p>
            <a:r>
              <a:rPr lang="en-US" dirty="0" smtClean="0"/>
              <a:t>Identify stakeholders</a:t>
            </a:r>
          </a:p>
          <a:p>
            <a:r>
              <a:rPr lang="en-US" dirty="0" smtClean="0"/>
              <a:t>What are the requirements?</a:t>
            </a:r>
          </a:p>
          <a:p>
            <a:r>
              <a:rPr lang="en-US" dirty="0" smtClean="0"/>
              <a:t>How do they do it now?</a:t>
            </a:r>
          </a:p>
          <a:p>
            <a:r>
              <a:rPr lang="en-US" dirty="0" smtClean="0"/>
              <a:t>How long does it take?</a:t>
            </a:r>
          </a:p>
          <a:p>
            <a:r>
              <a:rPr lang="en-US" dirty="0" smtClean="0"/>
              <a:t>What do they want?</a:t>
            </a:r>
          </a:p>
          <a:p>
            <a:r>
              <a:rPr lang="en-US" dirty="0" smtClean="0"/>
              <a:t>What do they need?</a:t>
            </a:r>
          </a:p>
          <a:p>
            <a:r>
              <a:rPr lang="en-US" dirty="0" smtClean="0"/>
              <a:t>What have they already tried?</a:t>
            </a:r>
          </a:p>
          <a:p>
            <a:r>
              <a:rPr lang="en-US" dirty="0" smtClean="0"/>
              <a:t>Is there another solution?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4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Interviews</a:t>
            </a:r>
          </a:p>
          <a:p>
            <a:r>
              <a:rPr lang="en-US" dirty="0"/>
              <a:t>Focus groups</a:t>
            </a:r>
          </a:p>
          <a:p>
            <a:r>
              <a:rPr lang="en-US" dirty="0" smtClean="0"/>
              <a:t>User surveys</a:t>
            </a:r>
          </a:p>
          <a:p>
            <a:r>
              <a:rPr lang="en-US" dirty="0" smtClean="0"/>
              <a:t>…</a:t>
            </a:r>
          </a:p>
          <a:p>
            <a:r>
              <a:rPr lang="en-US" dirty="0"/>
              <a:t>[</a:t>
            </a:r>
            <a:r>
              <a:rPr lang="en-US" dirty="0" smtClean="0"/>
              <a:t>More on this </a:t>
            </a:r>
            <a:r>
              <a:rPr lang="en-US" dirty="0" smtClean="0"/>
              <a:t>on Wednesday]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1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95800" y="1219200"/>
            <a:ext cx="1981200" cy="2286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5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Ideation -&gt; idea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6600" b="1" dirty="0" smtClean="0"/>
          </a:p>
          <a:p>
            <a:pPr algn="ctr"/>
            <a:r>
              <a:rPr lang="en-US" sz="6600" b="1" dirty="0" smtClean="0"/>
              <a:t>“To get good ideas…</a:t>
            </a:r>
          </a:p>
          <a:p>
            <a:pPr algn="ctr"/>
            <a:r>
              <a:rPr lang="en-US" sz="6600" b="1" dirty="0" smtClean="0"/>
              <a:t>Get lots of ideas”</a:t>
            </a:r>
            <a:endParaRPr lang="en-US" sz="6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8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worst things: go with the first one you have</a:t>
            </a:r>
          </a:p>
          <a:p>
            <a:pPr lvl="1"/>
            <a:r>
              <a:rPr lang="en-US" i="1" dirty="0" smtClean="0"/>
              <a:t>You can always come back to it later</a:t>
            </a:r>
          </a:p>
          <a:p>
            <a:endParaRPr lang="en-US" dirty="0" smtClean="0"/>
          </a:p>
          <a:p>
            <a:r>
              <a:rPr lang="en-US" dirty="0"/>
              <a:t>Volume matters the most</a:t>
            </a:r>
          </a:p>
          <a:p>
            <a:endParaRPr lang="en-US" dirty="0"/>
          </a:p>
          <a:p>
            <a:r>
              <a:rPr lang="en-US" dirty="0" smtClean="0"/>
              <a:t>Increase chance of success by considering a huge volume of ideas in a systematic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1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Structured brainstorming</a:t>
            </a:r>
          </a:p>
          <a:p>
            <a:r>
              <a:rPr lang="en-US" dirty="0" smtClean="0"/>
              <a:t>Sketching</a:t>
            </a:r>
          </a:p>
          <a:p>
            <a:r>
              <a:rPr lang="en-US" dirty="0" smtClean="0"/>
              <a:t>Affinity diagramming</a:t>
            </a:r>
          </a:p>
          <a:p>
            <a:r>
              <a:rPr lang="en-US" dirty="0" smtClean="0"/>
              <a:t>Card sorting</a:t>
            </a:r>
          </a:p>
          <a:p>
            <a:r>
              <a:rPr lang="en-US" dirty="0" smtClean="0"/>
              <a:t>Personas</a:t>
            </a:r>
          </a:p>
          <a:p>
            <a:r>
              <a:rPr lang="en-US" dirty="0" smtClean="0"/>
              <a:t>Role-playing, play-acting</a:t>
            </a:r>
          </a:p>
          <a:p>
            <a:endParaRPr lang="en-US" dirty="0"/>
          </a:p>
          <a:p>
            <a:r>
              <a:rPr lang="en-US" dirty="0" smtClean="0"/>
              <a:t>[More </a:t>
            </a:r>
            <a:r>
              <a:rPr lang="en-US" dirty="0" smtClean="0"/>
              <a:t>on Friday]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2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34200" y="3505200"/>
            <a:ext cx="1524000" cy="1752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4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prototype?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It’s cheap and fast</a:t>
            </a:r>
          </a:p>
          <a:p>
            <a:endParaRPr lang="en-US" dirty="0" smtClean="0"/>
          </a:p>
          <a:p>
            <a:r>
              <a:rPr lang="en-US" dirty="0" smtClean="0"/>
              <a:t>Easier for users to react to concrete things rather than abstract concepts</a:t>
            </a:r>
          </a:p>
          <a:p>
            <a:endParaRPr lang="en-US" dirty="0" smtClean="0"/>
          </a:p>
          <a:p>
            <a:r>
              <a:rPr lang="en-US" dirty="0" smtClean="0"/>
              <a:t>Prototyping brings subtleties and nuances to light</a:t>
            </a:r>
          </a:p>
          <a:p>
            <a:endParaRPr lang="en-US" dirty="0"/>
          </a:p>
          <a:p>
            <a:r>
              <a:rPr lang="en-US" dirty="0" smtClean="0"/>
              <a:t>Working against some technical constraints is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9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 vs. Mistake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1947" r="1947"/>
          <a:stretch>
            <a:fillRect/>
          </a:stretch>
        </p:blipFill>
        <p:spPr>
          <a:xfrm>
            <a:off x="457200" y="1600200"/>
            <a:ext cx="434975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6950" y="1784326"/>
            <a:ext cx="3879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Imagine you are using a mapping application wanted to find something, and clicked this icon.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Let’s pretend that in the application, the icon meant to magnify.</a:t>
            </a:r>
          </a:p>
          <a:p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Is this a slip or a mistake?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65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Paper prototypes</a:t>
            </a:r>
          </a:p>
          <a:p>
            <a:r>
              <a:rPr lang="en-US" dirty="0" smtClean="0"/>
              <a:t>Screenshots</a:t>
            </a:r>
          </a:p>
          <a:p>
            <a:r>
              <a:rPr lang="en-US" dirty="0" smtClean="0"/>
              <a:t>Flip books</a:t>
            </a:r>
          </a:p>
          <a:p>
            <a:r>
              <a:rPr lang="en-US" dirty="0" smtClean="0"/>
              <a:t>Video mock-ups</a:t>
            </a:r>
          </a:p>
          <a:p>
            <a:r>
              <a:rPr lang="en-US" dirty="0" smtClean="0"/>
              <a:t>Hyperlink prototypes</a:t>
            </a:r>
          </a:p>
          <a:p>
            <a:r>
              <a:rPr lang="en-US" dirty="0" smtClean="0"/>
              <a:t>Functional prototypes</a:t>
            </a:r>
          </a:p>
          <a:p>
            <a:endParaRPr lang="en-US" dirty="0"/>
          </a:p>
          <a:p>
            <a:r>
              <a:rPr lang="en-US" dirty="0" smtClean="0"/>
              <a:t>[More next week]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7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1202" name="Picture 2" descr="J:\Users\Tony\Downloads\182613360_6d76db726a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Build it fast</a:t>
            </a:r>
          </a:p>
          <a:p>
            <a:endParaRPr lang="en-US" dirty="0" smtClean="0"/>
          </a:p>
          <a:p>
            <a:r>
              <a:rPr lang="en-US" dirty="0" smtClean="0"/>
              <a:t>Concentrate on unknowns</a:t>
            </a:r>
          </a:p>
          <a:p>
            <a:endParaRPr lang="en-US" dirty="0" smtClean="0"/>
          </a:p>
          <a:p>
            <a:r>
              <a:rPr lang="en-US" dirty="0" smtClean="0"/>
              <a:t>Don’t be attached to them</a:t>
            </a:r>
          </a:p>
          <a:p>
            <a:endParaRPr lang="en-US" dirty="0" smtClean="0"/>
          </a:p>
          <a:p>
            <a:r>
              <a:rPr lang="en-US" dirty="0" smtClean="0"/>
              <a:t>Build multiple concurrently</a:t>
            </a:r>
          </a:p>
          <a:p>
            <a:pPr lvl="1"/>
            <a:r>
              <a:rPr lang="en-US" dirty="0" smtClean="0"/>
              <a:t>easier to compare pros/cons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5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0" y="4800600"/>
            <a:ext cx="1981200" cy="1066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evaluation?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Automated processes can find bugs, but not usability issues</a:t>
            </a:r>
          </a:p>
          <a:p>
            <a:endParaRPr lang="en-US" dirty="0"/>
          </a:p>
          <a:p>
            <a:r>
              <a:rPr lang="en-US" dirty="0" smtClean="0"/>
              <a:t>Evaluation gives you a way to move forward</a:t>
            </a:r>
          </a:p>
          <a:p>
            <a:pPr lvl="1"/>
            <a:r>
              <a:rPr lang="en-US" dirty="0" smtClean="0"/>
              <a:t>What needs to be fixed, added, removed?</a:t>
            </a:r>
          </a:p>
          <a:p>
            <a:endParaRPr lang="en-US" dirty="0"/>
          </a:p>
          <a:p>
            <a:r>
              <a:rPr lang="en-US" dirty="0" smtClean="0"/>
              <a:t>Answers to two questions:</a:t>
            </a:r>
          </a:p>
          <a:p>
            <a:pPr lvl="1"/>
            <a:r>
              <a:rPr lang="en-US" dirty="0" smtClean="0"/>
              <a:t>Did we build the right thing?</a:t>
            </a:r>
          </a:p>
          <a:p>
            <a:pPr lvl="1"/>
            <a:r>
              <a:rPr lang="en-US" dirty="0" smtClean="0"/>
              <a:t>Did we build the thing right?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3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Usability testing</a:t>
            </a:r>
          </a:p>
          <a:p>
            <a:r>
              <a:rPr lang="en-US" dirty="0" smtClean="0"/>
              <a:t>Laboratory experiments</a:t>
            </a:r>
          </a:p>
          <a:p>
            <a:r>
              <a:rPr lang="en-US" dirty="0" smtClean="0"/>
              <a:t>Real-world deployments</a:t>
            </a:r>
          </a:p>
          <a:p>
            <a:r>
              <a:rPr lang="en-US" dirty="0" smtClean="0"/>
              <a:t>Heuristic evaluation</a:t>
            </a:r>
          </a:p>
          <a:p>
            <a:endParaRPr lang="en-US" dirty="0"/>
          </a:p>
          <a:p>
            <a:r>
              <a:rPr lang="en-US" dirty="0" smtClean="0"/>
              <a:t>[More on this in the coming weeks]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2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2226" name="Picture 2" descr="http://www.findwatches.co.uk/images/prodimages/l/z_2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5448" y="0"/>
            <a:ext cx="6857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Drives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usefulness/appropriateness</a:t>
            </a:r>
          </a:p>
          <a:p>
            <a:pPr lvl="1"/>
            <a:r>
              <a:rPr lang="en-US" dirty="0" smtClean="0"/>
              <a:t>Return to investigation phase</a:t>
            </a:r>
          </a:p>
          <a:p>
            <a:endParaRPr lang="en-US" dirty="0" smtClean="0"/>
          </a:p>
          <a:p>
            <a:r>
              <a:rPr lang="en-US" dirty="0" smtClean="0"/>
              <a:t>Problem: users don’t understand</a:t>
            </a:r>
          </a:p>
          <a:p>
            <a:pPr lvl="1"/>
            <a:r>
              <a:rPr lang="en-US" dirty="0" smtClean="0"/>
              <a:t>Return to ideation phase</a:t>
            </a:r>
          </a:p>
          <a:p>
            <a:endParaRPr lang="en-US" dirty="0" smtClean="0"/>
          </a:p>
          <a:p>
            <a:r>
              <a:rPr lang="en-US" dirty="0" smtClean="0"/>
              <a:t>Problem: user performance</a:t>
            </a:r>
          </a:p>
          <a:p>
            <a:pPr lvl="1"/>
            <a:r>
              <a:rPr lang="en-US" dirty="0" smtClean="0"/>
              <a:t>Return to prototyping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6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3657600"/>
            <a:ext cx="1981200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0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steps required to go from functional prototype to </a:t>
            </a:r>
            <a:r>
              <a:rPr lang="en-US" i="1" u="sng" dirty="0" smtClean="0"/>
              <a:t>release candidate</a:t>
            </a:r>
            <a:endParaRPr lang="en-US" dirty="0" smtClean="0"/>
          </a:p>
          <a:p>
            <a:pPr lvl="1">
              <a:defRPr/>
            </a:pPr>
            <a:r>
              <a:rPr lang="en-US" sz="1800" dirty="0"/>
              <a:t>Software architecture</a:t>
            </a:r>
          </a:p>
          <a:p>
            <a:pPr lvl="1">
              <a:defRPr/>
            </a:pPr>
            <a:r>
              <a:rPr lang="en-US" sz="1800" dirty="0"/>
              <a:t>Programming, building</a:t>
            </a:r>
          </a:p>
          <a:p>
            <a:pPr lvl="1">
              <a:defRPr/>
            </a:pPr>
            <a:r>
              <a:rPr lang="en-US" sz="1800" dirty="0"/>
              <a:t>Manufacturing</a:t>
            </a:r>
          </a:p>
          <a:p>
            <a:pPr lvl="1">
              <a:defRPr/>
            </a:pPr>
            <a:r>
              <a:rPr lang="en-US" sz="1800" dirty="0"/>
              <a:t>Help systems</a:t>
            </a:r>
          </a:p>
          <a:p>
            <a:pPr lvl="1">
              <a:defRPr/>
            </a:pPr>
            <a:r>
              <a:rPr lang="en-US" sz="1800" dirty="0"/>
              <a:t>Manuals</a:t>
            </a:r>
          </a:p>
          <a:p>
            <a:pPr lvl="1">
              <a:defRPr/>
            </a:pPr>
            <a:r>
              <a:rPr lang="en-US" sz="1800" dirty="0"/>
              <a:t>Training</a:t>
            </a:r>
          </a:p>
          <a:p>
            <a:pPr lvl="1">
              <a:defRPr/>
            </a:pPr>
            <a:r>
              <a:rPr lang="en-US" sz="1800" dirty="0"/>
              <a:t>Customer support</a:t>
            </a:r>
          </a:p>
          <a:p>
            <a:pPr lvl="1">
              <a:defRPr/>
            </a:pPr>
            <a:r>
              <a:rPr lang="en-US" sz="1800" dirty="0"/>
              <a:t>Marketing</a:t>
            </a:r>
          </a:p>
          <a:p>
            <a:pPr lvl="1">
              <a:defRPr/>
            </a:pPr>
            <a:r>
              <a:rPr lang="en-US" sz="1800" dirty="0"/>
              <a:t>Branding</a:t>
            </a:r>
          </a:p>
          <a:p>
            <a:pPr lvl="1">
              <a:defRPr/>
            </a:pPr>
            <a:r>
              <a:rPr lang="en-US" sz="1800" dirty="0"/>
              <a:t>Distribution</a:t>
            </a:r>
            <a:endParaRPr lang="en-US" sz="3200" dirty="0"/>
          </a:p>
          <a:p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9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http://www.steinerdoors.com/products/pics/43_glass_do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05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5207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Centered Design: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starts with understanding your </a:t>
            </a:r>
            <a:r>
              <a:rPr lang="en-US" dirty="0" smtClean="0"/>
              <a:t>user, and should keep users’ interests central</a:t>
            </a:r>
          </a:p>
          <a:p>
            <a:endParaRPr lang="en-US" dirty="0"/>
          </a:p>
          <a:p>
            <a:r>
              <a:rPr lang="en-US" dirty="0" smtClean="0"/>
              <a:t>Design is iterative -&gt; trade-offs are difficult to see in advance</a:t>
            </a:r>
          </a:p>
          <a:p>
            <a:endParaRPr lang="en-US" dirty="0" smtClean="0"/>
          </a:p>
          <a:p>
            <a:r>
              <a:rPr lang="en-US" dirty="0" smtClean="0"/>
              <a:t>Designs are never “perfect” -&gt; usually, they can be improved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0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now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is not like me </a:t>
            </a:r>
            <a:r>
              <a:rPr lang="en-US" dirty="0" smtClean="0">
                <a:sym typeface="Wingdings"/>
              </a:rPr>
              <a:t> So… what should we do?</a:t>
            </a:r>
          </a:p>
          <a:p>
            <a:r>
              <a:rPr lang="en-US" dirty="0" smtClean="0"/>
              <a:t>User-</a:t>
            </a:r>
            <a:r>
              <a:rPr lang="en-US" dirty="0" err="1" smtClean="0"/>
              <a:t>centred</a:t>
            </a:r>
            <a:r>
              <a:rPr lang="en-US" dirty="0" smtClean="0"/>
              <a:t> design process</a:t>
            </a:r>
          </a:p>
          <a:p>
            <a:pPr lvl="1"/>
            <a:r>
              <a:rPr lang="en-US" dirty="0" smtClean="0"/>
              <a:t>Rationale</a:t>
            </a:r>
          </a:p>
          <a:p>
            <a:pPr lvl="1"/>
            <a:r>
              <a:rPr lang="en-US" b="1" dirty="0" smtClean="0"/>
              <a:t>Major components</a:t>
            </a:r>
            <a:r>
              <a:rPr lang="en-US" dirty="0" smtClean="0"/>
              <a:t>: investigate, ideate, prototype, evaluate, produce</a:t>
            </a:r>
          </a:p>
          <a:p>
            <a:pPr lvl="1"/>
            <a:r>
              <a:rPr lang="en-US" dirty="0" smtClean="0"/>
              <a:t>Role of iteration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5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Strategies for </a:t>
            </a:r>
            <a:r>
              <a:rPr lang="en-US" u="sng" dirty="0" smtClean="0"/>
              <a:t>investigating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7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error you’d make a slip or a mistake?</a:t>
            </a:r>
          </a:p>
          <a:p>
            <a:endParaRPr lang="en-US" dirty="0" smtClean="0"/>
          </a:p>
          <a:p>
            <a:r>
              <a:rPr lang="en-US" dirty="0" smtClean="0"/>
              <a:t>How would you solve the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9154" name="Picture 2" descr="http://www.clearsphere.com/clearsphere_images/products/door-glass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 or mistake?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xercise: </a:t>
            </a:r>
            <a:r>
              <a:rPr lang="en-US" dirty="0" smtClean="0"/>
              <a:t>pull out a piece of paper… </a:t>
            </a:r>
            <a:r>
              <a:rPr lang="en-US" dirty="0" smtClean="0"/>
              <a:t>classify </a:t>
            </a:r>
            <a:r>
              <a:rPr lang="en-US" dirty="0" smtClean="0"/>
              <a:t>these</a:t>
            </a:r>
          </a:p>
          <a:p>
            <a:pPr lvl="1"/>
            <a:r>
              <a:rPr lang="en-US" dirty="0" smtClean="0"/>
              <a:t>Mistyping an email address</a:t>
            </a:r>
          </a:p>
          <a:p>
            <a:pPr lvl="1"/>
            <a:r>
              <a:rPr lang="en-US" dirty="0" smtClean="0"/>
              <a:t>Clicking on a heading that isn’t clickable</a:t>
            </a:r>
          </a:p>
          <a:p>
            <a:pPr lvl="1"/>
            <a:r>
              <a:rPr lang="en-US" dirty="0" smtClean="0"/>
              <a:t>Clicking “Save” instead of “Open”</a:t>
            </a:r>
          </a:p>
          <a:p>
            <a:pPr lvl="1"/>
            <a:r>
              <a:rPr lang="en-US" dirty="0" smtClean="0"/>
              <a:t>Sending an email without remembering to add the attachment</a:t>
            </a:r>
          </a:p>
          <a:p>
            <a:pPr lvl="1"/>
            <a:r>
              <a:rPr lang="en-US" dirty="0"/>
              <a:t>Typing both first and last name in the first name field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4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design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synthesize a solution from all of the relevant constraints, understanding everything that will make a difference to the result</a:t>
            </a:r>
          </a:p>
          <a:p>
            <a:endParaRPr lang="en-US" dirty="0" smtClean="0"/>
          </a:p>
          <a:p>
            <a:r>
              <a:rPr lang="en-US" dirty="0" smtClean="0"/>
              <a:t>To frame, or reframe, the problem and objective</a:t>
            </a:r>
          </a:p>
          <a:p>
            <a:endParaRPr lang="en-US" dirty="0" smtClean="0"/>
          </a:p>
          <a:p>
            <a:r>
              <a:rPr lang="en-US" dirty="0" smtClean="0"/>
              <a:t>To create and envision alternatives.</a:t>
            </a:r>
          </a:p>
          <a:p>
            <a:endParaRPr lang="en-US" dirty="0" smtClean="0"/>
          </a:p>
          <a:p>
            <a:r>
              <a:rPr lang="en-US" dirty="0" smtClean="0"/>
              <a:t>To select from those alternatives, knowing intuitively how to choose the best approach.</a:t>
            </a:r>
          </a:p>
          <a:p>
            <a:endParaRPr lang="en-US" dirty="0" smtClean="0"/>
          </a:p>
          <a:p>
            <a:r>
              <a:rPr lang="en-US" dirty="0" smtClean="0"/>
              <a:t>To visualize and prototype the intended 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6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user is not like me”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Familiarity with the interface problems being solved</a:t>
            </a:r>
          </a:p>
          <a:p>
            <a:endParaRPr lang="en-US" dirty="0" smtClean="0"/>
          </a:p>
          <a:p>
            <a:r>
              <a:rPr lang="en-US" dirty="0" smtClean="0"/>
              <a:t>Confidence</a:t>
            </a:r>
          </a:p>
          <a:p>
            <a:endParaRPr lang="en-US" dirty="0" smtClean="0"/>
          </a:p>
          <a:p>
            <a:r>
              <a:rPr lang="en-US" dirty="0" smtClean="0"/>
              <a:t>Designer’s setting vs. user’s setting</a:t>
            </a:r>
          </a:p>
          <a:p>
            <a:endParaRPr lang="en-US" dirty="0" smtClean="0"/>
          </a:p>
          <a:p>
            <a:r>
              <a:rPr lang="en-US" dirty="0" smtClean="0"/>
              <a:t>Designers have different skills (perceptual, cognitive, or domain)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7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1021</TotalTime>
  <Words>1284</Words>
  <Application>Microsoft Macintosh PowerPoint</Application>
  <PresentationFormat>On-screen Show (4:3)</PresentationFormat>
  <Paragraphs>300</Paragraphs>
  <Slides>42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1-introduction</vt:lpstr>
      <vt:lpstr>PowerPoint Presentation</vt:lpstr>
      <vt:lpstr>Why is design hard?</vt:lpstr>
      <vt:lpstr>Slip vs. Mistake</vt:lpstr>
      <vt:lpstr>PowerPoint Presentation</vt:lpstr>
      <vt:lpstr>PowerPoint Presentation</vt:lpstr>
      <vt:lpstr>PowerPoint Presentation</vt:lpstr>
      <vt:lpstr>Slip or mistake?</vt:lpstr>
      <vt:lpstr>Core design skills</vt:lpstr>
      <vt:lpstr>“The user is not like me”</vt:lpstr>
      <vt:lpstr>A1 Posted: Thinking about design</vt:lpstr>
      <vt:lpstr>Designing for people</vt:lpstr>
      <vt:lpstr>Agenda</vt:lpstr>
      <vt:lpstr>Last time… “User is not like me”</vt:lpstr>
      <vt:lpstr>“Know your user!”</vt:lpstr>
      <vt:lpstr>“Know your user!”</vt:lpstr>
      <vt:lpstr>User Centered Design Process</vt:lpstr>
      <vt:lpstr>Why a process?</vt:lpstr>
      <vt:lpstr>User Centered Design Process</vt:lpstr>
      <vt:lpstr>Stage Goals</vt:lpstr>
      <vt:lpstr>Investigate</vt:lpstr>
      <vt:lpstr>Why investigate?</vt:lpstr>
      <vt:lpstr>Investigation Questions</vt:lpstr>
      <vt:lpstr>Investigation Methods</vt:lpstr>
      <vt:lpstr>Ideate</vt:lpstr>
      <vt:lpstr>Ideation -&gt; idea generation</vt:lpstr>
      <vt:lpstr>Ideation</vt:lpstr>
      <vt:lpstr>Ideation</vt:lpstr>
      <vt:lpstr>Prototype</vt:lpstr>
      <vt:lpstr>Why prototype?</vt:lpstr>
      <vt:lpstr>Prototyping Techniques</vt:lpstr>
      <vt:lpstr>PowerPoint Presentation</vt:lpstr>
      <vt:lpstr>Prototyping Fundamentals</vt:lpstr>
      <vt:lpstr>Evaluate</vt:lpstr>
      <vt:lpstr>Why evaluation?</vt:lpstr>
      <vt:lpstr>Evaluation Methods</vt:lpstr>
      <vt:lpstr>PowerPoint Presentation</vt:lpstr>
      <vt:lpstr>Evaluation Drives Iteration</vt:lpstr>
      <vt:lpstr>Produce</vt:lpstr>
      <vt:lpstr>Production</vt:lpstr>
      <vt:lpstr>User Centered Design: Conclusions</vt:lpstr>
      <vt:lpstr>You now know…</vt:lpstr>
      <vt:lpstr>Next time…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35</cp:revision>
  <dcterms:created xsi:type="dcterms:W3CDTF">2012-08-20T05:23:43Z</dcterms:created>
  <dcterms:modified xsi:type="dcterms:W3CDTF">2014-01-13T04:53:26Z</dcterms:modified>
</cp:coreProperties>
</file>