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handoutMasterIdLst>
    <p:handoutMasterId r:id="rId27"/>
  </p:handoutMasterIdLst>
  <p:sldIdLst>
    <p:sldId id="258" r:id="rId3"/>
    <p:sldId id="257" r:id="rId4"/>
    <p:sldId id="276" r:id="rId5"/>
    <p:sldId id="256" r:id="rId6"/>
    <p:sldId id="275" r:id="rId7"/>
    <p:sldId id="259" r:id="rId8"/>
    <p:sldId id="260" r:id="rId9"/>
    <p:sldId id="262" r:id="rId10"/>
    <p:sldId id="261" r:id="rId11"/>
    <p:sldId id="265" r:id="rId12"/>
    <p:sldId id="277" r:id="rId13"/>
    <p:sldId id="267" r:id="rId14"/>
    <p:sldId id="266" r:id="rId15"/>
    <p:sldId id="268" r:id="rId16"/>
    <p:sldId id="269" r:id="rId17"/>
    <p:sldId id="278" r:id="rId18"/>
    <p:sldId id="279" r:id="rId19"/>
    <p:sldId id="270" r:id="rId20"/>
    <p:sldId id="271" r:id="rId21"/>
    <p:sldId id="272" r:id="rId22"/>
    <p:sldId id="274" r:id="rId23"/>
    <p:sldId id="273" r:id="rId24"/>
    <p:sldId id="28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55" autoAdjust="0"/>
    <p:restoredTop sz="77264" autoAdjust="0"/>
  </p:normalViewPr>
  <p:slideViewPr>
    <p:cSldViewPr snapToGrid="0" snapToObjects="1">
      <p:cViewPr>
        <p:scale>
          <a:sx n="59" d="100"/>
          <a:sy n="59" d="100"/>
        </p:scale>
        <p:origin x="-1256" y="-4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24-03-14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24-03-14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imgur.com</a:t>
            </a:r>
            <a:r>
              <a:rPr lang="en-US" dirty="0" smtClean="0"/>
              <a:t>/Ic4pq</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extLst>
      <p:ext uri="{BB962C8B-B14F-4D97-AF65-F5344CB8AC3E}">
        <p14:creationId xmlns:p14="http://schemas.microsoft.com/office/powerpoint/2010/main" val="1753467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forums.thoughtsmedia.com</a:t>
            </a:r>
            <a:r>
              <a:rPr lang="en-US" dirty="0" smtClean="0"/>
              <a:t>/f398/review-teksofts-brand-new-pocket-pc-utility-suite-smart-bar-82474.html</a:t>
            </a:r>
          </a:p>
          <a:p>
            <a:endParaRPr lang="en-US" dirty="0" smtClean="0"/>
          </a:p>
          <a:p>
            <a:r>
              <a:rPr lang="en-US" dirty="0" smtClean="0"/>
              <a:t>Compact placement of icons</a:t>
            </a:r>
          </a:p>
          <a:p>
            <a:r>
              <a:rPr lang="en-US" dirty="0" smtClean="0"/>
              <a:t>Scrollbar</a:t>
            </a:r>
            <a:r>
              <a:rPr lang="en-US" baseline="0" dirty="0" smtClean="0"/>
              <a:t> annoyingness</a:t>
            </a:r>
          </a:p>
          <a:p>
            <a:endParaRPr lang="en-US" baseline="0" dirty="0" smtClean="0"/>
          </a:p>
          <a:p>
            <a:r>
              <a:rPr lang="en-US" baseline="0" dirty="0" smtClean="0"/>
              <a:t>What do we do now?</a:t>
            </a:r>
          </a:p>
          <a:p>
            <a:endParaRPr lang="en-US" baseline="0" dirty="0" smtClean="0"/>
          </a:p>
          <a:p>
            <a:r>
              <a:rPr lang="en-US" baseline="0" dirty="0" smtClean="0"/>
              <a:t>Discoverability?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21</a:t>
            </a:fld>
            <a:endParaRPr lang="en-US"/>
          </a:p>
        </p:txBody>
      </p:sp>
    </p:spTree>
    <p:extLst>
      <p:ext uri="{BB962C8B-B14F-4D97-AF65-F5344CB8AC3E}">
        <p14:creationId xmlns:p14="http://schemas.microsoft.com/office/powerpoint/2010/main" val="175647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the closeness of the comment and thumbs up fields</a:t>
            </a:r>
          </a:p>
          <a:p>
            <a:endParaRPr lang="en-US" dirty="0" smtClean="0"/>
          </a:p>
          <a:p>
            <a:r>
              <a:rPr lang="en-US" dirty="0" smtClean="0"/>
              <a:t>Think about a mouse: easy to control</a:t>
            </a:r>
          </a:p>
          <a:p>
            <a:endParaRPr lang="en-US" dirty="0" smtClean="0"/>
          </a:p>
          <a:p>
            <a:r>
              <a:rPr lang="en-US" dirty="0" smtClean="0"/>
              <a:t>Your</a:t>
            </a:r>
            <a:r>
              <a:rPr lang="en-US" baseline="0" dirty="0" smtClean="0"/>
              <a:t> finger: </a:t>
            </a:r>
            <a:r>
              <a:rPr lang="en-US" baseline="0" smtClean="0"/>
              <a:t>pretty honking</a:t>
            </a:r>
            <a:endParaRPr lang="en-US"/>
          </a:p>
        </p:txBody>
      </p:sp>
      <p:sp>
        <p:nvSpPr>
          <p:cNvPr id="4" name="Slide Number Placeholder 3"/>
          <p:cNvSpPr>
            <a:spLocks noGrp="1"/>
          </p:cNvSpPr>
          <p:nvPr>
            <p:ph type="sldNum" sz="quarter" idx="10"/>
          </p:nvPr>
        </p:nvSpPr>
        <p:spPr/>
        <p:txBody>
          <a:bodyPr/>
          <a:lstStyle/>
          <a:p>
            <a:fld id="{2C9EC02C-7862-C04F-88CF-B6FBE0D0E7F9}" type="slidenum">
              <a:rPr lang="en-US" smtClean="0"/>
              <a:pPr/>
              <a:t>22</a:t>
            </a:fld>
            <a:endParaRPr lang="en-US"/>
          </a:p>
        </p:txBody>
      </p:sp>
    </p:spTree>
    <p:extLst>
      <p:ext uri="{BB962C8B-B14F-4D97-AF65-F5344CB8AC3E}">
        <p14:creationId xmlns:p14="http://schemas.microsoft.com/office/powerpoint/2010/main" val="5748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4</a:t>
            </a:fld>
            <a:endParaRPr lang="en-US"/>
          </a:p>
        </p:txBody>
      </p:sp>
    </p:spTree>
    <p:extLst>
      <p:ext uri="{BB962C8B-B14F-4D97-AF65-F5344CB8AC3E}">
        <p14:creationId xmlns:p14="http://schemas.microsoft.com/office/powerpoint/2010/main" val="12106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Reciprocal tapping task</a:t>
            </a:r>
          </a:p>
          <a:p>
            <a:r>
              <a:rPr lang="en-US" dirty="0" smtClean="0"/>
              <a:t>Varying</a:t>
            </a:r>
            <a:r>
              <a:rPr lang="en-US" baseline="0" dirty="0" smtClean="0"/>
              <a:t> the distance between these plates</a:t>
            </a:r>
          </a:p>
          <a:p>
            <a:r>
              <a:rPr lang="en-US" baseline="0" dirty="0" smtClean="0"/>
              <a:t>Varying also the width of the target area on the plates</a:t>
            </a:r>
          </a:p>
          <a:p>
            <a:endParaRPr lang="en-US" dirty="0" smtClean="0"/>
          </a:p>
          <a:p>
            <a:r>
              <a:rPr lang="en-US" dirty="0" smtClean="0"/>
              <a:t>Goal: understand the nature of worker </a:t>
            </a:r>
            <a:r>
              <a:rPr lang="en-US" dirty="0" err="1" smtClean="0"/>
              <a:t>effeciency</a:t>
            </a:r>
            <a:r>
              <a:rPr lang="en-US" dirty="0" smtClean="0"/>
              <a:t>, </a:t>
            </a:r>
            <a:r>
              <a:rPr lang="en-US" dirty="0" err="1" smtClean="0"/>
              <a:t>sucha</a:t>
            </a:r>
            <a:r>
              <a:rPr lang="en-US" dirty="0" smtClean="0"/>
              <a:t> s in production line and assembly task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extLst>
      <p:ext uri="{BB962C8B-B14F-4D97-AF65-F5344CB8AC3E}">
        <p14:creationId xmlns:p14="http://schemas.microsoft.com/office/powerpoint/2010/main" val="348520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www.medien.ifi.lmu.de</a:t>
            </a:r>
            <a:r>
              <a:rPr lang="en-US" dirty="0" smtClean="0"/>
              <a:t>/</a:t>
            </a:r>
            <a:r>
              <a:rPr lang="en-US" dirty="0" err="1" smtClean="0"/>
              <a:t>lehre</a:t>
            </a:r>
            <a:r>
              <a:rPr lang="en-US" dirty="0" smtClean="0"/>
              <a:t>/ws0809/mmi1/slides/tutorial3.html</a:t>
            </a:r>
          </a:p>
          <a:p>
            <a:endParaRPr lang="en-US" dirty="0" smtClean="0"/>
          </a:p>
          <a:p>
            <a:r>
              <a:rPr lang="en-US" dirty="0" smtClean="0"/>
              <a:t>Model of human movement</a:t>
            </a:r>
          </a:p>
          <a:p>
            <a:r>
              <a:rPr lang="en-US" dirty="0" smtClean="0"/>
              <a:t>Predicts</a:t>
            </a:r>
            <a:r>
              <a:rPr lang="en-US" baseline="0" dirty="0" smtClean="0"/>
              <a:t> time for rapid, aimed </a:t>
            </a:r>
            <a:r>
              <a:rPr lang="en-US" baseline="0" dirty="0" err="1" smtClean="0"/>
              <a:t>movemnet</a:t>
            </a:r>
            <a:endParaRPr lang="en-US" baseline="0" dirty="0" smtClean="0"/>
          </a:p>
          <a:p>
            <a:r>
              <a:rPr lang="en-US" baseline="0" dirty="0" smtClean="0"/>
              <a:t>Example: a mouse pointer over a button</a:t>
            </a:r>
          </a:p>
          <a:p>
            <a:endParaRPr lang="en-US" baseline="0" dirty="0" smtClean="0"/>
          </a:p>
          <a:p>
            <a:r>
              <a:rPr lang="en-US" baseline="0" dirty="0" smtClean="0"/>
              <a:t>Originally, one-dimensional movement, extended by </a:t>
            </a:r>
            <a:r>
              <a:rPr lang="en-US" baseline="0" dirty="0" err="1" smtClean="0"/>
              <a:t>varios</a:t>
            </a:r>
            <a:r>
              <a:rPr lang="en-US" baseline="0" dirty="0" smtClean="0"/>
              <a:t> researchers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extLst>
      <p:ext uri="{BB962C8B-B14F-4D97-AF65-F5344CB8AC3E}">
        <p14:creationId xmlns:p14="http://schemas.microsoft.com/office/powerpoint/2010/main" val="320176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extLst>
      <p:ext uri="{BB962C8B-B14F-4D97-AF65-F5344CB8AC3E}">
        <p14:creationId xmlns:p14="http://schemas.microsoft.com/office/powerpoint/2010/main" val="3601936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get a and b?</a:t>
            </a:r>
            <a:r>
              <a:rPr lang="en-US" baseline="0" dirty="0" smtClean="0"/>
              <a:t> let’s actually run a small experiment</a:t>
            </a:r>
          </a:p>
          <a:p>
            <a:endParaRPr lang="en-US" baseline="0" dirty="0" smtClean="0"/>
          </a:p>
          <a:p>
            <a:r>
              <a:rPr lang="en-US" baseline="0" dirty="0" smtClean="0"/>
              <a:t>What is a: how much time it takes you to realize where you need to go, how much time it takes to click</a:t>
            </a:r>
          </a:p>
          <a:p>
            <a:endParaRPr lang="en-US" baseline="0" dirty="0" smtClean="0"/>
          </a:p>
          <a:p>
            <a:r>
              <a:rPr lang="en-US" baseline="0" dirty="0" smtClean="0"/>
              <a:t>What is b: device-specific characteristics (e.g. using your arm to move, vs. using your leg to move, vs. using a mouse, vs. using a joystick, vs. using a stylus)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360193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targets here</a:t>
            </a:r>
          </a:p>
          <a:p>
            <a:r>
              <a:rPr lang="en-US" dirty="0" smtClean="0"/>
              <a:t>Just</a:t>
            </a:r>
            <a:r>
              <a:rPr lang="en-US" baseline="0" dirty="0" smtClean="0"/>
              <a:t> list a few of the targets</a:t>
            </a:r>
          </a:p>
          <a:p>
            <a:endParaRPr lang="en-US" baseline="0" dirty="0" smtClean="0"/>
          </a:p>
          <a:p>
            <a:r>
              <a:rPr lang="en-US" baseline="0" dirty="0" smtClean="0"/>
              <a:t>Which are big?</a:t>
            </a:r>
          </a:p>
          <a:p>
            <a:r>
              <a:rPr lang="en-US" baseline="0" dirty="0" smtClean="0"/>
              <a:t>Which are easy to click?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extLst>
      <p:ext uri="{BB962C8B-B14F-4D97-AF65-F5344CB8AC3E}">
        <p14:creationId xmlns:p14="http://schemas.microsoft.com/office/powerpoint/2010/main" val="3181313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www.asktog.com</a:t>
            </a:r>
            <a:r>
              <a:rPr lang="en-US" dirty="0" smtClean="0"/>
              <a:t>/columns/022DesignedToGiveFitts.html</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extLst>
      <p:ext uri="{BB962C8B-B14F-4D97-AF65-F5344CB8AC3E}">
        <p14:creationId xmlns:p14="http://schemas.microsoft.com/office/powerpoint/2010/main" val="303447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a:t>
            </a:r>
            <a:r>
              <a:rPr lang="en-US" baseline="0" dirty="0" smtClean="0"/>
              <a:t> edge is a “mile-high” target in OS X – this means that the menus are super easy to hit, and very tall targets</a:t>
            </a:r>
          </a:p>
          <a:p>
            <a:endParaRPr lang="en-US" baseline="0" dirty="0" smtClean="0"/>
          </a:p>
          <a:p>
            <a:r>
              <a:rPr lang="en-US" baseline="0" dirty="0" smtClean="0"/>
              <a:t>One reason why MS did it is maybe b/c it’s closer to the target? Another potential reason: Mac patented the menu bar</a:t>
            </a:r>
          </a:p>
          <a:p>
            <a:endParaRPr lang="en-US" baseline="0" dirty="0" smtClean="0"/>
          </a:p>
          <a:p>
            <a:r>
              <a:rPr lang="en-US" baseline="0" dirty="0" smtClean="0"/>
              <a:t>This breaks when there is a monitor on top of another monitor</a:t>
            </a:r>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extLst>
      <p:ext uri="{BB962C8B-B14F-4D97-AF65-F5344CB8AC3E}">
        <p14:creationId xmlns:p14="http://schemas.microsoft.com/office/powerpoint/2010/main" val="234404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24-03-14</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24-03-14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24-03-14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AC4C2E"/>
        </a:solidFill>
        <a:effectLst/>
      </p:bgPr>
    </p:bg>
    <p:spTree>
      <p:nvGrpSpPr>
        <p:cNvPr id="1" name=""/>
        <p:cNvGrpSpPr/>
        <p:nvPr/>
      </p:nvGrpSpPr>
      <p:grpSpPr>
        <a:xfrm>
          <a:off x="0" y="0"/>
          <a:ext cx="0" cy="0"/>
          <a:chOff x="0" y="0"/>
          <a:chExt cx="0" cy="0"/>
        </a:xfrm>
      </p:grpSpPr>
      <p:sp>
        <p:nvSpPr>
          <p:cNvPr id="926722" name="Rectangle 2"/>
          <p:cNvSpPr>
            <a:spLocks noGrp="1" noChangeArrowheads="1"/>
          </p:cNvSpPr>
          <p:nvPr>
            <p:ph type="ctrTitle"/>
          </p:nvPr>
        </p:nvSpPr>
        <p:spPr>
          <a:xfrm>
            <a:off x="685800" y="1676400"/>
            <a:ext cx="7772400" cy="1143000"/>
          </a:xfrm>
        </p:spPr>
        <p:txBody>
          <a:bodyPr/>
          <a:lstStyle>
            <a:lvl1pPr>
              <a:defRPr>
                <a:solidFill>
                  <a:srgbClr val="D39C39"/>
                </a:solidFill>
              </a:defRPr>
            </a:lvl1pPr>
          </a:lstStyle>
          <a:p>
            <a:pPr lvl="0"/>
            <a:r>
              <a:rPr lang="en-US" noProof="0" smtClean="0"/>
              <a:t>HCI Research Directions</a:t>
            </a:r>
          </a:p>
        </p:txBody>
      </p:sp>
      <p:sp>
        <p:nvSpPr>
          <p:cNvPr id="926723" name="Text Box 3"/>
          <p:cNvSpPr txBox="1">
            <a:spLocks noChangeArrowheads="1"/>
          </p:cNvSpPr>
          <p:nvPr/>
        </p:nvSpPr>
        <p:spPr bwMode="auto">
          <a:xfrm>
            <a:off x="2438400" y="3810000"/>
            <a:ext cx="6400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defTabSz="914400" fontAlgn="base">
              <a:spcBef>
                <a:spcPct val="0"/>
              </a:spcBef>
              <a:spcAft>
                <a:spcPct val="0"/>
              </a:spcAft>
            </a:pPr>
            <a:r>
              <a:rPr lang="en-US" sz="2400" smtClean="0">
                <a:solidFill>
                  <a:srgbClr val="DFC183"/>
                </a:solidFill>
                <a:latin typeface="Arial Black" charset="0"/>
                <a:ea typeface="ＭＳ Ｐゴシック" charset="0"/>
              </a:rPr>
              <a:t>Prof. James A. Landay</a:t>
            </a:r>
          </a:p>
          <a:p>
            <a:pPr algn="r" defTabSz="914400" fontAlgn="base">
              <a:spcBef>
                <a:spcPct val="0"/>
              </a:spcBef>
              <a:spcAft>
                <a:spcPct val="0"/>
              </a:spcAft>
            </a:pPr>
            <a:r>
              <a:rPr lang="en-US" sz="2400" smtClean="0">
                <a:solidFill>
                  <a:srgbClr val="DFC183"/>
                </a:solidFill>
                <a:latin typeface="Arial Black" charset="0"/>
                <a:ea typeface="ＭＳ Ｐゴシック" charset="0"/>
              </a:rPr>
              <a:t>University of Washington</a:t>
            </a:r>
          </a:p>
          <a:p>
            <a:pPr algn="r" defTabSz="914400" fontAlgn="base">
              <a:spcBef>
                <a:spcPct val="0"/>
              </a:spcBef>
              <a:spcAft>
                <a:spcPct val="0"/>
              </a:spcAft>
            </a:pPr>
            <a:r>
              <a:rPr lang="en-US" sz="2400" smtClean="0">
                <a:solidFill>
                  <a:srgbClr val="DFC183"/>
                </a:solidFill>
                <a:latin typeface="Arial Black" charset="0"/>
                <a:ea typeface="ＭＳ Ｐゴシック" charset="0"/>
              </a:rPr>
              <a:t>Autumn 2004</a:t>
            </a:r>
          </a:p>
        </p:txBody>
      </p:sp>
      <p:pic>
        <p:nvPicPr>
          <p:cNvPr id="926724" name="Picture 4" descr="ui-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05433"/>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78EB0012-C727-EE49-807E-ED6D6992072C}" type="slidenum">
              <a:rPr lang="en-US">
                <a:latin typeface="Arial"/>
              </a:rPr>
              <a:pPr/>
              <a:t>‹#›</a:t>
            </a:fld>
            <a:endParaRPr lang="en-US">
              <a:latin typeface="Arial"/>
            </a:endParaRPr>
          </a:p>
        </p:txBody>
      </p:sp>
    </p:spTree>
    <p:extLst>
      <p:ext uri="{BB962C8B-B14F-4D97-AF65-F5344CB8AC3E}">
        <p14:creationId xmlns:p14="http://schemas.microsoft.com/office/powerpoint/2010/main" val="1957592060"/>
      </p:ext>
    </p:extLst>
  </p:cSld>
  <p:clrMapOvr>
    <a:masterClrMapping/>
  </p:clrMapOvr>
  <p:transition xmlns:p14="http://schemas.microsoft.com/office/powerpoint/2010/mai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81D5E28-CA31-1C47-BB27-6E4AED7173FB}" type="slidenum">
              <a:rPr lang="en-US">
                <a:latin typeface="Arial"/>
              </a:rPr>
              <a:pPr/>
              <a:t>‹#›</a:t>
            </a:fld>
            <a:endParaRPr lang="en-US">
              <a:latin typeface="Arial"/>
            </a:endParaRPr>
          </a:p>
        </p:txBody>
      </p:sp>
    </p:spTree>
    <p:extLst>
      <p:ext uri="{BB962C8B-B14F-4D97-AF65-F5344CB8AC3E}">
        <p14:creationId xmlns:p14="http://schemas.microsoft.com/office/powerpoint/2010/main" val="3674625247"/>
      </p:ext>
    </p:extLst>
  </p:cSld>
  <p:clrMapOvr>
    <a:masterClrMapping/>
  </p:clrMapOvr>
  <p:transition xmlns:p14="http://schemas.microsoft.com/office/powerpoint/2010/mai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1D9B0F2-4CD9-E34B-9071-19A0EB2AAE32}" type="slidenum">
              <a:rPr lang="en-US">
                <a:latin typeface="Arial"/>
              </a:rPr>
              <a:pPr/>
              <a:t>‹#›</a:t>
            </a:fld>
            <a:endParaRPr lang="en-US">
              <a:latin typeface="Arial"/>
            </a:endParaRPr>
          </a:p>
        </p:txBody>
      </p:sp>
    </p:spTree>
    <p:extLst>
      <p:ext uri="{BB962C8B-B14F-4D97-AF65-F5344CB8AC3E}">
        <p14:creationId xmlns:p14="http://schemas.microsoft.com/office/powerpoint/2010/main" val="3678897737"/>
      </p:ext>
    </p:extLst>
  </p:cSld>
  <p:clrMapOvr>
    <a:masterClrMapping/>
  </p:clrMapOvr>
  <p:transition xmlns:p14="http://schemas.microsoft.com/office/powerpoint/2010/mai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atin typeface="Arial"/>
              </a:rPr>
              <a:t>CSE490jl - Autumn 2004</a:t>
            </a:r>
          </a:p>
        </p:txBody>
      </p:sp>
      <p:sp>
        <p:nvSpPr>
          <p:cNvPr id="8" name="Footer Placeholder 7"/>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9" name="Slide Number Placeholder 8"/>
          <p:cNvSpPr>
            <a:spLocks noGrp="1"/>
          </p:cNvSpPr>
          <p:nvPr>
            <p:ph type="sldNum" sz="quarter" idx="12"/>
          </p:nvPr>
        </p:nvSpPr>
        <p:spPr/>
        <p:txBody>
          <a:bodyPr/>
          <a:lstStyle>
            <a:lvl1pPr>
              <a:defRPr/>
            </a:lvl1pPr>
          </a:lstStyle>
          <a:p>
            <a:fld id="{0BE091CE-033F-D347-8C58-9876AD01A946}" type="slidenum">
              <a:rPr lang="en-US">
                <a:latin typeface="Arial"/>
              </a:rPr>
              <a:pPr/>
              <a:t>‹#›</a:t>
            </a:fld>
            <a:endParaRPr lang="en-US">
              <a:latin typeface="Arial"/>
            </a:endParaRPr>
          </a:p>
        </p:txBody>
      </p:sp>
    </p:spTree>
    <p:extLst>
      <p:ext uri="{BB962C8B-B14F-4D97-AF65-F5344CB8AC3E}">
        <p14:creationId xmlns:p14="http://schemas.microsoft.com/office/powerpoint/2010/main" val="3541376784"/>
      </p:ext>
    </p:extLst>
  </p:cSld>
  <p:clrMapOvr>
    <a:masterClrMapping/>
  </p:clrMapOvr>
  <p:transition xmlns:p14="http://schemas.microsoft.com/office/powerpoint/2010/mai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atin typeface="Arial"/>
              </a:rPr>
              <a:t>CSE490jl - Autumn 2004</a:t>
            </a:r>
          </a:p>
        </p:txBody>
      </p:sp>
      <p:sp>
        <p:nvSpPr>
          <p:cNvPr id="4" name="Footer Placeholder 3"/>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5" name="Slide Number Placeholder 4"/>
          <p:cNvSpPr>
            <a:spLocks noGrp="1"/>
          </p:cNvSpPr>
          <p:nvPr>
            <p:ph type="sldNum" sz="quarter" idx="12"/>
          </p:nvPr>
        </p:nvSpPr>
        <p:spPr/>
        <p:txBody>
          <a:bodyPr/>
          <a:lstStyle>
            <a:lvl1pPr>
              <a:defRPr/>
            </a:lvl1pPr>
          </a:lstStyle>
          <a:p>
            <a:fld id="{A46796F3-44EA-304E-A130-2AABCCC0DDA6}" type="slidenum">
              <a:rPr lang="en-US">
                <a:latin typeface="Arial"/>
              </a:rPr>
              <a:pPr/>
              <a:t>‹#›</a:t>
            </a:fld>
            <a:endParaRPr lang="en-US">
              <a:latin typeface="Arial"/>
            </a:endParaRPr>
          </a:p>
        </p:txBody>
      </p:sp>
    </p:spTree>
    <p:extLst>
      <p:ext uri="{BB962C8B-B14F-4D97-AF65-F5344CB8AC3E}">
        <p14:creationId xmlns:p14="http://schemas.microsoft.com/office/powerpoint/2010/main" val="3675170517"/>
      </p:ext>
    </p:extLst>
  </p:cSld>
  <p:clrMapOvr>
    <a:masterClrMapping/>
  </p:clrMapOvr>
  <p:transition xmlns:p14="http://schemas.microsoft.com/office/powerpoint/2010/mai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atin typeface="Arial"/>
              </a:rPr>
              <a:t>CSE490jl - Autumn 2004</a:t>
            </a:r>
          </a:p>
        </p:txBody>
      </p:sp>
      <p:sp>
        <p:nvSpPr>
          <p:cNvPr id="3" name="Footer Placeholder 2"/>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4" name="Slide Number Placeholder 3"/>
          <p:cNvSpPr>
            <a:spLocks noGrp="1"/>
          </p:cNvSpPr>
          <p:nvPr>
            <p:ph type="sldNum" sz="quarter" idx="12"/>
          </p:nvPr>
        </p:nvSpPr>
        <p:spPr/>
        <p:txBody>
          <a:bodyPr/>
          <a:lstStyle>
            <a:lvl1pPr>
              <a:defRPr/>
            </a:lvl1pPr>
          </a:lstStyle>
          <a:p>
            <a:fld id="{AFC02347-30F4-924F-A8CA-59511D4CE677}" type="slidenum">
              <a:rPr lang="en-US">
                <a:latin typeface="Arial"/>
              </a:rPr>
              <a:pPr/>
              <a:t>‹#›</a:t>
            </a:fld>
            <a:endParaRPr lang="en-US">
              <a:latin typeface="Arial"/>
            </a:endParaRPr>
          </a:p>
        </p:txBody>
      </p:sp>
    </p:spTree>
    <p:extLst>
      <p:ext uri="{BB962C8B-B14F-4D97-AF65-F5344CB8AC3E}">
        <p14:creationId xmlns:p14="http://schemas.microsoft.com/office/powerpoint/2010/main" val="1974866052"/>
      </p:ext>
    </p:extLst>
  </p:cSld>
  <p:clrMapOvr>
    <a:masterClrMapping/>
  </p:clrMapOvr>
  <p:transition xmlns:p14="http://schemas.microsoft.com/office/powerpoint/2010/mai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56F8645A-5941-3341-AA34-72CD89E670F8}" type="slidenum">
              <a:rPr lang="en-US">
                <a:latin typeface="Arial"/>
              </a:rPr>
              <a:pPr/>
              <a:t>‹#›</a:t>
            </a:fld>
            <a:endParaRPr lang="en-US">
              <a:latin typeface="Arial"/>
            </a:endParaRPr>
          </a:p>
        </p:txBody>
      </p:sp>
    </p:spTree>
    <p:extLst>
      <p:ext uri="{BB962C8B-B14F-4D97-AF65-F5344CB8AC3E}">
        <p14:creationId xmlns:p14="http://schemas.microsoft.com/office/powerpoint/2010/main" val="2511259279"/>
      </p:ext>
    </p:extLst>
  </p:cSld>
  <p:clrMapOvr>
    <a:masterClrMapping/>
  </p:clrMapOvr>
  <p:transition xmlns:p14="http://schemas.microsoft.com/office/powerpoint/2010/mai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24-03-14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p:txBody>
          <a:bodyPr/>
          <a:lstStyle>
            <a:lvl1pPr>
              <a:defRPr/>
            </a:lvl1pPr>
          </a:lstStyle>
          <a:p>
            <a:fld id="{D3A05450-1777-5E4F-B061-20906C9EE293}" type="slidenum">
              <a:rPr lang="en-US">
                <a:latin typeface="Arial"/>
              </a:rPr>
              <a:pPr/>
              <a:t>‹#›</a:t>
            </a:fld>
            <a:endParaRPr lang="en-US">
              <a:latin typeface="Arial"/>
            </a:endParaRPr>
          </a:p>
        </p:txBody>
      </p:sp>
    </p:spTree>
    <p:extLst>
      <p:ext uri="{BB962C8B-B14F-4D97-AF65-F5344CB8AC3E}">
        <p14:creationId xmlns:p14="http://schemas.microsoft.com/office/powerpoint/2010/main" val="3379965444"/>
      </p:ext>
    </p:extLst>
  </p:cSld>
  <p:clrMapOvr>
    <a:masterClrMapping/>
  </p:clrMapOvr>
  <p:transition xmlns:p14="http://schemas.microsoft.com/office/powerpoint/2010/mai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A9E44462-F8FE-DF45-B6E0-15749EA9A35A}" type="slidenum">
              <a:rPr lang="en-US">
                <a:latin typeface="Arial"/>
              </a:rPr>
              <a:pPr/>
              <a:t>‹#›</a:t>
            </a:fld>
            <a:endParaRPr lang="en-US">
              <a:latin typeface="Arial"/>
            </a:endParaRPr>
          </a:p>
        </p:txBody>
      </p:sp>
    </p:spTree>
    <p:extLst>
      <p:ext uri="{BB962C8B-B14F-4D97-AF65-F5344CB8AC3E}">
        <p14:creationId xmlns:p14="http://schemas.microsoft.com/office/powerpoint/2010/main" val="2530183093"/>
      </p:ext>
    </p:extLst>
  </p:cSld>
  <p:clrMapOvr>
    <a:masterClrMapping/>
  </p:clrMapOvr>
  <p:transition xmlns:p14="http://schemas.microsoft.com/office/powerpoint/2010/mai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atin typeface="Arial"/>
              </a:rPr>
              <a:t>CSE490jl - Autumn 2004</a:t>
            </a:r>
          </a:p>
        </p:txBody>
      </p:sp>
      <p:sp>
        <p:nvSpPr>
          <p:cNvPr id="5" name="Footer Placeholder 4"/>
          <p:cNvSpPr>
            <a:spLocks noGrp="1"/>
          </p:cNvSpPr>
          <p:nvPr>
            <p:ph type="ftr" sz="quarter" idx="11"/>
          </p:nvPr>
        </p:nvSpPr>
        <p:spPr/>
        <p:txBody>
          <a:bodyPr/>
          <a:lstStyle>
            <a:lvl1pPr>
              <a:defRPr/>
            </a:lvl1pPr>
          </a:lstStyle>
          <a:p>
            <a:r>
              <a:rPr lang="en-US">
                <a:latin typeface="Arial"/>
              </a:rPr>
              <a:t>User Interface Design, Prototyping, and Evaluation</a:t>
            </a:r>
          </a:p>
        </p:txBody>
      </p:sp>
      <p:sp>
        <p:nvSpPr>
          <p:cNvPr id="6" name="Slide Number Placeholder 5"/>
          <p:cNvSpPr>
            <a:spLocks noGrp="1"/>
          </p:cNvSpPr>
          <p:nvPr>
            <p:ph type="sldNum" sz="quarter" idx="12"/>
          </p:nvPr>
        </p:nvSpPr>
        <p:spPr/>
        <p:txBody>
          <a:bodyPr/>
          <a:lstStyle>
            <a:lvl1pPr>
              <a:defRPr/>
            </a:lvl1pPr>
          </a:lstStyle>
          <a:p>
            <a:fld id="{DDCCF18C-0A12-574D-8A58-3966AEAA86D9}" type="slidenum">
              <a:rPr lang="en-US">
                <a:latin typeface="Arial"/>
              </a:rPr>
              <a:pPr/>
              <a:t>‹#›</a:t>
            </a:fld>
            <a:endParaRPr lang="en-US">
              <a:latin typeface="Arial"/>
            </a:endParaRPr>
          </a:p>
        </p:txBody>
      </p:sp>
    </p:spTree>
    <p:extLst>
      <p:ext uri="{BB962C8B-B14F-4D97-AF65-F5344CB8AC3E}">
        <p14:creationId xmlns:p14="http://schemas.microsoft.com/office/powerpoint/2010/main" val="4288326331"/>
      </p:ext>
    </p:extLst>
  </p:cSld>
  <p:clrMapOvr>
    <a:masterClrMapping/>
  </p:clrMapOvr>
  <p:transition xmlns:p14="http://schemas.microsoft.com/office/powerpoint/2010/mai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CA908FEA-A21E-7F40-BF09-EF62ADEFF903}" type="slidenum">
              <a:rPr lang="en-US">
                <a:latin typeface="Arial"/>
              </a:rPr>
              <a:pPr/>
              <a:t>‹#›</a:t>
            </a:fld>
            <a:endParaRPr lang="en-US">
              <a:latin typeface="Arial"/>
            </a:endParaRPr>
          </a:p>
        </p:txBody>
      </p:sp>
    </p:spTree>
    <p:extLst>
      <p:ext uri="{BB962C8B-B14F-4D97-AF65-F5344CB8AC3E}">
        <p14:creationId xmlns:p14="http://schemas.microsoft.com/office/powerpoint/2010/main" val="4205210639"/>
      </p:ext>
    </p:extLst>
  </p:cSld>
  <p:clrMapOvr>
    <a:masterClrMapping/>
  </p:clrMapOvr>
  <p:transition xmlns:p14="http://schemas.microsoft.com/office/powerpoint/2010/mai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81021F8B-9150-7445-8506-4BFA731C208D}" type="slidenum">
              <a:rPr lang="en-US">
                <a:latin typeface="Arial"/>
              </a:rPr>
              <a:pPr/>
              <a:t>‹#›</a:t>
            </a:fld>
            <a:endParaRPr lang="en-US">
              <a:latin typeface="Arial"/>
            </a:endParaRPr>
          </a:p>
        </p:txBody>
      </p:sp>
    </p:spTree>
    <p:extLst>
      <p:ext uri="{BB962C8B-B14F-4D97-AF65-F5344CB8AC3E}">
        <p14:creationId xmlns:p14="http://schemas.microsoft.com/office/powerpoint/2010/main" val="893488833"/>
      </p:ext>
    </p:extLst>
  </p:cSld>
  <p:clrMapOvr>
    <a:masterClrMapping/>
  </p:clrMapOvr>
  <p:transition xmlns:p14="http://schemas.microsoft.com/office/powerpoint/2010/mai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endParaRPr lang="en-US"/>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8CD3644-A7EA-3A40-9595-0117BDDE4EFF}" type="slidenum">
              <a:rPr lang="en-US">
                <a:latin typeface="Arial"/>
              </a:rPr>
              <a:pPr/>
              <a:t>‹#›</a:t>
            </a:fld>
            <a:endParaRPr lang="en-US">
              <a:latin typeface="Arial"/>
            </a:endParaRPr>
          </a:p>
        </p:txBody>
      </p:sp>
    </p:spTree>
    <p:extLst>
      <p:ext uri="{BB962C8B-B14F-4D97-AF65-F5344CB8AC3E}">
        <p14:creationId xmlns:p14="http://schemas.microsoft.com/office/powerpoint/2010/main" val="808688044"/>
      </p:ext>
    </p:extLst>
  </p:cSld>
  <p:clrMapOvr>
    <a:masterClrMapping/>
  </p:clrMapOvr>
  <p:transition xmlns:p14="http://schemas.microsoft.com/office/powerpoint/2010/mai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553200"/>
            <a:ext cx="1905000" cy="457200"/>
          </a:xfrm>
        </p:spPr>
        <p:txBody>
          <a:bodyPr/>
          <a:lstStyle>
            <a:lvl1pPr>
              <a:defRPr/>
            </a:lvl1pPr>
          </a:lstStyle>
          <a:p>
            <a:r>
              <a:rPr lang="en-US">
                <a:latin typeface="Arial"/>
              </a:rPr>
              <a:t>CSE490jl - Autumn 2004</a:t>
            </a:r>
          </a:p>
        </p:txBody>
      </p:sp>
      <p:sp>
        <p:nvSpPr>
          <p:cNvPr id="6" name="Footer Placeholder 5"/>
          <p:cNvSpPr>
            <a:spLocks noGrp="1"/>
          </p:cNvSpPr>
          <p:nvPr>
            <p:ph type="ftr" sz="quarter" idx="11"/>
          </p:nvPr>
        </p:nvSpPr>
        <p:spPr>
          <a:xfrm>
            <a:off x="2667000" y="6553200"/>
            <a:ext cx="4724400" cy="457200"/>
          </a:xfrm>
        </p:spPr>
        <p:txBody>
          <a:bodyPr/>
          <a:lstStyle>
            <a:lvl1pPr>
              <a:defRPr/>
            </a:lvl1pPr>
          </a:lstStyle>
          <a:p>
            <a:r>
              <a:rPr lang="en-US">
                <a:latin typeface="Arial"/>
              </a:rPr>
              <a:t>User Interface Design, Prototyping, and Evaluation</a:t>
            </a:r>
          </a:p>
        </p:txBody>
      </p:sp>
      <p:sp>
        <p:nvSpPr>
          <p:cNvPr id="7" name="Slide Number Placeholder 6"/>
          <p:cNvSpPr>
            <a:spLocks noGrp="1"/>
          </p:cNvSpPr>
          <p:nvPr>
            <p:ph type="sldNum" sz="quarter" idx="12"/>
          </p:nvPr>
        </p:nvSpPr>
        <p:spPr>
          <a:xfrm>
            <a:off x="7467600" y="6553200"/>
            <a:ext cx="990600" cy="457200"/>
          </a:xfrm>
        </p:spPr>
        <p:txBody>
          <a:bodyPr/>
          <a:lstStyle>
            <a:lvl1pPr>
              <a:defRPr/>
            </a:lvl1pPr>
          </a:lstStyle>
          <a:p>
            <a:fld id="{24871AE9-28EE-7D49-8296-B9B1023C2788}" type="slidenum">
              <a:rPr lang="en-US">
                <a:latin typeface="Arial"/>
              </a:rPr>
              <a:pPr/>
              <a:t>‹#›</a:t>
            </a:fld>
            <a:endParaRPr lang="en-US">
              <a:latin typeface="Arial"/>
            </a:endParaRPr>
          </a:p>
        </p:txBody>
      </p:sp>
    </p:spTree>
    <p:extLst>
      <p:ext uri="{BB962C8B-B14F-4D97-AF65-F5344CB8AC3E}">
        <p14:creationId xmlns:p14="http://schemas.microsoft.com/office/powerpoint/2010/main" val="2088957742"/>
      </p:ext>
    </p:extLst>
  </p:cSld>
  <p:clrMapOvr>
    <a:masterClrMapping/>
  </p:clrMapOvr>
  <p:transition xmlns:p14="http://schemas.microsoft.com/office/powerpoint/2010/mai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24-03-14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24-03-14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24-03-14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24-03-14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24-03-14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24-03-14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24-03-14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24-03-14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888A6"/>
        </a:solidFill>
        <a:effectLst/>
      </p:bgPr>
    </p:bg>
    <p:spTree>
      <p:nvGrpSpPr>
        <p:cNvPr id="1" name=""/>
        <p:cNvGrpSpPr/>
        <p:nvPr/>
      </p:nvGrpSpPr>
      <p:grpSpPr>
        <a:xfrm>
          <a:off x="0" y="0"/>
          <a:ext cx="0" cy="0"/>
          <a:chOff x="0" y="0"/>
          <a:chExt cx="0" cy="0"/>
        </a:xfrm>
      </p:grpSpPr>
      <p:sp>
        <p:nvSpPr>
          <p:cNvPr id="925698" name="Rectangle 2"/>
          <p:cNvSpPr>
            <a:spLocks noChangeArrowheads="1"/>
          </p:cNvSpPr>
          <p:nvPr/>
        </p:nvSpPr>
        <p:spPr bwMode="auto">
          <a:xfrm>
            <a:off x="0" y="0"/>
            <a:ext cx="9144000" cy="1096963"/>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en-US" sz="2400" smtClean="0">
              <a:solidFill>
                <a:srgbClr val="F8BF08"/>
              </a:solidFill>
              <a:latin typeface="Times New Roman" charset="0"/>
              <a:ea typeface="ＭＳ Ｐゴシック" charset="0"/>
            </a:endParaRPr>
          </a:p>
        </p:txBody>
      </p:sp>
      <p:sp>
        <p:nvSpPr>
          <p:cNvPr id="925699" name="Rectangle 3"/>
          <p:cNvSpPr>
            <a:spLocks noGrp="1" noChangeArrowheads="1"/>
          </p:cNvSpPr>
          <p:nvPr>
            <p:ph type="title"/>
          </p:nvPr>
        </p:nvSpPr>
        <p:spPr bwMode="auto">
          <a:xfrm>
            <a:off x="479425" y="352425"/>
            <a:ext cx="86645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700" name="Rectangle 4"/>
          <p:cNvSpPr>
            <a:spLocks noGrp="1" noChangeArrowheads="1"/>
          </p:cNvSpPr>
          <p:nvPr>
            <p:ph type="body" idx="1"/>
          </p:nvPr>
        </p:nvSpPr>
        <p:spPr bwMode="auto">
          <a:xfrm>
            <a:off x="685800" y="16002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701" name="Rectangle 5"/>
          <p:cNvSpPr>
            <a:spLocks noGrp="1" noChangeArrowheads="1"/>
          </p:cNvSpPr>
          <p:nvPr>
            <p:ph type="dt" sz="half" idx="2"/>
          </p:nvPr>
        </p:nvSpPr>
        <p:spPr bwMode="auto">
          <a:xfrm>
            <a:off x="68580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CSE490jl - Autumn 2004</a:t>
            </a:r>
          </a:p>
        </p:txBody>
      </p:sp>
      <p:sp>
        <p:nvSpPr>
          <p:cNvPr id="925702" name="Rectangle 6"/>
          <p:cNvSpPr>
            <a:spLocks noGrp="1" noChangeArrowheads="1"/>
          </p:cNvSpPr>
          <p:nvPr>
            <p:ph type="ftr" sz="quarter" idx="3"/>
          </p:nvPr>
        </p:nvSpPr>
        <p:spPr bwMode="auto">
          <a:xfrm>
            <a:off x="2667000" y="655320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100" b="1">
                <a:solidFill>
                  <a:srgbClr val="D4E8F4"/>
                </a:solidFill>
                <a:latin typeface="+mn-lt"/>
              </a:defRPr>
            </a:lvl1pPr>
          </a:lstStyle>
          <a:p>
            <a:pPr defTabSz="914400" fontAlgn="base">
              <a:spcBef>
                <a:spcPct val="0"/>
              </a:spcBef>
              <a:spcAft>
                <a:spcPct val="0"/>
              </a:spcAft>
            </a:pPr>
            <a:r>
              <a:rPr lang="en-US" smtClean="0">
                <a:latin typeface="Arial"/>
                <a:ea typeface="ＭＳ Ｐゴシック" charset="0"/>
              </a:rPr>
              <a:t>User Interface Design, Prototyping, and Evaluation</a:t>
            </a:r>
          </a:p>
        </p:txBody>
      </p:sp>
      <p:sp>
        <p:nvSpPr>
          <p:cNvPr id="925703" name="Rectangle 7"/>
          <p:cNvSpPr>
            <a:spLocks noGrp="1" noChangeArrowheads="1"/>
          </p:cNvSpPr>
          <p:nvPr>
            <p:ph type="sldNum" sz="quarter" idx="4"/>
          </p:nvPr>
        </p:nvSpPr>
        <p:spPr bwMode="auto">
          <a:xfrm>
            <a:off x="7467600" y="6553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100" b="1">
                <a:solidFill>
                  <a:srgbClr val="D4E8F4"/>
                </a:solidFill>
                <a:latin typeface="+mn-lt"/>
              </a:defRPr>
            </a:lvl1pPr>
          </a:lstStyle>
          <a:p>
            <a:pPr defTabSz="914400" fontAlgn="base">
              <a:spcBef>
                <a:spcPct val="0"/>
              </a:spcBef>
              <a:spcAft>
                <a:spcPct val="0"/>
              </a:spcAft>
            </a:pPr>
            <a:fld id="{7F0D2FBA-6E99-5044-8849-C5B1DD7298CD}" type="slidenum">
              <a:rPr lang="en-US" smtClean="0">
                <a:latin typeface="Arial"/>
                <a:ea typeface="ＭＳ Ｐゴシック" charset="0"/>
              </a:rPr>
              <a:pPr defTabSz="914400" fontAlgn="base">
                <a:spcBef>
                  <a:spcPct val="0"/>
                </a:spcBef>
                <a:spcAft>
                  <a:spcPct val="0"/>
                </a:spcAft>
              </a:pPr>
              <a:t>‹#›</a:t>
            </a:fld>
            <a:endParaRPr lang="en-US" smtClean="0">
              <a:latin typeface="Arial"/>
              <a:ea typeface="ＭＳ Ｐゴシック" charset="0"/>
            </a:endParaRPr>
          </a:p>
        </p:txBody>
      </p:sp>
    </p:spTree>
    <p:extLst>
      <p:ext uri="{BB962C8B-B14F-4D97-AF65-F5344CB8AC3E}">
        <p14:creationId xmlns:p14="http://schemas.microsoft.com/office/powerpoint/2010/main" val="359098070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xmlns:p14="http://schemas.microsoft.com/office/powerpoint/2010/main">
    <p:dissolve/>
  </p:transition>
  <p:hf hdr="0"/>
  <p:txStyles>
    <p:titleStyle>
      <a:lvl1pPr algn="l" rtl="0" fontAlgn="base">
        <a:spcBef>
          <a:spcPct val="0"/>
        </a:spcBef>
        <a:spcAft>
          <a:spcPct val="0"/>
        </a:spcAft>
        <a:defRPr sz="3700">
          <a:solidFill>
            <a:srgbClr val="3E4E6C"/>
          </a:solidFill>
          <a:latin typeface="+mj-lt"/>
          <a:ea typeface="+mj-ea"/>
          <a:cs typeface="+mj-cs"/>
        </a:defRPr>
      </a:lvl1pPr>
      <a:lvl2pPr algn="l" rtl="0" fontAlgn="base">
        <a:spcBef>
          <a:spcPct val="0"/>
        </a:spcBef>
        <a:spcAft>
          <a:spcPct val="0"/>
        </a:spcAft>
        <a:defRPr sz="3700">
          <a:solidFill>
            <a:srgbClr val="3E4E6C"/>
          </a:solidFill>
          <a:latin typeface="Arial Black" charset="0"/>
          <a:ea typeface="ＭＳ Ｐゴシック" charset="0"/>
        </a:defRPr>
      </a:lvl2pPr>
      <a:lvl3pPr algn="l" rtl="0" fontAlgn="base">
        <a:spcBef>
          <a:spcPct val="0"/>
        </a:spcBef>
        <a:spcAft>
          <a:spcPct val="0"/>
        </a:spcAft>
        <a:defRPr sz="3700">
          <a:solidFill>
            <a:srgbClr val="3E4E6C"/>
          </a:solidFill>
          <a:latin typeface="Arial Black" charset="0"/>
          <a:ea typeface="ＭＳ Ｐゴシック" charset="0"/>
        </a:defRPr>
      </a:lvl3pPr>
      <a:lvl4pPr algn="l" rtl="0" fontAlgn="base">
        <a:spcBef>
          <a:spcPct val="0"/>
        </a:spcBef>
        <a:spcAft>
          <a:spcPct val="0"/>
        </a:spcAft>
        <a:defRPr sz="3700">
          <a:solidFill>
            <a:srgbClr val="3E4E6C"/>
          </a:solidFill>
          <a:latin typeface="Arial Black" charset="0"/>
          <a:ea typeface="ＭＳ Ｐゴシック" charset="0"/>
        </a:defRPr>
      </a:lvl4pPr>
      <a:lvl5pPr algn="l" rtl="0" fontAlgn="base">
        <a:spcBef>
          <a:spcPct val="0"/>
        </a:spcBef>
        <a:spcAft>
          <a:spcPct val="0"/>
        </a:spcAft>
        <a:defRPr sz="3700">
          <a:solidFill>
            <a:srgbClr val="3E4E6C"/>
          </a:solidFill>
          <a:latin typeface="Arial Black" charset="0"/>
          <a:ea typeface="ＭＳ Ｐゴシック" charset="0"/>
        </a:defRPr>
      </a:lvl5pPr>
      <a:lvl6pPr marL="457200" algn="l" rtl="0" fontAlgn="base">
        <a:spcBef>
          <a:spcPct val="0"/>
        </a:spcBef>
        <a:spcAft>
          <a:spcPct val="0"/>
        </a:spcAft>
        <a:defRPr sz="3700">
          <a:solidFill>
            <a:srgbClr val="3E4E6C"/>
          </a:solidFill>
          <a:latin typeface="Arial Black" charset="0"/>
          <a:ea typeface="ＭＳ Ｐゴシック" charset="0"/>
        </a:defRPr>
      </a:lvl6pPr>
      <a:lvl7pPr marL="914400" algn="l" rtl="0" fontAlgn="base">
        <a:spcBef>
          <a:spcPct val="0"/>
        </a:spcBef>
        <a:spcAft>
          <a:spcPct val="0"/>
        </a:spcAft>
        <a:defRPr sz="3700">
          <a:solidFill>
            <a:srgbClr val="3E4E6C"/>
          </a:solidFill>
          <a:latin typeface="Arial Black" charset="0"/>
          <a:ea typeface="ＭＳ Ｐゴシック" charset="0"/>
        </a:defRPr>
      </a:lvl7pPr>
      <a:lvl8pPr marL="1371600" algn="l" rtl="0" fontAlgn="base">
        <a:spcBef>
          <a:spcPct val="0"/>
        </a:spcBef>
        <a:spcAft>
          <a:spcPct val="0"/>
        </a:spcAft>
        <a:defRPr sz="3700">
          <a:solidFill>
            <a:srgbClr val="3E4E6C"/>
          </a:solidFill>
          <a:latin typeface="Arial Black" charset="0"/>
          <a:ea typeface="ＭＳ Ｐゴシック" charset="0"/>
        </a:defRPr>
      </a:lvl8pPr>
      <a:lvl9pPr marL="1828800" algn="l" rtl="0" fontAlgn="base">
        <a:spcBef>
          <a:spcPct val="0"/>
        </a:spcBef>
        <a:spcAft>
          <a:spcPct val="0"/>
        </a:spcAft>
        <a:defRPr sz="3700">
          <a:solidFill>
            <a:srgbClr val="3E4E6C"/>
          </a:solidFill>
          <a:latin typeface="Arial Black" charset="0"/>
          <a:ea typeface="ＭＳ Ｐゴシック" charset="0"/>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Char char="–"/>
        <a:defRPr sz="2800" b="1">
          <a:solidFill>
            <a:schemeClr val="tx1"/>
          </a:solidFill>
          <a:latin typeface="+mn-lt"/>
          <a:ea typeface="+mn-ea"/>
        </a:defRPr>
      </a:lvl2pPr>
      <a:lvl3pPr marL="1143000" indent="-228600" algn="l" rtl="0" fontAlgn="base">
        <a:spcBef>
          <a:spcPct val="20000"/>
        </a:spcBef>
        <a:spcAft>
          <a:spcPct val="0"/>
        </a:spcAft>
        <a:buChar char="•"/>
        <a:defRPr sz="2400" b="1">
          <a:solidFill>
            <a:schemeClr val="tx1"/>
          </a:solidFill>
          <a:latin typeface="+mn-lt"/>
          <a:ea typeface="+mn-ea"/>
        </a:defRPr>
      </a:lvl3pPr>
      <a:lvl4pPr marL="1600200" indent="-228600" algn="l" rtl="0" fontAlgn="base">
        <a:spcBef>
          <a:spcPct val="20000"/>
        </a:spcBef>
        <a:spcAft>
          <a:spcPct val="0"/>
        </a:spcAft>
        <a:buChar char="–"/>
        <a:defRPr sz="2000" b="1">
          <a:solidFill>
            <a:schemeClr val="tx1"/>
          </a:solidFill>
          <a:latin typeface="+mn-lt"/>
          <a:ea typeface="+mn-ea"/>
        </a:defRPr>
      </a:lvl4pPr>
      <a:lvl5pPr marL="2057400" indent="-228600" algn="l" rtl="0" fontAlgn="base">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6" name="Picture 5"/>
          <p:cNvPicPr>
            <a:picLocks noChangeAspect="1"/>
          </p:cNvPicPr>
          <p:nvPr/>
        </p:nvPicPr>
        <p:blipFill>
          <a:blip r:embed="rId3"/>
          <a:stretch>
            <a:fillRect/>
          </a:stretch>
        </p:blipFill>
        <p:spPr>
          <a:xfrm>
            <a:off x="0" y="450574"/>
            <a:ext cx="9144000" cy="5905776"/>
          </a:xfrm>
          <a:prstGeom prst="rect">
            <a:avLst/>
          </a:prstGeom>
        </p:spPr>
      </p:pic>
    </p:spTree>
    <p:extLst>
      <p:ext uri="{BB962C8B-B14F-4D97-AF65-F5344CB8AC3E}">
        <p14:creationId xmlns:p14="http://schemas.microsoft.com/office/powerpoint/2010/main" val="753401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Fitts</a:t>
            </a:r>
            <a:r>
              <a:rPr lang="en-US" dirty="0" smtClean="0"/>
              <a:t>’ </a:t>
            </a:r>
            <a:r>
              <a:rPr lang="en-US" dirty="0" smtClean="0"/>
              <a:t>Law as an equation</a:t>
            </a:r>
            <a:endParaRPr lang="en-US" dirty="0"/>
          </a:p>
        </p:txBody>
      </p:sp>
      <p:sp>
        <p:nvSpPr>
          <p:cNvPr id="3" name="Content Placeholder 2"/>
          <p:cNvSpPr>
            <a:spLocks noGrp="1"/>
          </p:cNvSpPr>
          <p:nvPr>
            <p:ph idx="1"/>
          </p:nvPr>
        </p:nvSpPr>
        <p:spPr>
          <a:xfrm>
            <a:off x="5967574" y="2152372"/>
            <a:ext cx="3176426" cy="4203977"/>
          </a:xfrm>
        </p:spPr>
        <p:txBody>
          <a:bodyPr>
            <a:normAutofit fontScale="70000" lnSpcReduction="20000"/>
          </a:bodyPr>
          <a:lstStyle/>
          <a:p>
            <a:r>
              <a:rPr lang="en-US" dirty="0" smtClean="0"/>
              <a:t>MT = movement time</a:t>
            </a:r>
          </a:p>
          <a:p>
            <a:r>
              <a:rPr lang="en-US" dirty="0" smtClean="0"/>
              <a:t>A = amplitude (distance to target)</a:t>
            </a:r>
          </a:p>
          <a:p>
            <a:r>
              <a:rPr lang="en-US" dirty="0" smtClean="0"/>
              <a:t>W = width (width of target)</a:t>
            </a:r>
          </a:p>
          <a:p>
            <a:r>
              <a:rPr lang="en-US" dirty="0" err="1" smtClean="0"/>
              <a:t>a,b</a:t>
            </a:r>
            <a:r>
              <a:rPr lang="en-US" dirty="0"/>
              <a:t> </a:t>
            </a:r>
            <a:r>
              <a:rPr lang="en-US" dirty="0" smtClean="0"/>
              <a:t>= empirically determined constants</a:t>
            </a:r>
          </a:p>
          <a:p>
            <a:endParaRPr lang="en-US" dirty="0"/>
          </a:p>
          <a:p>
            <a:r>
              <a:rPr lang="en-US" dirty="0" smtClean="0"/>
              <a:t>ID = “index of difficulty” in bits</a:t>
            </a:r>
          </a:p>
          <a:p>
            <a:endParaRPr lang="en-US" dirty="0"/>
          </a:p>
          <a:p>
            <a:r>
              <a:rPr lang="en-US" dirty="0" smtClean="0"/>
              <a:t>IP = 1/b = “index of performance” – bits/s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7" name="Picture 6"/>
          <p:cNvPicPr>
            <a:picLocks noChangeAspect="1"/>
          </p:cNvPicPr>
          <p:nvPr/>
        </p:nvPicPr>
        <p:blipFill>
          <a:blip r:embed="rId3">
            <a:lum bright="70000" contrast="-70000"/>
          </a:blip>
          <a:stretch>
            <a:fillRect/>
          </a:stretch>
        </p:blipFill>
        <p:spPr>
          <a:xfrm>
            <a:off x="457200" y="5695320"/>
            <a:ext cx="5359385" cy="909471"/>
          </a:xfrm>
          <a:prstGeom prst="rect">
            <a:avLst/>
          </a:prstGeom>
        </p:spPr>
      </p:pic>
      <p:pic>
        <p:nvPicPr>
          <p:cNvPr id="5" name="Picture 4"/>
          <p:cNvPicPr>
            <a:picLocks noChangeAspect="1"/>
          </p:cNvPicPr>
          <p:nvPr/>
        </p:nvPicPr>
        <p:blipFill>
          <a:blip r:embed="rId4">
            <a:lum bright="70000" contrast="-70000"/>
          </a:blip>
          <a:stretch>
            <a:fillRect/>
          </a:stretch>
        </p:blipFill>
        <p:spPr>
          <a:xfrm>
            <a:off x="151772" y="1417637"/>
            <a:ext cx="5815802" cy="3877201"/>
          </a:xfrm>
          <a:prstGeom prst="rect">
            <a:avLst/>
          </a:prstGeom>
        </p:spPr>
      </p:pic>
    </p:spTree>
    <p:extLst>
      <p:ext uri="{BB962C8B-B14F-4D97-AF65-F5344CB8AC3E}">
        <p14:creationId xmlns:p14="http://schemas.microsoft.com/office/powerpoint/2010/main" val="7806201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Fitts</a:t>
            </a:r>
            <a:r>
              <a:rPr lang="en-US" dirty="0" smtClean="0"/>
              <a:t>’ Law</a:t>
            </a:r>
            <a:endParaRPr lang="en-US" dirty="0"/>
          </a:p>
        </p:txBody>
      </p:sp>
      <p:sp>
        <p:nvSpPr>
          <p:cNvPr id="3" name="Content Placeholder 2"/>
          <p:cNvSpPr>
            <a:spLocks noGrp="1"/>
          </p:cNvSpPr>
          <p:nvPr>
            <p:ph idx="1"/>
          </p:nvPr>
        </p:nvSpPr>
        <p:spPr/>
        <p:txBody>
          <a:bodyPr/>
          <a:lstStyle/>
          <a:p>
            <a:r>
              <a:rPr lang="en-US" dirty="0"/>
              <a:t>Allows us to design navigation</a:t>
            </a:r>
          </a:p>
          <a:p>
            <a:endParaRPr lang="en-US" dirty="0" smtClean="0"/>
          </a:p>
          <a:p>
            <a:r>
              <a:rPr lang="en-US" dirty="0" smtClean="0"/>
              <a:t>Allows us to evaluate input devices/techniques</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Tree>
    <p:extLst>
      <p:ext uri="{BB962C8B-B14F-4D97-AF65-F5344CB8AC3E}">
        <p14:creationId xmlns:p14="http://schemas.microsoft.com/office/powerpoint/2010/main" val="26252387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 about the targets on this screen</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pic>
        <p:nvPicPr>
          <p:cNvPr id="8" name="Picture 7"/>
          <p:cNvPicPr>
            <a:picLocks noChangeAspect="1"/>
          </p:cNvPicPr>
          <p:nvPr/>
        </p:nvPicPr>
        <p:blipFill>
          <a:blip r:embed="rId3"/>
          <a:stretch>
            <a:fillRect/>
          </a:stretch>
        </p:blipFill>
        <p:spPr>
          <a:xfrm>
            <a:off x="520700" y="38100"/>
            <a:ext cx="8102600" cy="6781800"/>
          </a:xfrm>
          <a:prstGeom prst="rect">
            <a:avLst/>
          </a:prstGeom>
        </p:spPr>
      </p:pic>
    </p:spTree>
    <p:extLst>
      <p:ext uri="{BB962C8B-B14F-4D97-AF65-F5344CB8AC3E}">
        <p14:creationId xmlns:p14="http://schemas.microsoft.com/office/powerpoint/2010/main" val="21022034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Microsoft Toolbars offer the user the option of displaying a label below each tool. Give two reasons why labeled tools can be access faster. (Assume the user knows the tools, and does not need the labels to identify the tool.)</a:t>
            </a:r>
            <a:endParaRPr lang="en-US" dirty="0"/>
          </a:p>
          <a:p>
            <a:pPr marL="514350" indent="-514350">
              <a:buAutoNum type="alphaLcPeriod"/>
            </a:pPr>
            <a:r>
              <a:rPr lang="en-US" dirty="0" smtClean="0"/>
              <a:t>The label becomes the target, and so it is bigger.</a:t>
            </a:r>
          </a:p>
          <a:p>
            <a:pPr marL="514350" indent="-514350">
              <a:buAutoNum type="alphaLcPeriod"/>
            </a:pPr>
            <a:r>
              <a:rPr lang="en-US" dirty="0" smtClean="0"/>
              <a:t>When labels are not used, the tool icons crowd together</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spTree>
    <p:extLst>
      <p:ext uri="{BB962C8B-B14F-4D97-AF65-F5344CB8AC3E}">
        <p14:creationId xmlns:p14="http://schemas.microsoft.com/office/powerpoint/2010/main" val="3442159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1765292" y="1600200"/>
            <a:ext cx="6921507" cy="4525963"/>
          </a:xfrm>
        </p:spPr>
        <p:txBody>
          <a:bodyPr/>
          <a:lstStyle/>
          <a:p>
            <a:r>
              <a:rPr lang="en-US" dirty="0" smtClean="0"/>
              <a:t>Assume you will this layout of buttons on the left edge of the screen. Without changing the size of these icons, what can you do to decrease the amount of time it takes to access the tools?</a:t>
            </a:r>
          </a:p>
          <a:p>
            <a:pPr marL="514350" indent="-514350">
              <a:buAutoNum type="alphaLcPeriod"/>
            </a:pPr>
            <a:r>
              <a:rPr lang="en-US" dirty="0" smtClean="0"/>
              <a:t>Change the array to 1x12</a:t>
            </a:r>
          </a:p>
          <a:p>
            <a:pPr marL="514350" indent="-514350">
              <a:buAutoNum type="alphaLcPeriod"/>
            </a:pPr>
            <a:r>
              <a:rPr lang="en-US" dirty="0" smtClean="0"/>
              <a:t>Ensure you can click the pixels to the left of the button, too!!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sp>
        <p:nvSpPr>
          <p:cNvPr id="5" name="Rectangle 4"/>
          <p:cNvSpPr/>
          <p:nvPr/>
        </p:nvSpPr>
        <p:spPr>
          <a:xfrm>
            <a:off x="222949" y="1824606"/>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56035" y="1824606"/>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22949" y="2361147"/>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56035" y="2352659"/>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2949" y="2889200"/>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56035" y="2889200"/>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22949" y="3400750"/>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56035" y="3400750"/>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22949" y="3937291"/>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56035" y="3928803"/>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22949" y="4465344"/>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56035" y="4465344"/>
            <a:ext cx="468502" cy="46850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6744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Explain why a Macintosh pull-down menu can be accessed at least five times faster than a typical Windows pull-down menu. Suggest why Microsoft made the decision to make their pull-downs the way they did.</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6" name="Picture 5"/>
          <p:cNvPicPr>
            <a:picLocks noChangeAspect="1"/>
          </p:cNvPicPr>
          <p:nvPr/>
        </p:nvPicPr>
        <p:blipFill rotWithShape="1">
          <a:blip r:embed="rId3"/>
          <a:srcRect r="57840" b="63551"/>
          <a:stretch/>
        </p:blipFill>
        <p:spPr>
          <a:xfrm>
            <a:off x="457200" y="4168515"/>
            <a:ext cx="3748032" cy="2374701"/>
          </a:xfrm>
          <a:prstGeom prst="rect">
            <a:avLst/>
          </a:prstGeom>
        </p:spPr>
      </p:pic>
      <p:pic>
        <p:nvPicPr>
          <p:cNvPr id="7" name="Picture 6"/>
          <p:cNvPicPr>
            <a:picLocks noChangeAspect="1"/>
          </p:cNvPicPr>
          <p:nvPr/>
        </p:nvPicPr>
        <p:blipFill rotWithShape="1">
          <a:blip r:embed="rId4"/>
          <a:srcRect t="-1403" r="54125" b="30607"/>
          <a:stretch/>
        </p:blipFill>
        <p:spPr>
          <a:xfrm>
            <a:off x="4514084" y="4168515"/>
            <a:ext cx="4078232" cy="2374701"/>
          </a:xfrm>
          <a:prstGeom prst="rect">
            <a:avLst/>
          </a:prstGeom>
        </p:spPr>
      </p:pic>
    </p:spTree>
    <p:extLst>
      <p:ext uri="{BB962C8B-B14F-4D97-AF65-F5344CB8AC3E}">
        <p14:creationId xmlns:p14="http://schemas.microsoft.com/office/powerpoint/2010/main" val="17516570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Swiftpoint</a:t>
            </a:r>
            <a:endParaRPr lang="en-US" dirty="0"/>
          </a:p>
        </p:txBody>
      </p:sp>
      <p:sp>
        <p:nvSpPr>
          <p:cNvPr id="3" name="Content Placeholder 2"/>
          <p:cNvSpPr>
            <a:spLocks noGrp="1"/>
          </p:cNvSpPr>
          <p:nvPr>
            <p:ph idx="1"/>
          </p:nvPr>
        </p:nvSpPr>
        <p:spPr>
          <a:xfrm>
            <a:off x="457200" y="4887557"/>
            <a:ext cx="8229600" cy="1238606"/>
          </a:xfrm>
        </p:spPr>
        <p:txBody>
          <a:bodyPr>
            <a:normAutofit fontScale="47500" lnSpcReduction="20000"/>
          </a:bodyPr>
          <a:lstStyle/>
          <a:p>
            <a:endParaRPr lang="en-US" dirty="0" smtClean="0"/>
          </a:p>
          <a:p>
            <a:endParaRPr lang="en-US" dirty="0"/>
          </a:p>
          <a:p>
            <a:endParaRPr lang="en-US" dirty="0" smtClean="0"/>
          </a:p>
          <a:p>
            <a:endParaRPr lang="en-US" dirty="0"/>
          </a:p>
          <a:p>
            <a:r>
              <a:rPr lang="en-US" dirty="0"/>
              <a:t>http://</a:t>
            </a:r>
            <a:r>
              <a:rPr lang="en-US" dirty="0" err="1"/>
              <a:t>www.youtube.com</a:t>
            </a:r>
            <a:r>
              <a:rPr lang="en-US" dirty="0"/>
              <a:t>/</a:t>
            </a:r>
            <a:r>
              <a:rPr lang="en-US" dirty="0" err="1"/>
              <a:t>watch?v</a:t>
            </a:r>
            <a:r>
              <a:rPr lang="en-US" dirty="0"/>
              <a:t>=nswGDGy599w</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6" name="Picture 5"/>
          <p:cNvPicPr>
            <a:picLocks noChangeAspect="1"/>
          </p:cNvPicPr>
          <p:nvPr/>
        </p:nvPicPr>
        <p:blipFill>
          <a:blip r:embed="rId2"/>
          <a:stretch>
            <a:fillRect/>
          </a:stretch>
        </p:blipFill>
        <p:spPr>
          <a:xfrm>
            <a:off x="165265" y="1600200"/>
            <a:ext cx="3871521" cy="3287357"/>
          </a:xfrm>
          <a:prstGeom prst="rect">
            <a:avLst/>
          </a:prstGeom>
        </p:spPr>
      </p:pic>
      <p:pic>
        <p:nvPicPr>
          <p:cNvPr id="8" name="Picture 7"/>
          <p:cNvPicPr>
            <a:picLocks noChangeAspect="1"/>
          </p:cNvPicPr>
          <p:nvPr/>
        </p:nvPicPr>
        <p:blipFill>
          <a:blip r:embed="rId3"/>
          <a:stretch>
            <a:fillRect/>
          </a:stretch>
        </p:blipFill>
        <p:spPr>
          <a:xfrm>
            <a:off x="4200606" y="1600200"/>
            <a:ext cx="4943394" cy="3287357"/>
          </a:xfrm>
          <a:prstGeom prst="rect">
            <a:avLst/>
          </a:prstGeom>
        </p:spPr>
      </p:pic>
    </p:spTree>
    <p:extLst>
      <p:ext uri="{BB962C8B-B14F-4D97-AF65-F5344CB8AC3E}">
        <p14:creationId xmlns:p14="http://schemas.microsoft.com/office/powerpoint/2010/main" val="42034995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Comparing </a:t>
            </a:r>
            <a:r>
              <a:rPr lang="en-US" dirty="0" err="1" smtClean="0"/>
              <a:t>TouchPad</a:t>
            </a:r>
            <a:r>
              <a:rPr lang="en-US" dirty="0" smtClean="0"/>
              <a:t> to </a:t>
            </a:r>
            <a:r>
              <a:rPr lang="en-US" dirty="0" err="1" smtClean="0"/>
              <a:t>Swiftpoint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4"/>
          <p:cNvPicPr>
            <a:picLocks noChangeAspect="1"/>
          </p:cNvPicPr>
          <p:nvPr/>
        </p:nvPicPr>
        <p:blipFill>
          <a:blip r:embed="rId2"/>
          <a:stretch>
            <a:fillRect/>
          </a:stretch>
        </p:blipFill>
        <p:spPr>
          <a:xfrm>
            <a:off x="268254" y="1706339"/>
            <a:ext cx="8580267" cy="4413250"/>
          </a:xfrm>
          <a:prstGeom prst="rect">
            <a:avLst/>
          </a:prstGeom>
        </p:spPr>
      </p:pic>
    </p:spTree>
    <p:extLst>
      <p:ext uri="{BB962C8B-B14F-4D97-AF65-F5344CB8AC3E}">
        <p14:creationId xmlns:p14="http://schemas.microsoft.com/office/powerpoint/2010/main" val="34526465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BubbleCursor</a:t>
            </a:r>
            <a:endParaRPr lang="en-US" dirty="0"/>
          </a:p>
        </p:txBody>
      </p:sp>
      <p:sp>
        <p:nvSpPr>
          <p:cNvPr id="3" name="Content Placeholder 2"/>
          <p:cNvSpPr>
            <a:spLocks noGrp="1"/>
          </p:cNvSpPr>
          <p:nvPr>
            <p:ph idx="1"/>
          </p:nvPr>
        </p:nvSpPr>
        <p:spPr/>
        <p:txBody>
          <a:bodyPr/>
          <a:lstStyle/>
          <a:p>
            <a:r>
              <a:rPr lang="en-US" dirty="0" smtClean="0"/>
              <a:t>Challenge: make it so that it’s easier to click on targets</a:t>
            </a:r>
          </a:p>
          <a:p>
            <a:endParaRPr lang="en-US" dirty="0"/>
          </a:p>
          <a:p>
            <a:r>
              <a:rPr lang="en-US" dirty="0" smtClean="0"/>
              <a:t>Original approach: use an area cursor</a:t>
            </a:r>
          </a:p>
          <a:p>
            <a:endParaRPr lang="en-US" dirty="0"/>
          </a:p>
          <a:p>
            <a:r>
              <a:rPr lang="en-US" dirty="0" err="1" smtClean="0"/>
              <a:t>BubbleCursor</a:t>
            </a:r>
            <a:r>
              <a:rPr lang="en-US" dirty="0" smtClean="0"/>
              <a:t> approach: use a dynamically resizing area cursor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extLst>
      <p:ext uri="{BB962C8B-B14F-4D97-AF65-F5344CB8AC3E}">
        <p14:creationId xmlns:p14="http://schemas.microsoft.com/office/powerpoint/2010/main" val="1883438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EdgeWrite</a:t>
            </a:r>
            <a:endParaRPr lang="en-US" dirty="0"/>
          </a:p>
        </p:txBody>
      </p:sp>
      <p:sp>
        <p:nvSpPr>
          <p:cNvPr id="3" name="Content Placeholder 2"/>
          <p:cNvSpPr>
            <a:spLocks noGrp="1"/>
          </p:cNvSpPr>
          <p:nvPr>
            <p:ph idx="1"/>
          </p:nvPr>
        </p:nvSpPr>
        <p:spPr>
          <a:xfrm>
            <a:off x="457200" y="1600200"/>
            <a:ext cx="3805336" cy="4525963"/>
          </a:xfrm>
        </p:spPr>
        <p:txBody>
          <a:bodyPr/>
          <a:lstStyle/>
          <a:p>
            <a:r>
              <a:rPr lang="en-US" dirty="0" smtClean="0"/>
              <a:t>Use the corners of a boundary area for super fast text entry.</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5" name="Picture 4"/>
          <p:cNvPicPr>
            <a:picLocks noChangeAspect="1"/>
          </p:cNvPicPr>
          <p:nvPr/>
        </p:nvPicPr>
        <p:blipFill>
          <a:blip r:embed="rId2"/>
          <a:stretch>
            <a:fillRect/>
          </a:stretch>
        </p:blipFill>
        <p:spPr>
          <a:xfrm>
            <a:off x="4565650" y="1600200"/>
            <a:ext cx="4182036" cy="3113498"/>
          </a:xfrm>
          <a:prstGeom prst="rect">
            <a:avLst/>
          </a:prstGeom>
        </p:spPr>
      </p:pic>
    </p:spTree>
    <p:extLst>
      <p:ext uri="{BB962C8B-B14F-4D97-AF65-F5344CB8AC3E}">
        <p14:creationId xmlns:p14="http://schemas.microsoft.com/office/powerpoint/2010/main" val="8163727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P3</a:t>
            </a:r>
            <a:endParaRPr lang="en-US" dirty="0"/>
          </a:p>
        </p:txBody>
      </p:sp>
      <p:sp>
        <p:nvSpPr>
          <p:cNvPr id="3" name="Content Placeholder 2"/>
          <p:cNvSpPr>
            <a:spLocks noGrp="1"/>
          </p:cNvSpPr>
          <p:nvPr>
            <p:ph idx="1"/>
          </p:nvPr>
        </p:nvSpPr>
        <p:spPr/>
        <p:txBody>
          <a:bodyPr>
            <a:normAutofit fontScale="92500"/>
          </a:bodyPr>
          <a:lstStyle/>
          <a:p>
            <a:r>
              <a:rPr lang="en-US" b="1" dirty="0" smtClean="0"/>
              <a:t>Code Submission</a:t>
            </a:r>
            <a:r>
              <a:rPr lang="en-US" dirty="0" smtClean="0"/>
              <a:t>: </a:t>
            </a:r>
            <a:r>
              <a:rPr lang="en-US" dirty="0" smtClean="0"/>
              <a:t>Submit your code, binaries and assets as a zip file on Piazza by 5pm today. This is the code that you will use to demo in your tutorial</a:t>
            </a:r>
            <a:r>
              <a:rPr lang="en-US" dirty="0" smtClean="0"/>
              <a:t>.</a:t>
            </a:r>
          </a:p>
          <a:p>
            <a:endParaRPr lang="en-US" dirty="0"/>
          </a:p>
          <a:p>
            <a:r>
              <a:rPr lang="en-US" b="1" dirty="0" smtClean="0"/>
              <a:t>Demos: </a:t>
            </a:r>
            <a:r>
              <a:rPr lang="en-US" dirty="0" smtClean="0"/>
              <a:t>Your demo will happen for 10 minutes in your tutorial. Remember that each member of your team needs to present.</a:t>
            </a:r>
            <a:r>
              <a:rPr lang="en-US" b="1" dirty="0"/>
              <a:t> </a:t>
            </a:r>
            <a:r>
              <a:rPr lang="en-US" dirty="0" smtClean="0"/>
              <a:t>5 minute question session: you will be evaluated on your ability to handle questions.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Tree>
    <p:extLst>
      <p:ext uri="{BB962C8B-B14F-4D97-AF65-F5344CB8AC3E}">
        <p14:creationId xmlns:p14="http://schemas.microsoft.com/office/powerpoint/2010/main" val="6021071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EdgeWrite</a:t>
            </a:r>
            <a:r>
              <a:rPr lang="en-US" dirty="0" smtClean="0"/>
              <a:t> Contexts..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5" name="Picture 4"/>
          <p:cNvPicPr>
            <a:picLocks noChangeAspect="1"/>
          </p:cNvPicPr>
          <p:nvPr/>
        </p:nvPicPr>
        <p:blipFill>
          <a:blip r:embed="rId2"/>
          <a:stretch>
            <a:fillRect/>
          </a:stretch>
        </p:blipFill>
        <p:spPr>
          <a:xfrm>
            <a:off x="457200" y="1417638"/>
            <a:ext cx="3810000" cy="2235200"/>
          </a:xfrm>
          <a:prstGeom prst="rect">
            <a:avLst/>
          </a:prstGeom>
        </p:spPr>
      </p:pic>
      <p:pic>
        <p:nvPicPr>
          <p:cNvPr id="6" name="Picture 5"/>
          <p:cNvPicPr>
            <a:picLocks noChangeAspect="1"/>
          </p:cNvPicPr>
          <p:nvPr/>
        </p:nvPicPr>
        <p:blipFill>
          <a:blip r:embed="rId3"/>
          <a:stretch>
            <a:fillRect/>
          </a:stretch>
        </p:blipFill>
        <p:spPr>
          <a:xfrm>
            <a:off x="4711700" y="2386206"/>
            <a:ext cx="3683000" cy="3302000"/>
          </a:xfrm>
          <a:prstGeom prst="rect">
            <a:avLst/>
          </a:prstGeom>
        </p:spPr>
      </p:pic>
      <p:pic>
        <p:nvPicPr>
          <p:cNvPr id="7" name="Picture 6"/>
          <p:cNvPicPr>
            <a:picLocks noChangeAspect="1"/>
          </p:cNvPicPr>
          <p:nvPr/>
        </p:nvPicPr>
        <p:blipFill>
          <a:blip r:embed="rId4"/>
          <a:stretch>
            <a:fillRect/>
          </a:stretch>
        </p:blipFill>
        <p:spPr>
          <a:xfrm>
            <a:off x="457200" y="3845077"/>
            <a:ext cx="3810000" cy="2976563"/>
          </a:xfrm>
          <a:prstGeom prst="rect">
            <a:avLst/>
          </a:prstGeom>
        </p:spPr>
      </p:pic>
    </p:spTree>
    <p:extLst>
      <p:ext uri="{BB962C8B-B14F-4D97-AF65-F5344CB8AC3E}">
        <p14:creationId xmlns:p14="http://schemas.microsoft.com/office/powerpoint/2010/main" val="11132480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sp>
        <p:nvSpPr>
          <p:cNvPr id="5" name="Title 1"/>
          <p:cNvSpPr>
            <a:spLocks noGrp="1"/>
          </p:cNvSpPr>
          <p:nvPr>
            <p:ph type="title"/>
          </p:nvPr>
        </p:nvSpPr>
        <p:spPr/>
        <p:txBody>
          <a:bodyPr>
            <a:normAutofit/>
          </a:bodyPr>
          <a:lstStyle/>
          <a:p>
            <a:r>
              <a:rPr lang="en-US" dirty="0" err="1" smtClean="0"/>
              <a:t>Fitts</a:t>
            </a:r>
            <a:r>
              <a:rPr lang="en-US" dirty="0" smtClean="0"/>
              <a:t>’ Law and Touch Interfaces</a:t>
            </a:r>
            <a:endParaRPr lang="en-US" dirty="0"/>
          </a:p>
        </p:txBody>
      </p:sp>
      <p:pic>
        <p:nvPicPr>
          <p:cNvPr id="7" name="Picture 6"/>
          <p:cNvPicPr>
            <a:picLocks noChangeAspect="1"/>
          </p:cNvPicPr>
          <p:nvPr/>
        </p:nvPicPr>
        <p:blipFill>
          <a:blip r:embed="rId3"/>
          <a:stretch>
            <a:fillRect/>
          </a:stretch>
        </p:blipFill>
        <p:spPr>
          <a:xfrm>
            <a:off x="457200" y="1417637"/>
            <a:ext cx="7071782" cy="5303837"/>
          </a:xfrm>
          <a:prstGeom prst="rect">
            <a:avLst/>
          </a:prstGeom>
        </p:spPr>
      </p:pic>
    </p:spTree>
    <p:extLst>
      <p:ext uri="{BB962C8B-B14F-4D97-AF65-F5344CB8AC3E}">
        <p14:creationId xmlns:p14="http://schemas.microsoft.com/office/powerpoint/2010/main" val="35654085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Fitts</a:t>
            </a:r>
            <a:r>
              <a:rPr lang="en-US" dirty="0" smtClean="0"/>
              <a:t>’ Law and Touch Interfaces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6" name="Picture 5"/>
          <p:cNvPicPr>
            <a:picLocks noChangeAspect="1"/>
          </p:cNvPicPr>
          <p:nvPr/>
        </p:nvPicPr>
        <p:blipFill>
          <a:blip r:embed="rId3"/>
          <a:stretch>
            <a:fillRect/>
          </a:stretch>
        </p:blipFill>
        <p:spPr>
          <a:xfrm>
            <a:off x="457200" y="1417638"/>
            <a:ext cx="6769100" cy="3086100"/>
          </a:xfrm>
          <a:prstGeom prst="rect">
            <a:avLst/>
          </a:prstGeom>
        </p:spPr>
      </p:pic>
      <p:pic>
        <p:nvPicPr>
          <p:cNvPr id="7" name="Picture 6"/>
          <p:cNvPicPr>
            <a:picLocks noChangeAspect="1"/>
          </p:cNvPicPr>
          <p:nvPr/>
        </p:nvPicPr>
        <p:blipFill>
          <a:blip r:embed="rId4"/>
          <a:stretch>
            <a:fillRect/>
          </a:stretch>
        </p:blipFill>
        <p:spPr>
          <a:xfrm>
            <a:off x="4701881" y="1736819"/>
            <a:ext cx="3984919" cy="4813245"/>
          </a:xfrm>
          <a:prstGeom prst="rect">
            <a:avLst/>
          </a:prstGeom>
        </p:spPr>
      </p:pic>
    </p:spTree>
    <p:extLst>
      <p:ext uri="{BB962C8B-B14F-4D97-AF65-F5344CB8AC3E}">
        <p14:creationId xmlns:p14="http://schemas.microsoft.com/office/powerpoint/2010/main" val="2316306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You should now be able to:</a:t>
            </a:r>
          </a:p>
          <a:p>
            <a:r>
              <a:rPr lang="en-US" sz="2800" dirty="0" smtClean="0">
                <a:solidFill>
                  <a:srgbClr val="D9D9D9"/>
                </a:solidFill>
              </a:rPr>
              <a:t>» Describe </a:t>
            </a:r>
            <a:r>
              <a:rPr lang="en-US" sz="2800" dirty="0">
                <a:solidFill>
                  <a:srgbClr val="D9D9D9"/>
                </a:solidFill>
              </a:rPr>
              <a:t>the original </a:t>
            </a:r>
            <a:r>
              <a:rPr lang="en-US" sz="2800" dirty="0" err="1">
                <a:solidFill>
                  <a:srgbClr val="D9D9D9"/>
                </a:solidFill>
              </a:rPr>
              <a:t>Fitts</a:t>
            </a:r>
            <a:r>
              <a:rPr lang="en-US" sz="2800" dirty="0">
                <a:solidFill>
                  <a:srgbClr val="D9D9D9"/>
                </a:solidFill>
              </a:rPr>
              <a:t>' law experiments</a:t>
            </a:r>
          </a:p>
          <a:p>
            <a:r>
              <a:rPr lang="en-US" sz="2800" dirty="0" smtClean="0">
                <a:solidFill>
                  <a:srgbClr val="D9D9D9"/>
                </a:solidFill>
              </a:rPr>
              <a:t>» Provide </a:t>
            </a:r>
            <a:r>
              <a:rPr lang="en-US" sz="2800" dirty="0">
                <a:solidFill>
                  <a:srgbClr val="D9D9D9"/>
                </a:solidFill>
              </a:rPr>
              <a:t>an interpretation for </a:t>
            </a:r>
            <a:r>
              <a:rPr lang="en-US" sz="2800" dirty="0" err="1">
                <a:solidFill>
                  <a:srgbClr val="D9D9D9"/>
                </a:solidFill>
              </a:rPr>
              <a:t>Fitt's</a:t>
            </a:r>
            <a:r>
              <a:rPr lang="en-US" sz="2800" dirty="0">
                <a:solidFill>
                  <a:srgbClr val="D9D9D9"/>
                </a:solidFill>
              </a:rPr>
              <a:t> law</a:t>
            </a:r>
          </a:p>
          <a:p>
            <a:r>
              <a:rPr lang="en-US" sz="2800" dirty="0" smtClean="0">
                <a:solidFill>
                  <a:srgbClr val="D9D9D9"/>
                </a:solidFill>
              </a:rPr>
              <a:t>» Identify </a:t>
            </a:r>
            <a:r>
              <a:rPr lang="en-US" sz="2800" dirty="0">
                <a:solidFill>
                  <a:srgbClr val="D9D9D9"/>
                </a:solidFill>
              </a:rPr>
              <a:t>two ways that </a:t>
            </a:r>
            <a:r>
              <a:rPr lang="en-US" sz="2800" dirty="0" err="1">
                <a:solidFill>
                  <a:srgbClr val="D9D9D9"/>
                </a:solidFill>
              </a:rPr>
              <a:t>Fitts</a:t>
            </a:r>
            <a:r>
              <a:rPr lang="en-US" sz="2800" dirty="0">
                <a:solidFill>
                  <a:srgbClr val="D9D9D9"/>
                </a:solidFill>
              </a:rPr>
              <a:t>' Law can be used in interaction design</a:t>
            </a:r>
          </a:p>
          <a:p>
            <a:r>
              <a:rPr lang="en-US" sz="2800" dirty="0" smtClean="0">
                <a:solidFill>
                  <a:srgbClr val="D9D9D9"/>
                </a:solidFill>
              </a:rPr>
              <a:t>» Critique </a:t>
            </a:r>
            <a:r>
              <a:rPr lang="en-US" sz="2800" dirty="0">
                <a:solidFill>
                  <a:srgbClr val="D9D9D9"/>
                </a:solidFill>
              </a:rPr>
              <a:t>visual designs using </a:t>
            </a:r>
            <a:r>
              <a:rPr lang="en-US" sz="2800" dirty="0" err="1">
                <a:solidFill>
                  <a:srgbClr val="D9D9D9"/>
                </a:solidFill>
              </a:rPr>
              <a:t>Fitts</a:t>
            </a:r>
            <a:r>
              <a:rPr lang="en-US" sz="2800" dirty="0">
                <a:solidFill>
                  <a:srgbClr val="D9D9D9"/>
                </a:solidFill>
              </a:rPr>
              <a:t>' Law</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18517137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P4 - </a:t>
            </a:r>
            <a:r>
              <a:rPr lang="en-US" dirty="0"/>
              <a:t>Final Report &amp; </a:t>
            </a:r>
            <a:r>
              <a:rPr lang="en-US" dirty="0" smtClean="0"/>
              <a:t>Presentation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Already posted</a:t>
            </a:r>
          </a:p>
          <a:p>
            <a:endParaRPr lang="en-US" dirty="0"/>
          </a:p>
          <a:p>
            <a:r>
              <a:rPr lang="en-US" dirty="0" smtClean="0"/>
              <a:t>Reflect back on your work in this project.</a:t>
            </a:r>
          </a:p>
          <a:p>
            <a:r>
              <a:rPr lang="en-US" sz="2800" dirty="0" smtClean="0">
                <a:solidFill>
                  <a:srgbClr val="D9D9D9"/>
                </a:solidFill>
              </a:rPr>
              <a:t>» Major discoveries</a:t>
            </a:r>
          </a:p>
          <a:p>
            <a:r>
              <a:rPr lang="en-US" sz="2800" dirty="0" smtClean="0">
                <a:solidFill>
                  <a:srgbClr val="D9D9D9"/>
                </a:solidFill>
              </a:rPr>
              <a:t>» Major design decisions &amp; rationale</a:t>
            </a:r>
          </a:p>
          <a:p>
            <a:r>
              <a:rPr lang="en-US" sz="2800" dirty="0" smtClean="0">
                <a:solidFill>
                  <a:srgbClr val="D9D9D9"/>
                </a:solidFill>
              </a:rPr>
              <a:t>» Discoveries from heuristic evaluation</a:t>
            </a:r>
          </a:p>
          <a:p>
            <a:r>
              <a:rPr lang="en-US" sz="2800" dirty="0" smtClean="0">
                <a:solidFill>
                  <a:srgbClr val="D9D9D9"/>
                </a:solidFill>
              </a:rPr>
              <a:t>» Next steps in subsequent iteration</a:t>
            </a:r>
            <a:endParaRPr lang="en-US" sz="2800" dirty="0">
              <a:solidFill>
                <a:srgbClr val="D9D9D9"/>
              </a:solidFill>
            </a:endParaRPr>
          </a:p>
          <a:p>
            <a:endParaRPr lang="en-US" sz="2800" dirty="0" smtClean="0">
              <a:solidFill>
                <a:srgbClr val="D9D9D9"/>
              </a:solidFill>
            </a:endParaRPr>
          </a:p>
          <a:p>
            <a:r>
              <a:rPr lang="en-US" sz="2800" dirty="0" smtClean="0"/>
              <a:t>There is an outline -- follow it!</a:t>
            </a:r>
            <a:endParaRPr lang="en-US" sz="2800" dirty="0" smtClean="0">
              <a:solidFill>
                <a:srgbClr val="D9D9D9"/>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spTree>
    <p:extLst>
      <p:ext uri="{BB962C8B-B14F-4D97-AF65-F5344CB8AC3E}">
        <p14:creationId xmlns:p14="http://schemas.microsoft.com/office/powerpoint/2010/main" val="16184885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err="1" smtClean="0"/>
              <a:t>Fitts</a:t>
            </a:r>
            <a:r>
              <a:rPr lang="en-US" dirty="0" smtClean="0"/>
              <a:t>’ </a:t>
            </a:r>
            <a:r>
              <a:rPr lang="en-US" dirty="0" smtClean="0"/>
              <a:t>Law and Applications</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Winter 2014</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
        <p:nvSpPr>
          <p:cNvPr id="5" name="TextBox 4"/>
          <p:cNvSpPr txBox="1"/>
          <p:nvPr/>
        </p:nvSpPr>
        <p:spPr>
          <a:xfrm>
            <a:off x="1208745" y="5638800"/>
            <a:ext cx="6563655" cy="369332"/>
          </a:xfrm>
          <a:prstGeom prst="rect">
            <a:avLst/>
          </a:prstGeom>
          <a:noFill/>
        </p:spPr>
        <p:txBody>
          <a:bodyPr wrap="square" rtlCol="0">
            <a:spAutoFit/>
          </a:bodyPr>
          <a:lstStyle/>
          <a:p>
            <a:pPr algn="ctr"/>
            <a:r>
              <a:rPr lang="en-US" dirty="0" smtClean="0">
                <a:solidFill>
                  <a:srgbClr val="D9D9D9"/>
                </a:solidFill>
              </a:rPr>
              <a:t>Anthony Tang</a:t>
            </a:r>
            <a:endParaRPr lang="en-US" dirty="0">
              <a:solidFill>
                <a:srgbClr val="D9D9D9"/>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By the end of the lecture, you should be able to:</a:t>
            </a:r>
          </a:p>
          <a:p>
            <a:r>
              <a:rPr lang="en-US" sz="2800" dirty="0" smtClean="0">
                <a:solidFill>
                  <a:srgbClr val="D9D9D9"/>
                </a:solidFill>
              </a:rPr>
              <a:t>» Describe </a:t>
            </a:r>
            <a:r>
              <a:rPr lang="en-US" sz="2800" dirty="0">
                <a:solidFill>
                  <a:srgbClr val="D9D9D9"/>
                </a:solidFill>
              </a:rPr>
              <a:t>the original </a:t>
            </a:r>
            <a:r>
              <a:rPr lang="en-US" sz="2800" dirty="0" err="1">
                <a:solidFill>
                  <a:srgbClr val="D9D9D9"/>
                </a:solidFill>
              </a:rPr>
              <a:t>Fitts</a:t>
            </a:r>
            <a:r>
              <a:rPr lang="en-US" sz="2800" dirty="0">
                <a:solidFill>
                  <a:srgbClr val="D9D9D9"/>
                </a:solidFill>
              </a:rPr>
              <a:t>' law experiments</a:t>
            </a:r>
          </a:p>
          <a:p>
            <a:r>
              <a:rPr lang="en-US" sz="2800" dirty="0" smtClean="0">
                <a:solidFill>
                  <a:srgbClr val="D9D9D9"/>
                </a:solidFill>
              </a:rPr>
              <a:t>» Provide </a:t>
            </a:r>
            <a:r>
              <a:rPr lang="en-US" sz="2800" dirty="0">
                <a:solidFill>
                  <a:srgbClr val="D9D9D9"/>
                </a:solidFill>
              </a:rPr>
              <a:t>an interpretation for </a:t>
            </a:r>
            <a:r>
              <a:rPr lang="en-US" sz="2800" dirty="0" err="1">
                <a:solidFill>
                  <a:srgbClr val="D9D9D9"/>
                </a:solidFill>
              </a:rPr>
              <a:t>Fitt's</a:t>
            </a:r>
            <a:r>
              <a:rPr lang="en-US" sz="2800" dirty="0">
                <a:solidFill>
                  <a:srgbClr val="D9D9D9"/>
                </a:solidFill>
              </a:rPr>
              <a:t> law</a:t>
            </a:r>
          </a:p>
          <a:p>
            <a:r>
              <a:rPr lang="en-US" sz="2800" dirty="0" smtClean="0">
                <a:solidFill>
                  <a:srgbClr val="D9D9D9"/>
                </a:solidFill>
              </a:rPr>
              <a:t>» Identify </a:t>
            </a:r>
            <a:r>
              <a:rPr lang="en-US" sz="2800" dirty="0">
                <a:solidFill>
                  <a:srgbClr val="D9D9D9"/>
                </a:solidFill>
              </a:rPr>
              <a:t>two ways that </a:t>
            </a:r>
            <a:r>
              <a:rPr lang="en-US" sz="2800" dirty="0" err="1">
                <a:solidFill>
                  <a:srgbClr val="D9D9D9"/>
                </a:solidFill>
              </a:rPr>
              <a:t>Fitts</a:t>
            </a:r>
            <a:r>
              <a:rPr lang="en-US" sz="2800" dirty="0">
                <a:solidFill>
                  <a:srgbClr val="D9D9D9"/>
                </a:solidFill>
              </a:rPr>
              <a:t>' Law can be used in interaction design</a:t>
            </a:r>
          </a:p>
          <a:p>
            <a:r>
              <a:rPr lang="en-US" sz="2800" dirty="0" smtClean="0">
                <a:solidFill>
                  <a:srgbClr val="D9D9D9"/>
                </a:solidFill>
              </a:rPr>
              <a:t>» Critique </a:t>
            </a:r>
            <a:r>
              <a:rPr lang="en-US" sz="2800" dirty="0">
                <a:solidFill>
                  <a:srgbClr val="D9D9D9"/>
                </a:solidFill>
              </a:rPr>
              <a:t>visual designs using </a:t>
            </a:r>
            <a:r>
              <a:rPr lang="en-US" sz="2800" dirty="0" err="1">
                <a:solidFill>
                  <a:srgbClr val="D9D9D9"/>
                </a:solidFill>
              </a:rPr>
              <a:t>Fitts</a:t>
            </a:r>
            <a:r>
              <a:rPr lang="en-US" sz="2800" dirty="0">
                <a:solidFill>
                  <a:srgbClr val="D9D9D9"/>
                </a:solidFill>
              </a:rPr>
              <a:t>' Law</a:t>
            </a:r>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spTree>
    <p:extLst>
      <p:ext uri="{BB962C8B-B14F-4D97-AF65-F5344CB8AC3E}">
        <p14:creationId xmlns:p14="http://schemas.microsoft.com/office/powerpoint/2010/main" val="29950668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Fitts</a:t>
            </a:r>
            <a:r>
              <a:rPr lang="en-US" dirty="0" smtClean="0"/>
              <a:t>’ Law: The </a:t>
            </a:r>
            <a:r>
              <a:rPr lang="en-US" dirty="0" err="1" smtClean="0"/>
              <a:t>Punchline</a:t>
            </a:r>
            <a:endParaRPr lang="en-US" dirty="0"/>
          </a:p>
        </p:txBody>
      </p:sp>
      <p:sp>
        <p:nvSpPr>
          <p:cNvPr id="3" name="Content Placeholder 2"/>
          <p:cNvSpPr>
            <a:spLocks noGrp="1"/>
          </p:cNvSpPr>
          <p:nvPr>
            <p:ph idx="1"/>
          </p:nvPr>
        </p:nvSpPr>
        <p:spPr/>
        <p:txBody>
          <a:bodyPr/>
          <a:lstStyle/>
          <a:p>
            <a:pPr algn="ctr"/>
            <a:endParaRPr lang="en-US" dirty="0" smtClean="0"/>
          </a:p>
          <a:p>
            <a:pPr algn="ctr"/>
            <a:r>
              <a:rPr lang="en-US" dirty="0" smtClean="0"/>
              <a:t>Big targets are easier to hit than small targets</a:t>
            </a:r>
          </a:p>
          <a:p>
            <a:pPr algn="ctr"/>
            <a:endParaRPr lang="en-US" dirty="0"/>
          </a:p>
          <a:p>
            <a:pPr algn="ctr"/>
            <a:r>
              <a:rPr lang="en-US" dirty="0" smtClean="0"/>
              <a:t>+</a:t>
            </a:r>
          </a:p>
          <a:p>
            <a:pPr algn="ctr"/>
            <a:endParaRPr lang="en-US" dirty="0"/>
          </a:p>
          <a:p>
            <a:pPr algn="ctr"/>
            <a:r>
              <a:rPr lang="en-US" dirty="0" smtClean="0"/>
              <a:t>Close targets are easier to hit than far targets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extLst>
      <p:ext uri="{BB962C8B-B14F-4D97-AF65-F5344CB8AC3E}">
        <p14:creationId xmlns:p14="http://schemas.microsoft.com/office/powerpoint/2010/main" val="415280279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a:t>
            </a:r>
            <a:r>
              <a:rPr lang="en-US" dirty="0" err="1" smtClean="0"/>
              <a:t>Fitts</a:t>
            </a:r>
            <a:r>
              <a:rPr lang="en-US" dirty="0" smtClean="0"/>
              <a:t>’ </a:t>
            </a:r>
            <a:r>
              <a:rPr lang="en-US" dirty="0" smtClean="0"/>
              <a:t>Experiments</a:t>
            </a:r>
            <a:endParaRPr lang="en-US" dirty="0"/>
          </a:p>
        </p:txBody>
      </p:sp>
      <p:pic>
        <p:nvPicPr>
          <p:cNvPr id="5" name="Content Placeholder 4"/>
          <p:cNvPicPr>
            <a:picLocks noGrp="1" noChangeAspect="1"/>
          </p:cNvPicPr>
          <p:nvPr>
            <p:ph idx="1"/>
          </p:nvPr>
        </p:nvPicPr>
        <p:blipFill>
          <a:blip r:embed="rId3"/>
          <a:srcRect l="9" r="9"/>
          <a:stretch>
            <a:fillRect/>
          </a:stretch>
        </p:blipFill>
        <p:spPr/>
      </p:pic>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extLst>
      <p:ext uri="{BB962C8B-B14F-4D97-AF65-F5344CB8AC3E}">
        <p14:creationId xmlns:p14="http://schemas.microsoft.com/office/powerpoint/2010/main" val="19567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GUIs, too!</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5" name="Picture 4"/>
          <p:cNvPicPr>
            <a:picLocks noChangeAspect="1"/>
          </p:cNvPicPr>
          <p:nvPr/>
        </p:nvPicPr>
        <p:blipFill>
          <a:blip r:embed="rId3">
            <a:lum bright="70000" contrast="-70000"/>
          </a:blip>
          <a:stretch>
            <a:fillRect/>
          </a:stretch>
        </p:blipFill>
        <p:spPr>
          <a:xfrm>
            <a:off x="0" y="1678134"/>
            <a:ext cx="9001201" cy="4527550"/>
          </a:xfrm>
          <a:prstGeom prst="rect">
            <a:avLst/>
          </a:prstGeom>
        </p:spPr>
      </p:pic>
    </p:spTree>
    <p:extLst>
      <p:ext uri="{BB962C8B-B14F-4D97-AF65-F5344CB8AC3E}">
        <p14:creationId xmlns:p14="http://schemas.microsoft.com/office/powerpoint/2010/main" val="133783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Fitts</a:t>
            </a:r>
            <a:r>
              <a:rPr lang="en-US" dirty="0" smtClean="0"/>
              <a:t>’ </a:t>
            </a:r>
            <a:r>
              <a:rPr lang="en-US" dirty="0" smtClean="0"/>
              <a:t>Law as an equation</a:t>
            </a:r>
            <a:endParaRPr lang="en-US" dirty="0"/>
          </a:p>
        </p:txBody>
      </p:sp>
      <p:sp>
        <p:nvSpPr>
          <p:cNvPr id="3" name="Content Placeholder 2"/>
          <p:cNvSpPr>
            <a:spLocks noGrp="1"/>
          </p:cNvSpPr>
          <p:nvPr>
            <p:ph idx="1"/>
          </p:nvPr>
        </p:nvSpPr>
        <p:spPr>
          <a:xfrm>
            <a:off x="457200" y="3723606"/>
            <a:ext cx="8229600" cy="2402557"/>
          </a:xfrm>
        </p:spPr>
        <p:txBody>
          <a:bodyPr/>
          <a:lstStyle/>
          <a:p>
            <a:r>
              <a:rPr lang="en-US" dirty="0" smtClean="0"/>
              <a:t>MT </a:t>
            </a:r>
            <a:r>
              <a:rPr lang="en-US" dirty="0" smtClean="0"/>
              <a:t>= movement time</a:t>
            </a:r>
          </a:p>
          <a:p>
            <a:r>
              <a:rPr lang="en-US" dirty="0" smtClean="0"/>
              <a:t>A </a:t>
            </a:r>
            <a:r>
              <a:rPr lang="en-US" dirty="0" smtClean="0"/>
              <a:t>= amplitude </a:t>
            </a:r>
            <a:r>
              <a:rPr lang="en-US" dirty="0" smtClean="0"/>
              <a:t>(distance </a:t>
            </a:r>
            <a:r>
              <a:rPr lang="en-US" dirty="0" smtClean="0"/>
              <a:t>to </a:t>
            </a:r>
            <a:r>
              <a:rPr lang="en-US" dirty="0" smtClean="0"/>
              <a:t>target)</a:t>
            </a:r>
          </a:p>
          <a:p>
            <a:r>
              <a:rPr lang="en-US" dirty="0" smtClean="0"/>
              <a:t>W = width (width of target)</a:t>
            </a:r>
          </a:p>
          <a:p>
            <a:r>
              <a:rPr lang="en-US" dirty="0" err="1" smtClean="0"/>
              <a:t>a</a:t>
            </a:r>
            <a:r>
              <a:rPr lang="en-US" dirty="0" err="1" smtClean="0"/>
              <a:t>,b</a:t>
            </a:r>
            <a:r>
              <a:rPr lang="en-US" dirty="0"/>
              <a:t> </a:t>
            </a:r>
            <a:r>
              <a:rPr lang="en-US" dirty="0" smtClean="0"/>
              <a:t>= empirically determined constants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7" name="Picture 6"/>
          <p:cNvPicPr>
            <a:picLocks noChangeAspect="1"/>
          </p:cNvPicPr>
          <p:nvPr/>
        </p:nvPicPr>
        <p:blipFill>
          <a:blip r:embed="rId3">
            <a:lum bright="70000" contrast="-70000"/>
          </a:blip>
          <a:stretch>
            <a:fillRect/>
          </a:stretch>
        </p:blipFill>
        <p:spPr>
          <a:xfrm>
            <a:off x="0" y="1930972"/>
            <a:ext cx="9168539" cy="1555873"/>
          </a:xfrm>
          <a:prstGeom prst="rect">
            <a:avLst/>
          </a:prstGeom>
        </p:spPr>
      </p:pic>
    </p:spTree>
    <p:extLst>
      <p:ext uri="{BB962C8B-B14F-4D97-AF65-F5344CB8AC3E}">
        <p14:creationId xmlns:p14="http://schemas.microsoft.com/office/powerpoint/2010/main" val="33585388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ummer HCI">
  <a:themeElements>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fontScheme name="2_Summer HCI">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miter lim="800000"/>
          <a:headEnd type="none" w="sm" len="sm"/>
          <a:tailEnd type="none" w="sm" len="sm"/>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2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2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1-introduction</Template>
  <TotalTime>21391</TotalTime>
  <Words>1005</Words>
  <Application>Microsoft Macintosh PowerPoint</Application>
  <PresentationFormat>On-screen Show (4:3)</PresentationFormat>
  <Paragraphs>162</Paragraphs>
  <Slides>23</Slides>
  <Notes>11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1-introduction</vt:lpstr>
      <vt:lpstr>2_Summer HCI</vt:lpstr>
      <vt:lpstr>PowerPoint Presentation</vt:lpstr>
      <vt:lpstr>P3</vt:lpstr>
      <vt:lpstr>P4 - Final Report &amp; Presentation</vt:lpstr>
      <vt:lpstr>Fitts’ Law and Applications</vt:lpstr>
      <vt:lpstr>Learning Objectives</vt:lpstr>
      <vt:lpstr>Fitts’ Law: The Punchline</vt:lpstr>
      <vt:lpstr>Paul Fitts’ Experiments</vt:lpstr>
      <vt:lpstr>In GUIs, too!</vt:lpstr>
      <vt:lpstr>Fitts’ Law as an equation</vt:lpstr>
      <vt:lpstr>Fitts’ Law as an equation</vt:lpstr>
      <vt:lpstr>Fitts’ Law</vt:lpstr>
      <vt:lpstr>Think about the targets on this screen</vt:lpstr>
      <vt:lpstr>Discussion Questions</vt:lpstr>
      <vt:lpstr>Discussion Questions</vt:lpstr>
      <vt:lpstr>Discussion Questions</vt:lpstr>
      <vt:lpstr>Swiftpoint</vt:lpstr>
      <vt:lpstr>Comparing TouchPad to Swiftpoint</vt:lpstr>
      <vt:lpstr>BubbleCursor</vt:lpstr>
      <vt:lpstr>EdgeWrite</vt:lpstr>
      <vt:lpstr>EdgeWrite Contexts..</vt:lpstr>
      <vt:lpstr>Fitts’ Law and Touch Interfaces</vt:lpstr>
      <vt:lpstr>Fitts’ Law and Touch Interfaces</vt:lpstr>
      <vt:lpstr>Learning Objectives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people not like us</dc:title>
  <dc:creator>Tony</dc:creator>
  <cp:lastModifiedBy>Tony Tang</cp:lastModifiedBy>
  <cp:revision>187</cp:revision>
  <dcterms:created xsi:type="dcterms:W3CDTF">2012-08-20T05:23:43Z</dcterms:created>
  <dcterms:modified xsi:type="dcterms:W3CDTF">2014-03-24T15:29:16Z</dcterms:modified>
</cp:coreProperties>
</file>