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349" r:id="rId3"/>
    <p:sldId id="256" r:id="rId4"/>
    <p:sldId id="351" r:id="rId5"/>
    <p:sldId id="328" r:id="rId6"/>
    <p:sldId id="329" r:id="rId7"/>
    <p:sldId id="331" r:id="rId8"/>
    <p:sldId id="332" r:id="rId9"/>
    <p:sldId id="333" r:id="rId10"/>
    <p:sldId id="334" r:id="rId11"/>
    <p:sldId id="350" r:id="rId12"/>
    <p:sldId id="335" r:id="rId13"/>
    <p:sldId id="336" r:id="rId14"/>
    <p:sldId id="337" r:id="rId15"/>
    <p:sldId id="338" r:id="rId16"/>
    <p:sldId id="340" r:id="rId17"/>
    <p:sldId id="341" r:id="rId18"/>
    <p:sldId id="342" r:id="rId19"/>
    <p:sldId id="339" r:id="rId20"/>
    <p:sldId id="343" r:id="rId21"/>
    <p:sldId id="344" r:id="rId22"/>
    <p:sldId id="345" r:id="rId23"/>
    <p:sldId id="346" r:id="rId24"/>
    <p:sldId id="347" r:id="rId25"/>
    <p:sldId id="348" r:id="rId26"/>
    <p:sldId id="352" r:id="rId27"/>
    <p:sldId id="35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55" autoAdjust="0"/>
    <p:restoredTop sz="77264" autoAdjust="0"/>
  </p:normalViewPr>
  <p:slideViewPr>
    <p:cSldViewPr snapToGrid="0" snapToObjects="1">
      <p:cViewPr>
        <p:scale>
          <a:sx n="59" d="100"/>
          <a:sy n="59" d="100"/>
        </p:scale>
        <p:origin x="-2024" y="-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FEF5F-3B39-8C4F-9EDA-9CA413A4787D}" type="datetimeFigureOut">
              <a:rPr lang="en-US" smtClean="0"/>
              <a:pPr/>
              <a:t>18-03-14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42D20-5CD2-1540-9A97-C8CDFA67B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0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6E8D9-D7C8-DB48-82D0-7C0E66850FE0}" type="datetimeFigureOut">
              <a:rPr lang="en-US" smtClean="0"/>
              <a:pPr/>
              <a:t>18-03-14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EC02C-7862-C04F-88CF-B6FBE0D0E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029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3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r>
              <a:rPr lang="en-US" baseline="0" dirty="0" smtClean="0"/>
              <a:t> is there no arrow between the user and the designer?</a:t>
            </a:r>
          </a:p>
          <a:p>
            <a:r>
              <a:rPr lang="en-US" baseline="0" dirty="0" smtClean="0"/>
              <a:t>Why is there a double arrow between the user and system image?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80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www.nachi.org</a:t>
            </a:r>
            <a:r>
              <a:rPr lang="en-US" dirty="0" smtClean="0"/>
              <a:t>/images10/</a:t>
            </a:r>
            <a:r>
              <a:rPr lang="en-US" dirty="0" err="1" smtClean="0"/>
              <a:t>thermostat.jpg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www.carmedix.net</a:t>
            </a:r>
            <a:r>
              <a:rPr lang="en-US" dirty="0" smtClean="0"/>
              <a:t>/static/images/content/auto-service-heating-and-air-</a:t>
            </a:r>
            <a:r>
              <a:rPr lang="en-US" dirty="0" err="1" smtClean="0"/>
              <a:t>conditioning.jpg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51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Real-time</a:t>
            </a:r>
            <a:r>
              <a:rPr lang="en-US" baseline="0" dirty="0" smtClean="0"/>
              <a:t> bandwidth use viewer? [right answer: Traffic Manager -&gt; </a:t>
            </a:r>
            <a:r>
              <a:rPr lang="en-US" baseline="0" dirty="0" err="1" smtClean="0"/>
              <a:t>QoS</a:t>
            </a:r>
            <a:r>
              <a:rPr lang="en-US" baseline="0" dirty="0" smtClean="0"/>
              <a:t>; Traffic Monitor]</a:t>
            </a:r>
          </a:p>
          <a:p>
            <a:r>
              <a:rPr lang="en-US" baseline="0" dirty="0" smtClean="0"/>
              <a:t>What does the little buddy guy in the top right do? [Opens up the “guest network” screen]</a:t>
            </a:r>
          </a:p>
          <a:p>
            <a:r>
              <a:rPr lang="en-US" baseline="0" dirty="0" smtClean="0"/>
              <a:t>Open up some ports for games/DMZ? [WAN]; Firewall </a:t>
            </a:r>
            <a:r>
              <a:rPr lang="en-US" baseline="0" dirty="0" smtClean="0">
                <a:sym typeface="Wingdings"/>
              </a:rPr>
              <a:t> URL filter, Keyword filter, IPv6 Filter, Network services filter (by hour/day)</a:t>
            </a:r>
          </a:p>
          <a:p>
            <a:r>
              <a:rPr lang="en-US" baseline="0" dirty="0" smtClean="0">
                <a:sym typeface="Wingdings"/>
              </a:rPr>
              <a:t>Currently open flows</a:t>
            </a:r>
            <a:r>
              <a:rPr lang="en-US" baseline="0" smtClean="0">
                <a:sym typeface="Wingdings"/>
              </a:rPr>
              <a:t>/sockets? </a:t>
            </a:r>
            <a:r>
              <a:rPr lang="en-US" baseline="0" dirty="0" smtClean="0">
                <a:sym typeface="Wingdings"/>
              </a:rPr>
              <a:t>[network tools]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18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• provide a specific view of the system; “use as needed” </a:t>
            </a:r>
          </a:p>
          <a:p>
            <a:endParaRPr lang="en-US" dirty="0" smtClean="0"/>
          </a:p>
          <a:p>
            <a:r>
              <a:rPr lang="en-US" dirty="0" smtClean="0"/>
              <a:t>• different views: street, bus, bike maps of same region are </a:t>
            </a:r>
          </a:p>
          <a:p>
            <a:endParaRPr lang="en-US" dirty="0" smtClean="0"/>
          </a:p>
          <a:p>
            <a:r>
              <a:rPr lang="en-US" dirty="0" smtClean="0"/>
              <a:t>customized to drivers, bus riders and bikers. All are structural </a:t>
            </a:r>
          </a:p>
          <a:p>
            <a:endParaRPr lang="en-US" dirty="0" smtClean="0"/>
          </a:p>
          <a:p>
            <a:r>
              <a:rPr lang="en-US" dirty="0" smtClean="0"/>
              <a:t>models.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68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• provide a specific view of the system; “use as needed” </a:t>
            </a:r>
          </a:p>
          <a:p>
            <a:endParaRPr lang="en-US" dirty="0" smtClean="0"/>
          </a:p>
          <a:p>
            <a:r>
              <a:rPr lang="en-US" dirty="0" smtClean="0"/>
              <a:t>• different views: street, bus, bike maps of same region are </a:t>
            </a:r>
          </a:p>
          <a:p>
            <a:endParaRPr lang="en-US" dirty="0" smtClean="0"/>
          </a:p>
          <a:p>
            <a:r>
              <a:rPr lang="en-US" dirty="0" smtClean="0"/>
              <a:t>customized to drivers, bus riders and bikers. All are structural </a:t>
            </a:r>
          </a:p>
          <a:p>
            <a:endParaRPr lang="en-US" dirty="0" smtClean="0"/>
          </a:p>
          <a:p>
            <a:r>
              <a:rPr lang="en-US" dirty="0" smtClean="0"/>
              <a:t>models.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68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• provide a specific view of the system; “use as needed” </a:t>
            </a:r>
          </a:p>
          <a:p>
            <a:endParaRPr lang="en-US" dirty="0" smtClean="0"/>
          </a:p>
          <a:p>
            <a:r>
              <a:rPr lang="en-US" dirty="0" smtClean="0"/>
              <a:t>• different views: street, bus, bike maps of same region are </a:t>
            </a:r>
          </a:p>
          <a:p>
            <a:endParaRPr lang="en-US" dirty="0" smtClean="0"/>
          </a:p>
          <a:p>
            <a:r>
              <a:rPr lang="en-US" dirty="0" smtClean="0"/>
              <a:t>customized to drivers, bus riders and bikers. All are structural </a:t>
            </a:r>
          </a:p>
          <a:p>
            <a:endParaRPr lang="en-US" dirty="0" smtClean="0"/>
          </a:p>
          <a:p>
            <a:r>
              <a:rPr lang="en-US" dirty="0" smtClean="0"/>
              <a:t>models.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68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http</a:t>
            </a:r>
            <a:r>
              <a:rPr lang="pt-BR" dirty="0" smtClean="0"/>
              <a:t>://</a:t>
            </a:r>
            <a:r>
              <a:rPr lang="pt-BR" dirty="0" err="1" smtClean="0"/>
              <a:t>vimeo.com</a:t>
            </a:r>
            <a:r>
              <a:rPr lang="pt-BR" dirty="0" smtClean="0"/>
              <a:t>/37254322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2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EB7961C-448B-B04C-A9E1-024D26EE0EBE}" type="datetime1">
              <a:rPr lang="en-CA" smtClean="0"/>
              <a:pPr/>
              <a:t>18-03-14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7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FD52-A99A-D342-A739-BB7D56F7C636}" type="datetime1">
              <a:rPr lang="en-CA" smtClean="0"/>
              <a:pPr/>
              <a:t>18-03-14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3AA1-A1AA-1649-B18F-79CA9263B717}" type="datetime1">
              <a:rPr lang="en-CA" smtClean="0"/>
              <a:pPr/>
              <a:t>18-03-14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20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AC4C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>
            <a:lvl1pPr>
              <a:defRPr>
                <a:solidFill>
                  <a:srgbClr val="D39C39"/>
                </a:solidFill>
              </a:defRPr>
            </a:lvl1pPr>
          </a:lstStyle>
          <a:p>
            <a:pPr lvl="0"/>
            <a:r>
              <a:rPr lang="en-US" noProof="0" smtClean="0"/>
              <a:t>HCI Research Directions</a:t>
            </a:r>
          </a:p>
        </p:txBody>
      </p:sp>
      <p:sp>
        <p:nvSpPr>
          <p:cNvPr id="926723" name="Text Box 3"/>
          <p:cNvSpPr txBox="1">
            <a:spLocks noChangeArrowheads="1"/>
          </p:cNvSpPr>
          <p:nvPr/>
        </p:nvSpPr>
        <p:spPr bwMode="auto">
          <a:xfrm>
            <a:off x="2438400" y="3810000"/>
            <a:ext cx="6400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DFC183"/>
                </a:solidFill>
                <a:latin typeface="Arial Black" charset="0"/>
                <a:ea typeface="ＭＳ Ｐゴシック" charset="0"/>
              </a:rPr>
              <a:t>Prof. James A. Landay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DFC183"/>
                </a:solidFill>
                <a:latin typeface="Arial Black" charset="0"/>
                <a:ea typeface="ＭＳ Ｐゴシック" charset="0"/>
              </a:rPr>
              <a:t>University of Washington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DFC183"/>
                </a:solidFill>
                <a:latin typeface="Arial Black" charset="0"/>
                <a:ea typeface="ＭＳ Ｐゴシック" charset="0"/>
              </a:rPr>
              <a:t>Autumn 2004</a:t>
            </a:r>
          </a:p>
        </p:txBody>
      </p:sp>
      <p:pic>
        <p:nvPicPr>
          <p:cNvPr id="926724" name="Picture 4" descr="ui-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005433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B0012-C727-EE49-807E-ED6D6992072C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592060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D5E28-CA31-1C47-BB27-6E4AED7173FB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462524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9B0F2-4CD9-E34B-9071-19A0EB2AAE32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889773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091CE-033F-D347-8C58-9876AD01A946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137678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796F3-44EA-304E-A130-2AABCCC0DDA6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517051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02347-30F4-924F-A8CA-59511D4CE677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486605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8645A-5941-3341-AA34-72CD89E670F8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1259279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BF07-92EB-B946-AFD5-BE123E5F7F45}" type="datetime1">
              <a:rPr lang="en-CA" smtClean="0"/>
              <a:pPr/>
              <a:t>18-03-14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81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05450-1777-5E4F-B061-20906C9EE293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996544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44462-F8FE-DF45-B6E0-15749EA9A35A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0183093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8650" y="352425"/>
            <a:ext cx="216535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352425"/>
            <a:ext cx="6346825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CF18C-0A12-574D-8A58-3966AEAA86D9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8326331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CA908FEA-A21E-7F40-BF09-EF62ADEFF903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210639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81021F8B-9150-7445-8506-4BFA731C208D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3488833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28CD3644-A7EA-3A40-9595-0117BDDE4EFF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868804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0386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24871AE9-28EE-7D49-8296-B9B1023C2788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895774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132B-B38A-5D4C-800F-FAEDFC149E6E}" type="datetime1">
              <a:rPr lang="en-CA" smtClean="0"/>
              <a:pPr/>
              <a:t>18-03-14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9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7586-A229-1544-A360-351E8B484D55}" type="datetime1">
              <a:rPr lang="en-CA" smtClean="0"/>
              <a:pPr/>
              <a:t>18-03-14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312C-814A-F64A-9DCE-17CD7A355725}" type="datetime1">
              <a:rPr lang="en-CA" smtClean="0"/>
              <a:pPr/>
              <a:t>18-03-14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9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2AA9-2D9C-3B49-AFD5-B09748D14B14}" type="datetime1">
              <a:rPr lang="en-CA" smtClean="0"/>
              <a:pPr/>
              <a:t>18-03-14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8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9982-0812-EA47-9A1F-AC3BE2E86E09}" type="datetime1">
              <a:rPr lang="en-CA" smtClean="0"/>
              <a:pPr/>
              <a:t>18-03-14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1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4E96-6981-BE46-81F3-C012122F066C}" type="datetime1">
              <a:rPr lang="en-CA" smtClean="0"/>
              <a:pPr/>
              <a:t>18-03-14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1474-C134-AE4E-B5D3-93AEFBD83E37}" type="datetime1">
              <a:rPr lang="en-CA" smtClean="0"/>
              <a:pPr/>
              <a:t>18-03-14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3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EC2FD-5C3B-B54A-B7FA-8548072860BF}" type="datetime1">
              <a:rPr lang="en-CA" smtClean="0"/>
              <a:pPr/>
              <a:t>18-03-14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888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ChangeArrowheads="1"/>
          </p:cNvSpPr>
          <p:nvPr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8BF08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352425"/>
            <a:ext cx="86645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57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5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D4E8F4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/>
                <a:ea typeface="ＭＳ Ｐゴシック" charset="0"/>
              </a:rPr>
              <a:t>CSE490jl - Autumn 2004</a:t>
            </a:r>
          </a:p>
        </p:txBody>
      </p:sp>
      <p:sp>
        <p:nvSpPr>
          <p:cNvPr id="925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5532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D4E8F4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/>
                <a:ea typeface="ＭＳ Ｐゴシック" charset="0"/>
              </a:rPr>
              <a:t>User Interface Design, Prototyping, and Evaluation</a:t>
            </a:r>
          </a:p>
        </p:txBody>
      </p:sp>
      <p:sp>
        <p:nvSpPr>
          <p:cNvPr id="925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5532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D4E8F4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F0D2FBA-6E99-5044-8849-C5B1DD7298CD}" type="slidenum">
              <a:rPr lang="en-US" smtClean="0">
                <a:latin typeface="Arial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9807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xmlns:p14="http://schemas.microsoft.com/office/powerpoint/2010/main">
    <p:dissolve/>
  </p:transition>
  <p:hf hdr="0"/>
  <p:txStyles>
    <p:titleStyle>
      <a:lvl1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 descr="which-one-has-shift-pressed-dow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555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57679" y="215237"/>
            <a:ext cx="359585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 which of these two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screenshots is the shift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key pressed down?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What is causing the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problem?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57679" y="6435597"/>
            <a:ext cx="202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From: Jesse </a:t>
            </a:r>
            <a:r>
              <a:rPr lang="en-US" dirty="0" err="1" smtClean="0">
                <a:solidFill>
                  <a:srgbClr val="FFFFFF"/>
                </a:solidFill>
              </a:rPr>
              <a:t>Marlatt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7679" y="3228560"/>
            <a:ext cx="2617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Possible design </a:t>
            </a:r>
            <a:r>
              <a:rPr lang="en-US" dirty="0" smtClean="0">
                <a:solidFill>
                  <a:schemeClr val="bg1"/>
                </a:solidFill>
              </a:rPr>
              <a:t>solutions?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84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0"/>
            <a:ext cx="7009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34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 mental models come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561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During system usage:</a:t>
            </a:r>
          </a:p>
          <a:p>
            <a:pPr lvl="1"/>
            <a:r>
              <a:rPr lang="en-US" dirty="0" smtClean="0"/>
              <a:t>» user’s own activity leads to a mental model</a:t>
            </a:r>
          </a:p>
          <a:p>
            <a:pPr lvl="1"/>
            <a:r>
              <a:rPr lang="en-US" dirty="0" smtClean="0"/>
              <a:t>» explanatory theory, developed by the user</a:t>
            </a:r>
          </a:p>
          <a:p>
            <a:pPr lvl="1"/>
            <a:r>
              <a:rPr lang="en-US" dirty="0" smtClean="0"/>
              <a:t>» often used to predict the future </a:t>
            </a:r>
            <a:r>
              <a:rPr lang="en-US" dirty="0" err="1" smtClean="0"/>
              <a:t>behaviour</a:t>
            </a:r>
            <a:r>
              <a:rPr lang="en-US" dirty="0" smtClean="0"/>
              <a:t> of the system</a:t>
            </a:r>
          </a:p>
          <a:p>
            <a:r>
              <a:rPr lang="en-US" dirty="0" smtClean="0"/>
              <a:t>Observing others use the system:</a:t>
            </a:r>
          </a:p>
          <a:p>
            <a:pPr lvl="1"/>
            <a:r>
              <a:rPr lang="en-US" dirty="0" smtClean="0"/>
              <a:t>» casual observation of others working</a:t>
            </a:r>
          </a:p>
          <a:p>
            <a:pPr lvl="1"/>
            <a:r>
              <a:rPr lang="en-US" dirty="0" smtClean="0"/>
              <a:t>» asking someone else to “do this for me”</a:t>
            </a:r>
          </a:p>
          <a:p>
            <a:pPr lvl="1"/>
            <a:r>
              <a:rPr lang="en-US" dirty="0" smtClean="0"/>
              <a:t>» formal training</a:t>
            </a:r>
          </a:p>
          <a:p>
            <a:r>
              <a:rPr lang="en-US" dirty="0" smtClean="0"/>
              <a:t>Reading about a system:</a:t>
            </a:r>
          </a:p>
          <a:p>
            <a:pPr lvl="1"/>
            <a:r>
              <a:rPr lang="en-US" dirty="0" smtClean="0"/>
              <a:t>» documentation, help screens, “for dummies” books</a:t>
            </a:r>
          </a:p>
          <a:p>
            <a:endParaRPr lang="en-US" dirty="0"/>
          </a:p>
          <a:p>
            <a:r>
              <a:rPr lang="en-US" dirty="0" smtClean="0"/>
              <a:t>This is </a:t>
            </a:r>
            <a:r>
              <a:rPr lang="en-US" u="sng" dirty="0" smtClean="0"/>
              <a:t>done by the user </a:t>
            </a:r>
            <a:r>
              <a:rPr lang="en-US" dirty="0" smtClean="0"/>
              <a:t>(not the designer)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97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models are “runnable”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9545"/>
            <a:ext cx="8229600" cy="386661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Used for </a:t>
            </a:r>
            <a:r>
              <a:rPr lang="en-US" b="1" dirty="0" smtClean="0"/>
              <a:t>explanation</a:t>
            </a:r>
          </a:p>
          <a:p>
            <a:r>
              <a:rPr lang="en-US" dirty="0" smtClean="0"/>
              <a:t>» to understand why the system responds as it does</a:t>
            </a:r>
          </a:p>
          <a:p>
            <a:endParaRPr lang="en-US" dirty="0"/>
          </a:p>
          <a:p>
            <a:r>
              <a:rPr lang="en-US" dirty="0" smtClean="0"/>
              <a:t>Used for </a:t>
            </a:r>
            <a:r>
              <a:rPr lang="en-US" b="1" dirty="0" smtClean="0"/>
              <a:t>prediction</a:t>
            </a:r>
          </a:p>
          <a:p>
            <a:r>
              <a:rPr lang="en-US" dirty="0" smtClean="0"/>
              <a:t>» to select an appropriate action in a given situation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" y="1417638"/>
            <a:ext cx="8229600" cy="5991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Includes a notion of </a:t>
            </a:r>
            <a:r>
              <a:rPr lang="en-US" sz="2400" b="1" u="sng" dirty="0" smtClean="0"/>
              <a:t>causality</a:t>
            </a:r>
            <a:r>
              <a:rPr lang="en-US" sz="2400" dirty="0" smtClean="0"/>
              <a:t>: “doing this will result in this”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5795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Mental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Structural: an image of </a:t>
            </a:r>
            <a:r>
              <a:rPr lang="en-US" i="1" dirty="0" smtClean="0"/>
              <a:t>what</a:t>
            </a:r>
            <a:r>
              <a:rPr lang="en-US" dirty="0" smtClean="0"/>
              <a:t> the system </a:t>
            </a:r>
            <a:r>
              <a:rPr lang="en-US" i="1" dirty="0" smtClean="0"/>
              <a:t>is</a:t>
            </a:r>
            <a:endParaRPr lang="en-US" dirty="0" smtClean="0"/>
          </a:p>
          <a:p>
            <a:pPr lvl="1"/>
            <a:r>
              <a:rPr lang="en-US" dirty="0" smtClean="0"/>
              <a:t>» descriptive of what the system is</a:t>
            </a:r>
          </a:p>
          <a:p>
            <a:pPr lvl="1"/>
            <a:r>
              <a:rPr lang="en-US" dirty="0" smtClean="0"/>
              <a:t>» user may need additional knowledge to actually use it</a:t>
            </a:r>
          </a:p>
          <a:p>
            <a:pPr lvl="1"/>
            <a:r>
              <a:rPr lang="en-US" dirty="0" smtClean="0"/>
              <a:t>» often more powerful/flexible, though harder to use</a:t>
            </a:r>
          </a:p>
          <a:p>
            <a:pPr lvl="1"/>
            <a:r>
              <a:rPr lang="en-US" dirty="0" smtClean="0"/>
              <a:t>» </a:t>
            </a:r>
            <a:r>
              <a:rPr lang="en-US" u="sng" dirty="0" smtClean="0"/>
              <a:t>road map</a:t>
            </a:r>
            <a:r>
              <a:rPr lang="en-US" dirty="0" smtClean="0"/>
              <a:t>: may show a particular type of information, but isn’t customized to your particular use of that information</a:t>
            </a:r>
            <a:endParaRPr lang="en-US" dirty="0"/>
          </a:p>
          <a:p>
            <a:r>
              <a:rPr lang="en-US" dirty="0" smtClean="0"/>
              <a:t>Functional: action-based; describes </a:t>
            </a:r>
            <a:r>
              <a:rPr lang="en-US" i="1" dirty="0" smtClean="0"/>
              <a:t>how</a:t>
            </a:r>
            <a:r>
              <a:rPr lang="en-US" dirty="0" smtClean="0"/>
              <a:t> it is used</a:t>
            </a:r>
          </a:p>
          <a:p>
            <a:pPr lvl="1"/>
            <a:r>
              <a:rPr lang="en-US" dirty="0" smtClean="0"/>
              <a:t>» prescriptive; specific; step-by-step</a:t>
            </a:r>
          </a:p>
          <a:p>
            <a:pPr lvl="1"/>
            <a:r>
              <a:rPr lang="en-US" dirty="0" smtClean="0"/>
              <a:t>» does not assume global or system knowledge</a:t>
            </a:r>
          </a:p>
          <a:p>
            <a:pPr lvl="1"/>
            <a:r>
              <a:rPr lang="en-US" dirty="0" smtClean="0"/>
              <a:t>» easier to use, but not helpful for problem-solving or dealing with the unexpected</a:t>
            </a:r>
          </a:p>
          <a:p>
            <a:pPr lvl="1"/>
            <a:r>
              <a:rPr lang="en-US" dirty="0" smtClean="0"/>
              <a:t>» </a:t>
            </a:r>
            <a:r>
              <a:rPr lang="en-US" u="sng" dirty="0" err="1" smtClean="0"/>
              <a:t>google</a:t>
            </a:r>
            <a:r>
              <a:rPr lang="en-US" u="sng" dirty="0" smtClean="0"/>
              <a:t> directions</a:t>
            </a:r>
            <a:r>
              <a:rPr lang="en-US" dirty="0" smtClean="0"/>
              <a:t>: great when everything’s there; not so great when the road is closed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17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Structural Models » “what the system is”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8048"/>
            <a:ext cx="8229600" cy="4525963"/>
          </a:xfrm>
        </p:spPr>
        <p:txBody>
          <a:bodyPr/>
          <a:lstStyle/>
          <a:p>
            <a:r>
              <a:rPr lang="en-US" dirty="0" smtClean="0"/>
              <a:t>Maps and schematics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0" y="1955844"/>
            <a:ext cx="69850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93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Structural Models » “what the system is”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8048"/>
            <a:ext cx="8229600" cy="514830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Object-action models</a:t>
            </a:r>
          </a:p>
          <a:p>
            <a:pPr lvl="1"/>
            <a:r>
              <a:rPr lang="en-US" dirty="0" smtClean="0"/>
              <a:t>» users think in terms of concrete or abstract objects</a:t>
            </a:r>
          </a:p>
          <a:p>
            <a:pPr lvl="1"/>
            <a:r>
              <a:rPr lang="en-US" dirty="0" smtClean="0"/>
              <a:t>» system supports actions on the objects</a:t>
            </a:r>
          </a:p>
          <a:p>
            <a:endParaRPr lang="en-US" dirty="0"/>
          </a:p>
          <a:p>
            <a:r>
              <a:rPr lang="en-US" i="1" dirty="0" smtClean="0"/>
              <a:t>What are some programs that you think of as </a:t>
            </a:r>
            <a:r>
              <a:rPr lang="en-US" i="1" dirty="0" smtClean="0"/>
              <a:t> having “</a:t>
            </a:r>
            <a:r>
              <a:rPr lang="en-US" i="1" dirty="0" smtClean="0"/>
              <a:t>objects that act”, or that we can act on objects?</a:t>
            </a:r>
            <a:endParaRPr lang="en-US" dirty="0" smtClean="0"/>
          </a:p>
          <a:p>
            <a:endParaRPr lang="en-US" i="1" dirty="0"/>
          </a:p>
          <a:p>
            <a:r>
              <a:rPr lang="en-US" dirty="0" smtClean="0"/>
              <a:t>Unix: files are objects, commands act on them, etc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Powerpoint</a:t>
            </a:r>
            <a:r>
              <a:rPr lang="en-US" dirty="0" smtClean="0"/>
              <a:t>: text, images,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76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Structural Models » “what the system is”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Analogies/metaphors</a:t>
            </a:r>
          </a:p>
          <a:p>
            <a:pPr lvl="1"/>
            <a:r>
              <a:rPr lang="en-US" dirty="0" smtClean="0"/>
              <a:t>» a new system (closely) resembles an old system</a:t>
            </a:r>
          </a:p>
          <a:p>
            <a:pPr lvl="1"/>
            <a:r>
              <a:rPr lang="en-US" dirty="0" smtClean="0"/>
              <a:t>» (usually) intent is to help transfer existing system knowledge</a:t>
            </a:r>
          </a:p>
          <a:p>
            <a:pPr lvl="1"/>
            <a:r>
              <a:rPr lang="en-US" dirty="0" smtClean="0"/>
              <a:t>» e.g. desktop metaphor; spreadsheets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74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Paper by 53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Functional Models » “how the system is used”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kinds of user manuals and step-by-step and “</a:t>
            </a:r>
            <a:r>
              <a:rPr lang="en-US" dirty="0" err="1" smtClean="0"/>
              <a:t>howto</a:t>
            </a:r>
            <a:r>
              <a:rPr lang="en-US" dirty="0" smtClean="0"/>
              <a:t>” guides</a:t>
            </a:r>
          </a:p>
          <a:p>
            <a:pPr lvl="1"/>
            <a:r>
              <a:rPr lang="en-US" dirty="0" smtClean="0"/>
              <a:t>» U of C’s “job aids”</a:t>
            </a:r>
          </a:p>
          <a:p>
            <a:pPr lvl="1"/>
            <a:r>
              <a:rPr lang="en-US" dirty="0"/>
              <a:t>» http://</a:t>
            </a:r>
            <a:r>
              <a:rPr lang="en-US" dirty="0" err="1"/>
              <a:t>www.ucalgary.ca</a:t>
            </a:r>
            <a:r>
              <a:rPr lang="en-US" dirty="0"/>
              <a:t>/</a:t>
            </a:r>
            <a:r>
              <a:rPr lang="en-US" dirty="0" err="1"/>
              <a:t>hr</a:t>
            </a:r>
            <a:r>
              <a:rPr lang="en-US" dirty="0"/>
              <a:t>/system/files/JOR%20Initiator%20Guide%20-%</a:t>
            </a:r>
            <a:r>
              <a:rPr lang="en-US" dirty="0" smtClean="0"/>
              <a:t>20Project.pdf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86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Functional Models » “how the system is used”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78567" cy="4525963"/>
          </a:xfrm>
        </p:spPr>
        <p:txBody>
          <a:bodyPr/>
          <a:lstStyle/>
          <a:p>
            <a:r>
              <a:rPr lang="en-US" dirty="0" smtClean="0"/>
              <a:t>State transition model</a:t>
            </a:r>
          </a:p>
          <a:p>
            <a:pPr lvl="1"/>
            <a:r>
              <a:rPr lang="en-US" dirty="0" smtClean="0"/>
              <a:t>» how most of us think of how phones work (what you see on the right is a </a:t>
            </a:r>
            <a:r>
              <a:rPr lang="en-US" u="sng" dirty="0" smtClean="0"/>
              <a:t>representation</a:t>
            </a:r>
            <a:r>
              <a:rPr lang="en-US" dirty="0" smtClean="0"/>
              <a:t> of that model)</a:t>
            </a:r>
          </a:p>
          <a:p>
            <a:pPr lvl="1"/>
            <a:r>
              <a:rPr lang="en-US" dirty="0" smtClean="0"/>
              <a:t>» changes in state need to be </a:t>
            </a:r>
            <a:r>
              <a:rPr lang="en-US" u="sng" dirty="0" smtClean="0"/>
              <a:t>visible</a:t>
            </a:r>
            <a:r>
              <a:rPr lang="en-US" dirty="0" smtClean="0"/>
              <a:t>, otherwise, this kind of model doesn’t 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441" y="1269827"/>
            <a:ext cx="2730578" cy="558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74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Lessons from the Design of Everyday Things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CPSC 481: HCI I</a:t>
            </a:r>
          </a:p>
          <a:p>
            <a:r>
              <a:rPr lang="en-US" dirty="0" smtClean="0"/>
              <a:t>Winter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8745" y="5638800"/>
            <a:ext cx="656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Anthony Tang with acknowledgements to Saul Greenberg, Ehud </a:t>
            </a:r>
            <a:r>
              <a:rPr lang="en-US" dirty="0" err="1" smtClean="0">
                <a:solidFill>
                  <a:srgbClr val="D9D9D9"/>
                </a:solidFill>
              </a:rPr>
              <a:t>Sharlin</a:t>
            </a:r>
            <a:r>
              <a:rPr lang="en-US" dirty="0" smtClean="0">
                <a:solidFill>
                  <a:srgbClr val="D9D9D9"/>
                </a:solidFill>
              </a:rPr>
              <a:t>, Joanna </a:t>
            </a:r>
            <a:r>
              <a:rPr lang="en-US" dirty="0" err="1" smtClean="0">
                <a:solidFill>
                  <a:srgbClr val="D9D9D9"/>
                </a:solidFill>
              </a:rPr>
              <a:t>McGrenere</a:t>
            </a:r>
            <a:r>
              <a:rPr lang="en-US" dirty="0" smtClean="0">
                <a:solidFill>
                  <a:srgbClr val="D9D9D9"/>
                </a:solidFill>
              </a:rPr>
              <a:t> and </a:t>
            </a:r>
            <a:r>
              <a:rPr lang="en-US" dirty="0" err="1" smtClean="0">
                <a:solidFill>
                  <a:srgbClr val="D9D9D9"/>
                </a:solidFill>
              </a:rPr>
              <a:t>Karon</a:t>
            </a:r>
            <a:r>
              <a:rPr lang="en-US" dirty="0" smtClean="0">
                <a:solidFill>
                  <a:srgbClr val="D9D9D9"/>
                </a:solidFill>
              </a:rPr>
              <a:t> MacLean</a:t>
            </a:r>
            <a:endParaRPr lang="en-US" dirty="0">
              <a:solidFill>
                <a:srgbClr val="D9D9D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Functional Models » “how the system is used”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Functional “mapping” models</a:t>
            </a:r>
          </a:p>
          <a:p>
            <a:pPr lvl="1"/>
            <a:r>
              <a:rPr lang="en-US" dirty="0" smtClean="0"/>
              <a:t>» users learn a sequence of actions to accomplish tasks</a:t>
            </a:r>
          </a:p>
          <a:p>
            <a:pPr lvl="1"/>
            <a:r>
              <a:rPr lang="en-US" dirty="0" smtClean="0"/>
              <a:t>» mappings need to be “rote-learned”; often arbitrary</a:t>
            </a:r>
          </a:p>
          <a:p>
            <a:pPr lvl="1"/>
            <a:r>
              <a:rPr lang="en-US" dirty="0" smtClean="0"/>
              <a:t>» hand-held calculator maps “math” to key presses; keyboard shortcuts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63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Designers control what the users see (i.e. the system image). That’s it.</a:t>
            </a:r>
          </a:p>
          <a:p>
            <a:pPr lvl="1"/>
            <a:r>
              <a:rPr lang="en-US" dirty="0" smtClean="0"/>
              <a:t>» choose a system image to foster a good mental model</a:t>
            </a:r>
          </a:p>
          <a:p>
            <a:r>
              <a:rPr lang="en-US" dirty="0" smtClean="0"/>
              <a:t>Some interfaces actually display the system!</a:t>
            </a:r>
          </a:p>
          <a:p>
            <a:pPr lvl="1"/>
            <a:r>
              <a:rPr lang="en-US" dirty="0" smtClean="0"/>
              <a:t>» all objects and actions may be visible at all times</a:t>
            </a:r>
          </a:p>
          <a:p>
            <a:pPr lvl="1"/>
            <a:r>
              <a:rPr lang="en-US" dirty="0" smtClean="0"/>
              <a:t>» e.g. automobile dashboard (system image) that is literal—this is your car!*</a:t>
            </a:r>
          </a:p>
          <a:p>
            <a:r>
              <a:rPr lang="en-US" dirty="0" smtClean="0"/>
              <a:t>Some </a:t>
            </a:r>
            <a:r>
              <a:rPr lang="en-US" dirty="0" smtClean="0"/>
              <a:t>principles for designing this system image:</a:t>
            </a:r>
            <a:endParaRPr lang="en-US" dirty="0" smtClean="0"/>
          </a:p>
          <a:p>
            <a:pPr lvl="1"/>
            <a:r>
              <a:rPr lang="en-US" dirty="0" smtClean="0"/>
              <a:t>» currency (up-to-date-ness) is important</a:t>
            </a:r>
          </a:p>
          <a:p>
            <a:pPr lvl="1"/>
            <a:r>
              <a:rPr lang="en-US" dirty="0" smtClean="0"/>
              <a:t>» consistency (contributes to learnability)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00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a simple model might be better (to hide system complexity)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Many systems have messy low-level details</a:t>
            </a:r>
          </a:p>
          <a:p>
            <a:pPr lvl="1"/>
            <a:r>
              <a:rPr lang="en-US" dirty="0" smtClean="0"/>
              <a:t>» irrelevant to a user’s activity</a:t>
            </a:r>
          </a:p>
          <a:p>
            <a:pPr lvl="1"/>
            <a:r>
              <a:rPr lang="en-US" dirty="0" smtClean="0"/>
              <a:t>» full functionality may not be required</a:t>
            </a:r>
          </a:p>
          <a:p>
            <a:r>
              <a:rPr lang="en-US" dirty="0" smtClean="0"/>
              <a:t>Example: MS Word has hundreds (thousands?) of commands</a:t>
            </a:r>
          </a:p>
          <a:p>
            <a:pPr lvl="1"/>
            <a:r>
              <a:rPr lang="en-US" dirty="0" smtClean="0"/>
              <a:t>» most users only use a small subset of these</a:t>
            </a:r>
          </a:p>
          <a:p>
            <a:pPr lvl="1"/>
            <a:r>
              <a:rPr lang="en-US" dirty="0" smtClean="0"/>
              <a:t>» users can hide complexity through customization</a:t>
            </a:r>
          </a:p>
          <a:p>
            <a:pPr lvl="1"/>
            <a:r>
              <a:rPr lang="en-US" dirty="0" smtClean="0"/>
              <a:t>» IT admins can provide macro capabilities (bundling low-level commands into a single concept) </a:t>
            </a:r>
            <a:r>
              <a:rPr lang="en-US" dirty="0" smtClean="0">
                <a:sym typeface="Wingdings"/>
              </a:rPr>
              <a:t> ‘</a:t>
            </a:r>
            <a:r>
              <a:rPr lang="en-US" dirty="0" smtClean="0">
                <a:latin typeface="Courier"/>
                <a:cs typeface="Courier"/>
                <a:sym typeface="Wingdings"/>
              </a:rPr>
              <a:t>submit</a:t>
            </a:r>
            <a:r>
              <a:rPr lang="en-US" dirty="0" smtClean="0">
                <a:sym typeface="Wingdings"/>
              </a:rPr>
              <a:t>’ program</a:t>
            </a:r>
          </a:p>
          <a:p>
            <a:pPr lvl="1"/>
            <a:r>
              <a:rPr lang="en-US" dirty="0" smtClean="0">
                <a:sym typeface="Wingdings"/>
              </a:rPr>
              <a:t>» wizards allow a user to “do what’s right”, skipping details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35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Hiding System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6453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Water faucet</a:t>
            </a:r>
          </a:p>
          <a:p>
            <a:pPr lvl="1"/>
            <a:r>
              <a:rPr lang="en-US" dirty="0" smtClean="0"/>
              <a:t>» the system has independent hot &amp; cold</a:t>
            </a:r>
          </a:p>
          <a:p>
            <a:pPr lvl="1"/>
            <a:r>
              <a:rPr lang="en-US" dirty="0" smtClean="0"/>
              <a:t>» system image provides variable temperature</a:t>
            </a:r>
          </a:p>
          <a:p>
            <a:pPr lvl="1"/>
            <a:r>
              <a:rPr lang="en-US" dirty="0" smtClean="0"/>
              <a:t>» some taps allow separate temperature and volume control</a:t>
            </a:r>
          </a:p>
          <a:p>
            <a:pPr lvl="1"/>
            <a:r>
              <a:rPr lang="en-US" dirty="0" smtClean="0"/>
              <a:t>» both “hot &amp; cold” and “temperature &amp; volume” are 2 degrees of freedom</a:t>
            </a:r>
          </a:p>
          <a:p>
            <a:endParaRPr lang="en-US" dirty="0"/>
          </a:p>
          <a:p>
            <a:r>
              <a:rPr lang="en-US" dirty="0" smtClean="0"/>
              <a:t>Audio-video conferencing link</a:t>
            </a:r>
          </a:p>
          <a:p>
            <a:pPr lvl="1"/>
            <a:r>
              <a:rPr lang="en-US" dirty="0" smtClean="0"/>
              <a:t>» real system model has four independent channels</a:t>
            </a:r>
          </a:p>
          <a:p>
            <a:pPr lvl="1"/>
            <a:r>
              <a:rPr lang="en-US" dirty="0" smtClean="0"/>
              <a:t>» users may consider standard ways of combining these: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glance – two way video only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office share – two way audio and video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phone – two way audio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0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Lessons from the Design of Everyday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We’ve seen that a lot of things are designed poorly, be it computer interfaces, or physical objects</a:t>
            </a:r>
          </a:p>
          <a:p>
            <a:r>
              <a:rPr lang="en-US" dirty="0" smtClean="0"/>
              <a:t>Formally, there is a vocabulary around these concepts that we have discussed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 perceived affordances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 visible constraints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 causality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 mapping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» transfer effects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» idioms &amp; population stereotypes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 conceptual models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» individual differences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00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You should now be able to:</a:t>
            </a:r>
          </a:p>
          <a:p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» Describe why mismatches between user model and system model can cause problems</a:t>
            </a:r>
          </a:p>
          <a:p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</a:rPr>
              <a:t>» Identify 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three ways that people arrive at/develop their mental models</a:t>
            </a:r>
          </a:p>
          <a:p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</a:rPr>
              <a:t>» Describe 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two different kinds of mental models (and discuss the differences between them); discuss pros and cons of each</a:t>
            </a:r>
          </a:p>
          <a:p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</a:rPr>
              <a:t>» Identify 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principles in the design of effective system images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76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P2 hand back… liaisons now or Friday?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58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By the end of the lecture, you should be able to:</a:t>
            </a:r>
          </a:p>
          <a:p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» Describe why mismatches between user model and system model can cause problems</a:t>
            </a:r>
          </a:p>
          <a:p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</a:rPr>
              <a:t>» Identify 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three ways that people arrive at/develop their mental models</a:t>
            </a:r>
          </a:p>
          <a:p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</a:rPr>
              <a:t>» Describe 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two different kinds of mental models (and discuss the differences between them); discuss pros and cons of each</a:t>
            </a:r>
          </a:p>
          <a:p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</a:rPr>
              <a:t>» Identify 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principles in the design of effective system images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74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"In interacting with the environment, with others, </a:t>
            </a:r>
            <a:r>
              <a:rPr lang="en-US" dirty="0" smtClean="0"/>
              <a:t>and </a:t>
            </a:r>
            <a:r>
              <a:rPr lang="en-US" dirty="0"/>
              <a:t>with the artifacts of technology, </a:t>
            </a:r>
            <a:r>
              <a:rPr lang="en-US" b="1" dirty="0" smtClean="0"/>
              <a:t>people form internal, mental models of themselves and of the things with which they are interacting</a:t>
            </a:r>
            <a:r>
              <a:rPr lang="en-US" dirty="0" smtClean="0"/>
              <a:t>.  </a:t>
            </a:r>
          </a:p>
          <a:p>
            <a:endParaRPr lang="en-US" dirty="0" smtClean="0"/>
          </a:p>
          <a:p>
            <a:r>
              <a:rPr lang="en-US" dirty="0" smtClean="0"/>
              <a:t>These models provide </a:t>
            </a:r>
            <a:r>
              <a:rPr lang="en-US" u="sng" dirty="0" smtClean="0"/>
              <a:t>predictive</a:t>
            </a:r>
            <a:r>
              <a:rPr lang="en-US" dirty="0" smtClean="0"/>
              <a:t> and </a:t>
            </a:r>
            <a:r>
              <a:rPr lang="en-US" u="sng" dirty="0" smtClean="0"/>
              <a:t>explanatory</a:t>
            </a:r>
            <a:r>
              <a:rPr lang="en-US" dirty="0" smtClean="0"/>
              <a:t> power for understanding the interaction." </a:t>
            </a:r>
          </a:p>
          <a:p>
            <a:endParaRPr lang="en-US" dirty="0" smtClean="0"/>
          </a:p>
          <a:p>
            <a:r>
              <a:rPr lang="en-US" dirty="0" smtClean="0"/>
              <a:t>- Don Norman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65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Conceptual Models vs. Conceptual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Conceptual models</a:t>
            </a:r>
            <a:r>
              <a:rPr lang="en-US" dirty="0" smtClean="0"/>
              <a:t>: something the user has (or forms)</a:t>
            </a:r>
          </a:p>
          <a:p>
            <a:pPr lvl="1"/>
            <a:r>
              <a:rPr lang="en-US" dirty="0" smtClean="0"/>
              <a:t>» users see and understand the system through mental models</a:t>
            </a:r>
          </a:p>
          <a:p>
            <a:pPr lvl="1"/>
            <a:r>
              <a:rPr lang="en-US" dirty="0" smtClean="0"/>
              <a:t>» users rely on mental models during usage</a:t>
            </a:r>
          </a:p>
          <a:p>
            <a:r>
              <a:rPr lang="en-US" b="1" dirty="0" smtClean="0"/>
              <a:t>Conceptual design</a:t>
            </a:r>
            <a:r>
              <a:rPr lang="en-US" dirty="0" smtClean="0"/>
              <a:t>: something the designer does</a:t>
            </a:r>
          </a:p>
          <a:p>
            <a:pPr lvl="1"/>
            <a:r>
              <a:rPr lang="en-US" dirty="0" smtClean="0"/>
              <a:t>» defining the </a:t>
            </a:r>
            <a:r>
              <a:rPr lang="en-US" i="1" dirty="0" smtClean="0"/>
              <a:t>intended </a:t>
            </a:r>
            <a:r>
              <a:rPr lang="en-US" dirty="0" smtClean="0"/>
              <a:t>mental model (hiding the technology of the system)</a:t>
            </a:r>
          </a:p>
          <a:p>
            <a:pPr lvl="1"/>
            <a:r>
              <a:rPr lang="en-US" dirty="0" smtClean="0"/>
              <a:t>» designing a suitable </a:t>
            </a:r>
            <a:r>
              <a:rPr lang="en-US" i="1" dirty="0" smtClean="0"/>
              <a:t>system image </a:t>
            </a:r>
            <a:r>
              <a:rPr lang="en-US" dirty="0" smtClean="0"/>
              <a:t>(applying appropriate design guidelines)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10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98808" y="3230589"/>
            <a:ext cx="1998281" cy="13071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Design model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688519" y="2838437"/>
            <a:ext cx="1998281" cy="13071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User’s model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42433"/>
          </a:xfrm>
        </p:spPr>
        <p:txBody>
          <a:bodyPr/>
          <a:lstStyle/>
          <a:p>
            <a:r>
              <a:rPr lang="en-US" dirty="0" smtClean="0"/>
              <a:t>A designer’s role is to provide a meaningful, useful system image so that a user’s model matches the design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60163" y="4220307"/>
            <a:ext cx="1979605" cy="933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Designer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92934" y="3884177"/>
            <a:ext cx="1979605" cy="933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766467" y="4892569"/>
            <a:ext cx="2167449" cy="11391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 Image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0089" y="5787779"/>
            <a:ext cx="1979605" cy="933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5" idx="3"/>
            <a:endCxn id="10" idx="2"/>
          </p:cNvCxnSpPr>
          <p:nvPr/>
        </p:nvCxnSpPr>
        <p:spPr>
          <a:xfrm>
            <a:off x="2839768" y="4687155"/>
            <a:ext cx="926699" cy="774969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</p:cNvCxnSpPr>
          <p:nvPr/>
        </p:nvCxnSpPr>
        <p:spPr>
          <a:xfrm flipH="1">
            <a:off x="5933917" y="4817873"/>
            <a:ext cx="1048820" cy="662924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615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 smtClean="0"/>
              <a:t>terms…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16000" indent="-457200"/>
            <a:r>
              <a:rPr lang="en-US" b="1" dirty="0" smtClean="0"/>
              <a:t>Design model</a:t>
            </a:r>
            <a:r>
              <a:rPr lang="en-US" dirty="0" smtClean="0"/>
              <a:t>: what a designer intends to convey</a:t>
            </a:r>
          </a:p>
          <a:p>
            <a:pPr marL="216000" indent="-457200"/>
            <a:r>
              <a:rPr lang="en-US" b="1" dirty="0" smtClean="0"/>
              <a:t>System image</a:t>
            </a:r>
            <a:r>
              <a:rPr lang="en-US" dirty="0" smtClean="0"/>
              <a:t>: what the user “sees” – the UI, documentation, labels, etc.</a:t>
            </a:r>
          </a:p>
          <a:p>
            <a:pPr marL="216000" indent="-457200"/>
            <a:r>
              <a:rPr lang="en-US" b="1" dirty="0" smtClean="0"/>
              <a:t>User’s model</a:t>
            </a:r>
            <a:r>
              <a:rPr lang="en-US" dirty="0" smtClean="0"/>
              <a:t>: the user’s mental model developed by the user through interaction with the system</a:t>
            </a:r>
          </a:p>
          <a:p>
            <a:pPr marL="673200" lvl="1" indent="-457200"/>
            <a:r>
              <a:rPr lang="en-US" dirty="0" smtClean="0"/>
              <a:t>» i.e. a belief system about the system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69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Mismatches between user’s model and system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Sometimes a poor model is fostered deliberately (consider a fridge or the heating system in a house vs. the heating/cooling system in a car)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34977"/>
          <a:stretch/>
        </p:blipFill>
        <p:spPr>
          <a:xfrm>
            <a:off x="4800356" y="3382963"/>
            <a:ext cx="3505687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382963"/>
            <a:ext cx="350568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58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Mismatches between user’s model and system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Sometimes, it’s a representation problem</a:t>
            </a:r>
          </a:p>
          <a:p>
            <a:pPr lvl="1"/>
            <a:r>
              <a:rPr lang="en-US" dirty="0" smtClean="0"/>
              <a:t>» document sizes measured in bytes, not pages or words</a:t>
            </a:r>
          </a:p>
          <a:p>
            <a:pPr lvl="1"/>
            <a:r>
              <a:rPr lang="en-US" dirty="0" smtClean="0"/>
              <a:t>» dates may be in non-standard formats</a:t>
            </a:r>
          </a:p>
          <a:p>
            <a:pPr lvl="1"/>
            <a:r>
              <a:rPr lang="en-US" dirty="0" smtClean="0"/>
              <a:t>» error messages may use system specific </a:t>
            </a:r>
            <a:r>
              <a:rPr lang="en-US" dirty="0" smtClean="0"/>
              <a:t>codes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Other times, it’s a “the designer is not the user” problem (and the design model uses terms/concepts that are non-existent in the user’s model) – remember the main lesson from day 1: YOU ARE NOT THE USER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03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-introdu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Summer HCI">
  <a:themeElements>
    <a:clrScheme name="2_Summer HCI 10">
      <a:dk1>
        <a:srgbClr val="808080"/>
      </a:dk1>
      <a:lt1>
        <a:srgbClr val="FFFFFF"/>
      </a:lt1>
      <a:dk2>
        <a:srgbClr val="A94E31"/>
      </a:dk2>
      <a:lt2>
        <a:srgbClr val="3E4E6C"/>
      </a:lt2>
      <a:accent1>
        <a:srgbClr val="00CC99"/>
      </a:accent1>
      <a:accent2>
        <a:srgbClr val="3333CC"/>
      </a:accent2>
      <a:accent3>
        <a:srgbClr val="D1B2AD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Summer HCI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2_Summer HC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ummer HC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8">
        <a:dk1>
          <a:srgbClr val="808080"/>
        </a:dk1>
        <a:lt1>
          <a:srgbClr val="FFFFFF"/>
        </a:lt1>
        <a:dk2>
          <a:srgbClr val="A94E31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ummer HCI 9">
        <a:dk1>
          <a:srgbClr val="808080"/>
        </a:dk1>
        <a:lt1>
          <a:srgbClr val="FFFFFF"/>
        </a:lt1>
        <a:dk2>
          <a:srgbClr val="A94E31"/>
        </a:dk2>
        <a:lt2>
          <a:srgbClr val="3E6C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ummer HCI 10">
        <a:dk1>
          <a:srgbClr val="808080"/>
        </a:dk1>
        <a:lt1>
          <a:srgbClr val="FFFFFF"/>
        </a:lt1>
        <a:dk2>
          <a:srgbClr val="A94E31"/>
        </a:dk2>
        <a:lt2>
          <a:srgbClr val="3E4E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1-introduction</Template>
  <TotalTime>22120</TotalTime>
  <Words>1740</Words>
  <Application>Microsoft Macintosh PowerPoint</Application>
  <PresentationFormat>On-screen Show (4:3)</PresentationFormat>
  <Paragraphs>228</Paragraphs>
  <Slides>26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1-introduction</vt:lpstr>
      <vt:lpstr>2_Summer HCI</vt:lpstr>
      <vt:lpstr>PowerPoint Presentation</vt:lpstr>
      <vt:lpstr>Lessons from the Design of Everyday Things 3</vt:lpstr>
      <vt:lpstr>Learning Objectives</vt:lpstr>
      <vt:lpstr>Conceptual Models</vt:lpstr>
      <vt:lpstr>Conceptual Models vs. Conceptual Design</vt:lpstr>
      <vt:lpstr>Conceptual Design</vt:lpstr>
      <vt:lpstr>Some terms…</vt:lpstr>
      <vt:lpstr>Mismatches between user’s model and system model</vt:lpstr>
      <vt:lpstr>Mismatches between user’s model and system model</vt:lpstr>
      <vt:lpstr>PowerPoint Presentation</vt:lpstr>
      <vt:lpstr>Where do mental models come from?</vt:lpstr>
      <vt:lpstr>Mental models are “runnable”</vt:lpstr>
      <vt:lpstr>Types of Mental Models</vt:lpstr>
      <vt:lpstr>Structural Models » “what the system is”</vt:lpstr>
      <vt:lpstr>Structural Models » “what the system is”</vt:lpstr>
      <vt:lpstr>Structural Models » “what the system is”</vt:lpstr>
      <vt:lpstr>PowerPoint Presentation</vt:lpstr>
      <vt:lpstr>Functional Models » “how the system is used”</vt:lpstr>
      <vt:lpstr>Functional Models » “how the system is used”</vt:lpstr>
      <vt:lpstr>Functional Models » “how the system is used”</vt:lpstr>
      <vt:lpstr>System Image</vt:lpstr>
      <vt:lpstr>Where a simple model might be better (to hide system complexity)</vt:lpstr>
      <vt:lpstr>Hiding System Complexity</vt:lpstr>
      <vt:lpstr>Lessons from the Design of Everyday Things</vt:lpstr>
      <vt:lpstr>Learning Objectives</vt:lpstr>
      <vt:lpstr>P2 hand back… liaisons now or Friday?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for people not like us</dc:title>
  <dc:creator>Tony</dc:creator>
  <cp:lastModifiedBy>Tony Tang</cp:lastModifiedBy>
  <cp:revision>178</cp:revision>
  <dcterms:created xsi:type="dcterms:W3CDTF">2012-08-20T05:23:43Z</dcterms:created>
  <dcterms:modified xsi:type="dcterms:W3CDTF">2014-03-19T18:40:05Z</dcterms:modified>
</cp:coreProperties>
</file>