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6" r:id="rId1"/>
  </p:sldMasterIdLst>
  <p:notesMasterIdLst>
    <p:notesMasterId r:id="rId47"/>
  </p:notesMasterIdLst>
  <p:handoutMasterIdLst>
    <p:handoutMasterId r:id="rId48"/>
  </p:handoutMasterIdLst>
  <p:sldIdLst>
    <p:sldId id="403" r:id="rId2"/>
    <p:sldId id="369" r:id="rId3"/>
    <p:sldId id="370" r:id="rId4"/>
    <p:sldId id="405" r:id="rId5"/>
    <p:sldId id="406" r:id="rId6"/>
    <p:sldId id="415" r:id="rId7"/>
    <p:sldId id="407" r:id="rId8"/>
    <p:sldId id="408" r:id="rId9"/>
    <p:sldId id="409" r:id="rId10"/>
    <p:sldId id="352" r:id="rId11"/>
    <p:sldId id="372" r:id="rId12"/>
    <p:sldId id="410" r:id="rId13"/>
    <p:sldId id="382" r:id="rId14"/>
    <p:sldId id="412" r:id="rId15"/>
    <p:sldId id="399" r:id="rId16"/>
    <p:sldId id="400" r:id="rId17"/>
    <p:sldId id="401" r:id="rId18"/>
    <p:sldId id="396" r:id="rId19"/>
    <p:sldId id="397" r:id="rId20"/>
    <p:sldId id="398" r:id="rId21"/>
    <p:sldId id="395" r:id="rId22"/>
    <p:sldId id="373" r:id="rId23"/>
    <p:sldId id="374" r:id="rId24"/>
    <p:sldId id="375" r:id="rId25"/>
    <p:sldId id="376" r:id="rId26"/>
    <p:sldId id="377" r:id="rId27"/>
    <p:sldId id="378" r:id="rId28"/>
    <p:sldId id="381" r:id="rId29"/>
    <p:sldId id="379" r:id="rId30"/>
    <p:sldId id="380" r:id="rId31"/>
    <p:sldId id="383" r:id="rId32"/>
    <p:sldId id="384" r:id="rId33"/>
    <p:sldId id="387" r:id="rId34"/>
    <p:sldId id="388" r:id="rId35"/>
    <p:sldId id="389" r:id="rId36"/>
    <p:sldId id="390" r:id="rId37"/>
    <p:sldId id="391" r:id="rId38"/>
    <p:sldId id="392" r:id="rId39"/>
    <p:sldId id="393" r:id="rId40"/>
    <p:sldId id="394" r:id="rId41"/>
    <p:sldId id="366" r:id="rId42"/>
    <p:sldId id="413" r:id="rId43"/>
    <p:sldId id="414" r:id="rId44"/>
    <p:sldId id="385" r:id="rId45"/>
    <p:sldId id="402" r:id="rId46"/>
  </p:sldIdLst>
  <p:sldSz cx="9144000" cy="6858000" type="letter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CC3300"/>
    <a:srgbClr val="FFCC99"/>
    <a:srgbClr val="FFFF00"/>
    <a:srgbClr val="FFFF99"/>
    <a:srgbClr val="99CC00"/>
    <a:srgbClr val="FF99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271" autoAdjust="0"/>
    <p:restoredTop sz="83573" autoAdjust="0"/>
  </p:normalViewPr>
  <p:slideViewPr>
    <p:cSldViewPr>
      <p:cViewPr>
        <p:scale>
          <a:sx n="76" d="100"/>
          <a:sy n="76" d="100"/>
        </p:scale>
        <p:origin x="-195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84" y="-360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46100" y="8386763"/>
            <a:ext cx="27368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 b="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Sketchbook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86188" y="8386763"/>
            <a:ext cx="26797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 b="0" i="1">
                <a:latin typeface="Arial" charset="0"/>
              </a:defRPr>
            </a:lvl1pPr>
          </a:lstStyle>
          <a:p>
            <a:pPr>
              <a:defRPr/>
            </a:pPr>
            <a:fld id="{E9F9C869-83AB-4A7A-B70D-D4B39D34B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00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t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t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b" anchorCtr="0" compatLnSpc="1">
            <a:prstTxWarp prst="textNoShape">
              <a:avLst/>
            </a:prstTxWarp>
          </a:bodyPr>
          <a:lstStyle>
            <a:lvl1pPr defTabSz="949325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37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66" tIns="0" rIns="19066" bIns="0" numCol="1" anchor="b" anchorCtr="0" compatLnSpc="1">
            <a:prstTxWarp prst="textNoShape">
              <a:avLst/>
            </a:prstTxWarp>
          </a:bodyPr>
          <a:lstStyle>
            <a:lvl1pPr algn="r" defTabSz="949325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EEFDF75E-26A3-4577-8626-16C72C680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116263" y="8842375"/>
            <a:ext cx="765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973" tIns="46075" rIns="88973" bIns="46075">
            <a:spAutoFit/>
          </a:bodyPr>
          <a:lstStyle/>
          <a:p>
            <a:pPr algn="ctr" defTabSz="901700" eaLnBrk="0" hangingPunct="0">
              <a:lnSpc>
                <a:spcPct val="90000"/>
              </a:lnSpc>
            </a:pPr>
            <a:r>
              <a:rPr lang="en-US" sz="1200" b="0">
                <a:latin typeface="Arial" charset="0"/>
              </a:rPr>
              <a:t>Page </a:t>
            </a:r>
            <a:fld id="{C6DFFDD0-6C2F-4EA7-9B94-C79C5DFF0357}" type="slidenum">
              <a:rPr lang="en-US" sz="1200" b="0">
                <a:latin typeface="Arial" charset="0"/>
              </a:rPr>
              <a:pPr algn="ctr" defTabSz="901700" eaLnBrk="0" hangingPunct="0">
                <a:lnSpc>
                  <a:spcPct val="90000"/>
                </a:lnSpc>
              </a:pPr>
              <a:t>‹#›</a:t>
            </a:fld>
            <a:endParaRPr lang="en-US" sz="1200" b="0">
              <a:latin typeface="Arial" charset="0"/>
            </a:endParaRPr>
          </a:p>
        </p:txBody>
      </p:sp>
      <p:sp>
        <p:nvSpPr>
          <p:cNvPr id="4403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3263"/>
            <a:ext cx="4622800" cy="34671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38" tIns="47664" rIns="93738" bIns="476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484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A7FA8F0F-6670-4E8B-BF37-A61952B0F8B9}" type="slidenum">
              <a:rPr lang="en-US" sz="1000" b="0" smtClean="0">
                <a:latin typeface="Times New Roman" pitchFamily="18" charset="0"/>
              </a:rPr>
              <a:pPr/>
              <a:t>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spcBef>
                <a:spcPct val="0"/>
              </a:spcBef>
            </a:pPr>
            <a:endParaRPr lang="en-CA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80A7E2F-DEE8-48F1-B919-A1428BBF7901}" type="slidenum">
              <a:rPr lang="en-US" sz="1000" b="0" smtClean="0">
                <a:latin typeface="Times New Roman" pitchFamily="18" charset="0"/>
              </a:rPr>
              <a:pPr/>
              <a:t>15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1AC4F255-FF38-43D2-996B-5887C1AAE19C}" type="slidenum">
              <a:rPr lang="en-US" sz="1000" b="0" smtClean="0">
                <a:latin typeface="Times New Roman" pitchFamily="18" charset="0"/>
              </a:rPr>
              <a:pPr/>
              <a:t>16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5A8733D-35C4-4F89-AB1F-7AA6E47EEE8E}" type="slidenum">
              <a:rPr lang="en-US" sz="1000" b="0" smtClean="0">
                <a:latin typeface="Times New Roman" pitchFamily="18" charset="0"/>
              </a:rPr>
              <a:pPr/>
              <a:t>17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0A674F4-CEE1-408B-AC3E-8322C9CA9745}" type="slidenum">
              <a:rPr lang="en-US" sz="1000" b="0" smtClean="0">
                <a:latin typeface="Times New Roman" pitchFamily="18" charset="0"/>
              </a:rPr>
              <a:pPr/>
              <a:t>22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7EEDADBA-AA21-41D5-8D9F-0148E333E10B}" type="slidenum">
              <a:rPr lang="en-US" sz="1000" b="0" smtClean="0">
                <a:latin typeface="Times New Roman" pitchFamily="18" charset="0"/>
              </a:rPr>
              <a:pPr/>
              <a:t>23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9F67580-CCDD-49EC-B906-148B1C48FEA5}" type="slidenum">
              <a:rPr lang="en-US" sz="1000" b="0" smtClean="0">
                <a:latin typeface="Times New Roman" pitchFamily="18" charset="0"/>
              </a:rPr>
              <a:pPr/>
              <a:t>24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E89283B-9E1B-4E3B-9D40-C07DC1F45313}" type="slidenum">
              <a:rPr lang="en-US" sz="1000" b="0" smtClean="0">
                <a:latin typeface="Times New Roman" pitchFamily="18" charset="0"/>
              </a:rPr>
              <a:pPr/>
              <a:t>25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87BBD419-4F0E-492B-AE27-996C214F4614}" type="slidenum">
              <a:rPr lang="en-US" sz="1000" b="0" smtClean="0">
                <a:latin typeface="Times New Roman" pitchFamily="18" charset="0"/>
              </a:rPr>
              <a:pPr/>
              <a:t>26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AD1E934-A3D5-4BE4-9AD7-79B0A4085B5E}" type="slidenum">
              <a:rPr lang="en-US" sz="1000" b="0" smtClean="0">
                <a:latin typeface="Times New Roman" pitchFamily="18" charset="0"/>
              </a:rPr>
              <a:pPr/>
              <a:t>27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A45566E-26B3-483C-8B37-6E2E11C51467}" type="slidenum">
              <a:rPr lang="en-US" sz="1000" b="0" smtClean="0">
                <a:latin typeface="Times New Roman" pitchFamily="18" charset="0"/>
              </a:rPr>
              <a:pPr/>
              <a:t>28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D61449B-AC68-47A9-BFC5-1763E3A411C4}" type="slidenum">
              <a:rPr lang="en-US" sz="1000" b="0" smtClean="0">
                <a:latin typeface="Times New Roman" pitchFamily="18" charset="0"/>
              </a:rPr>
              <a:pPr/>
              <a:t>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>
              <a:lnSpc>
                <a:spcPct val="100000"/>
              </a:lnSpc>
              <a:spcBef>
                <a:spcPct val="0"/>
              </a:spcBef>
            </a:pPr>
            <a:endParaRPr lang="en-CA" sz="24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0FC9B50-A4CF-47E4-947A-44004D1DDF1A}" type="slidenum">
              <a:rPr lang="en-US" sz="1000" b="0" smtClean="0">
                <a:latin typeface="Times New Roman" pitchFamily="18" charset="0"/>
              </a:rPr>
              <a:pPr/>
              <a:t>29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C3B2F5A-D9DF-42AD-B474-B410B3F6AE5D}" type="slidenum">
              <a:rPr lang="en-US" sz="1000" b="0" smtClean="0">
                <a:latin typeface="Times New Roman" pitchFamily="18" charset="0"/>
              </a:rPr>
              <a:pPr/>
              <a:t>30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5D2C0144-99A6-41FF-AF7A-1385321E52B7}" type="slidenum">
              <a:rPr lang="en-US" sz="1000" b="0" smtClean="0">
                <a:latin typeface="Times New Roman" pitchFamily="18" charset="0"/>
              </a:rPr>
              <a:pPr/>
              <a:t>31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FBC4957-1E5D-4953-B6E4-68FB1498F561}" type="slidenum">
              <a:rPr lang="en-US" sz="1000" b="0" smtClean="0">
                <a:latin typeface="Times New Roman" pitchFamily="18" charset="0"/>
              </a:rPr>
              <a:pPr/>
              <a:t>32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from “Inmates</a:t>
            </a:r>
            <a:r>
              <a:rPr lang="en-US" baseline="0" dirty="0" smtClean="0"/>
              <a:t> Running the Asylum, p. 124”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DF75E-26A3-4577-8626-16C72C680E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15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we design for everyone, we run into the problem that we annoy them a lot.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Now, a large population is 50% happy.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Whereas, if we took a different approach, where we came up with one car for one kind of user, then we would make them 100% happy, or even better 100% ecstatic.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it is often useful to think about designing “for one user”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DF75E-26A3-4577-8626-16C72C680E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12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Insufficiently nuanced. 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Rupak</a:t>
            </a:r>
            <a:r>
              <a:rPr lang="en-US" dirty="0" smtClean="0"/>
              <a:t> – network installer who is very adept at getting things</a:t>
            </a:r>
            <a:r>
              <a:rPr lang="en-US" baseline="0" dirty="0" smtClean="0"/>
              <a:t> working, but has no real idea how things work. He relies on </a:t>
            </a:r>
            <a:r>
              <a:rPr lang="en-US" baseline="0" dirty="0" err="1" smtClean="0"/>
              <a:t>supersitition</a:t>
            </a:r>
            <a:r>
              <a:rPr lang="en-US" baseline="0" dirty="0" smtClean="0"/>
              <a:t> and lore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Shannon is accountant. Doesn’t know about web, email, networks, </a:t>
            </a:r>
            <a:r>
              <a:rPr lang="en-US" baseline="0" dirty="0" err="1" smtClean="0"/>
              <a:t>filesystem</a:t>
            </a:r>
            <a:r>
              <a:rPr lang="en-US" baseline="0" dirty="0" smtClean="0"/>
              <a:t>, but is a whiz at Excel.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Dexter VP of business development. Caries a pager, two cell phones, a computer, and wireless modem. Master of technology, but doesn’t have time to solve problems.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Roberto, telemarketing rep. Doesn’t know a thing about computers, but can follow complex instructions without difficulty. With a little bit of training, he can be a pro.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dirty="0" smtClean="0"/>
              <a:t>Example from Cooper, p131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FDF75E-26A3-4577-8626-16C72C680E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6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F253A32A-AB7F-4984-8339-9A4F92B9B704}" type="slidenum">
              <a:rPr lang="en-US" sz="1000" b="0" smtClean="0">
                <a:latin typeface="Times New Roman" pitchFamily="18" charset="0"/>
              </a:rPr>
              <a:pPr/>
              <a:t>10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It is imprecise</a:t>
            </a:r>
          </a:p>
          <a:p>
            <a:r>
              <a:rPr lang="en-US" dirty="0" smtClean="0"/>
              <a:t>It</a:t>
            </a:r>
            <a:r>
              <a:rPr lang="en-US" baseline="0" dirty="0" smtClean="0"/>
              <a:t> doesn’t allow us to make decisions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Talking about “the user” gives programmers license basically to do whatever they want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“The User” is almost the only thing people talk about in this way. Think about the games you play. – v specific about what h/w and o/s it can run on.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BA4A31F-0271-4C0B-BCCF-B20BA3352918}" type="slidenum">
              <a:rPr lang="en-US" sz="1000" b="0" smtClean="0">
                <a:latin typeface="Times New Roman" pitchFamily="18" charset="0"/>
              </a:rPr>
              <a:pPr/>
              <a:t>11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CBA4A31F-0271-4C0B-BCCF-B20BA3352918}" type="slidenum">
              <a:rPr lang="en-US" sz="1000" b="0" smtClean="0">
                <a:latin typeface="Times New Roman" pitchFamily="18" charset="0"/>
              </a:rPr>
              <a:pPr/>
              <a:t>12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49325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3019AD0-D043-4E5D-B999-ADCC6AED0114}" type="slidenum">
              <a:rPr lang="en-US" sz="1000" b="0" smtClean="0">
                <a:latin typeface="Times New Roman" pitchFamily="18" charset="0"/>
              </a:rPr>
              <a:pPr/>
              <a:t>13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7559" cy="720080"/>
          </a:xfrm>
        </p:spPr>
        <p:txBody>
          <a:bodyPr/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2060848"/>
            <a:ext cx="5000600" cy="334888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64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584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86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156325" y="6594475"/>
            <a:ext cx="2736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CA" sz="800" smtClean="0">
                <a:solidFill>
                  <a:srgbClr val="969696"/>
                </a:solidFill>
                <a:latin typeface="Verdana" pitchFamily="34" charset="0"/>
              </a:rPr>
              <a:t>Sketching User Experiences: The Workbook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59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3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6156325" y="6594475"/>
            <a:ext cx="2736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CA" sz="800" smtClean="0">
                <a:solidFill>
                  <a:srgbClr val="969696"/>
                </a:solidFill>
                <a:latin typeface="Verdana" pitchFamily="34" charset="0"/>
              </a:rPr>
              <a:t>Sketching User Experiences: The Workbook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4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915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04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29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5" r:id="rId2"/>
    <p:sldLayoutId id="2147483876" r:id="rId3"/>
    <p:sldLayoutId id="2147483870" r:id="rId4"/>
    <p:sldLayoutId id="2147483877" r:id="rId5"/>
    <p:sldLayoutId id="2147483878" r:id="rId6"/>
    <p:sldLayoutId id="2147483871" r:id="rId7"/>
    <p:sldLayoutId id="2147483879" r:id="rId8"/>
    <p:sldLayoutId id="2147483872" r:id="rId9"/>
    <p:sldLayoutId id="2147483873" r:id="rId10"/>
    <p:sldLayoutId id="21474838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000066"/>
          </a:solidFill>
          <a:latin typeface="+mj-lt"/>
          <a:ea typeface="+mn-ea"/>
          <a:cs typeface="+mn-cs"/>
        </a:defRPr>
      </a:lvl1pPr>
      <a:lvl2pPr marL="536575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400">
          <a:solidFill>
            <a:srgbClr val="000066"/>
          </a:solidFill>
          <a:latin typeface="+mj-lt"/>
        </a:defRPr>
      </a:lvl2pPr>
      <a:lvl3pPr marL="1073150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o"/>
        <a:defRPr sz="2000">
          <a:solidFill>
            <a:srgbClr val="000066"/>
          </a:solidFill>
          <a:latin typeface="+mj-lt"/>
        </a:defRPr>
      </a:lvl3pPr>
      <a:lvl4pPr marL="1611313" indent="-3587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j-lt"/>
        </a:defRPr>
      </a:lvl4pPr>
      <a:lvl5pPr marL="2063750" indent="-2730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j-lt"/>
        </a:defRPr>
      </a:lvl5pPr>
      <a:lvl6pPr marL="25209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81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353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92550" indent="-2730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3stepsbeyond.co.uk/2011/07/web-personas-this-is-what-weve-done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://3stepsbeyond.co.uk/2011/07/web-personas-this-is-what-weve-done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11188" y="1412875"/>
            <a:ext cx="7777162" cy="720725"/>
          </a:xfrm>
        </p:spPr>
        <p:txBody>
          <a:bodyPr/>
          <a:lstStyle/>
          <a:p>
            <a:pPr eaLnBrk="1" hangingPunct="1"/>
            <a:r>
              <a:rPr lang="en-US" dirty="0" smtClean="0"/>
              <a:t>Personas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060575"/>
            <a:ext cx="7665095" cy="50482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defRPr/>
            </a:pPr>
            <a:r>
              <a:rPr lang="en-CA" dirty="0" smtClean="0">
                <a:solidFill>
                  <a:schemeClr val="bg2">
                    <a:lumMod val="75000"/>
                  </a:schemeClr>
                </a:solidFill>
              </a:rPr>
              <a:t>Making the user real</a:t>
            </a:r>
            <a:br>
              <a:rPr lang="en-CA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CA" dirty="0" smtClean="0">
                <a:solidFill>
                  <a:schemeClr val="bg2">
                    <a:lumMod val="75000"/>
                  </a:schemeClr>
                </a:solidFill>
              </a:rPr>
              <a:t>Lecture </a:t>
            </a: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/slide deck produced by Saul </a:t>
            </a:r>
            <a:r>
              <a:rPr lang="en-CA" dirty="0" smtClean="0">
                <a:solidFill>
                  <a:schemeClr val="bg2">
                    <a:lumMod val="75000"/>
                  </a:schemeClr>
                </a:solidFill>
              </a:rPr>
              <a:t>Greenberg and Anthony Tang, </a:t>
            </a:r>
            <a:r>
              <a:rPr lang="en-CA" dirty="0">
                <a:solidFill>
                  <a:schemeClr val="bg2">
                    <a:lumMod val="75000"/>
                  </a:schemeClr>
                </a:solidFill>
              </a:rPr>
              <a:t>University of Calgary, Canada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900113" y="6459538"/>
            <a:ext cx="78120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038" rIns="92075" bIns="0" anchor="ctr">
            <a:spAutoFit/>
          </a:bodyPr>
          <a:lstStyle/>
          <a:p>
            <a:pPr algn="r">
              <a:defRPr/>
            </a:pPr>
            <a:r>
              <a:rPr lang="en-US" sz="800" dirty="0">
                <a:solidFill>
                  <a:srgbClr val="808080"/>
                </a:solidFill>
                <a:latin typeface="+mn-lt"/>
              </a:rPr>
              <a:t> </a:t>
            </a:r>
            <a:br>
              <a:rPr lang="en-US" sz="800" dirty="0">
                <a:solidFill>
                  <a:srgbClr val="808080"/>
                </a:solidFill>
                <a:latin typeface="+mn-lt"/>
              </a:rPr>
            </a:br>
            <a:r>
              <a:rPr lang="en-US" sz="800" dirty="0">
                <a:solidFill>
                  <a:srgbClr val="808080"/>
                </a:solidFill>
                <a:latin typeface="+mn-lt"/>
              </a:rPr>
              <a:t>Notice: some material in this deck is used from other sources without permission. Credit to the original source is given if it is known,</a:t>
            </a:r>
            <a:endParaRPr lang="en-US" dirty="0">
              <a:latin typeface="+mn-lt"/>
            </a:endParaRPr>
          </a:p>
        </p:txBody>
      </p:sp>
      <p:pic>
        <p:nvPicPr>
          <p:cNvPr id="7173" name="Picture 13" descr="http://www.google.com/url?source=imglanding&amp;ct=img&amp;q=http://3stepsbeyond.co.uk/wp-content/uploads/2011/07/personas_what_are_they.jpg&amp;sa=X&amp;ei=foN5UJfrLYr7igK9y4CgAw&amp;ved=0CAkQ8wc&amp;usg=AFQjCNEvkCWNgQEpWUGqxMi4DhbshIyq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2568575"/>
            <a:ext cx="355600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568575"/>
            <a:ext cx="2789238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4730750" y="3540125"/>
            <a:ext cx="698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eaLnBrk="0" hangingPunct="0"/>
            <a:r>
              <a:rPr lang="en-US" sz="3600" b="0" i="1">
                <a:solidFill>
                  <a:srgbClr val="000000"/>
                </a:solidFill>
                <a:latin typeface="Verdana" pitchFamily="34" charset="0"/>
              </a:rPr>
              <a:t>vs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85813" y="5773738"/>
            <a:ext cx="42941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CA" sz="800" dirty="0" smtClean="0">
                <a:solidFill>
                  <a:srgbClr val="969696"/>
                </a:solidFill>
                <a:latin typeface="+mn-lt"/>
              </a:rPr>
              <a:t>Image from </a:t>
            </a:r>
            <a:r>
              <a:rPr lang="en-US" sz="800" dirty="0" smtClean="0">
                <a:latin typeface="+mn-lt"/>
                <a:hlinkClick r:id="rId4"/>
              </a:rPr>
              <a:t>http://3stepsbeyond.co.uk/2011/07/web-personas-this-is-what-weve-done/</a:t>
            </a:r>
            <a:endParaRPr lang="en-CA" sz="800" dirty="0" smtClean="0">
              <a:solidFill>
                <a:srgbClr val="96969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Elastic User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dirty="0" smtClean="0"/>
              <a:t>Can mean everyone and thus no one</a:t>
            </a:r>
          </a:p>
          <a:p>
            <a:pPr lvl="1" eaLnBrk="1" hangingPunct="1"/>
            <a:r>
              <a:rPr lang="en-CA" dirty="0" smtClean="0"/>
              <a:t>vague audience means unfocused design</a:t>
            </a:r>
          </a:p>
          <a:p>
            <a:pPr lvl="1" eaLnBrk="1" hangingPunct="1"/>
            <a:r>
              <a:rPr lang="en-CA" dirty="0" smtClean="0"/>
              <a:t>design defines user after the fact </a:t>
            </a:r>
          </a:p>
          <a:p>
            <a:pPr lvl="1" eaLnBrk="1" hangingPunct="1"/>
            <a:r>
              <a:rPr lang="en-CA" sz="1800" dirty="0" smtClean="0"/>
              <a:t>lack of specifics means its easy to rationalize any design </a:t>
            </a:r>
            <a:br>
              <a:rPr lang="en-CA" sz="1800" dirty="0" smtClean="0"/>
            </a:br>
            <a:endParaRPr lang="en-CA" sz="1800" dirty="0" smtClean="0"/>
          </a:p>
          <a:p>
            <a:pPr marL="0" indent="0" eaLnBrk="1" hangingPunct="1"/>
            <a:r>
              <a:rPr lang="en-CA" sz="4400" dirty="0" smtClean="0"/>
              <a:t> </a:t>
            </a:r>
            <a:endParaRPr lang="en-US" sz="4400" dirty="0" smtClean="0"/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6338"/>
            <a:ext cx="41052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19250" y="6524625"/>
            <a:ext cx="338455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image from p.127, The Inmates are Running the Asylum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Elastic User </a:t>
            </a:r>
            <a:r>
              <a:rPr lang="en-US" sz="2400" smtClean="0"/>
              <a:t>(defined after the fact)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An expert who wants plentiful renaming options</a:t>
            </a:r>
            <a:r>
              <a:rPr lang="en-CA" sz="1800" smtClean="0"/>
              <a:t/>
            </a:r>
            <a:br>
              <a:rPr lang="en-CA" sz="1800" smtClean="0"/>
            </a:br>
            <a:endParaRPr lang="en-CA" sz="1800" smtClean="0"/>
          </a:p>
        </p:txBody>
      </p:sp>
      <p:sp>
        <p:nvSpPr>
          <p:cNvPr id="2" name="Rectangle 1"/>
          <p:cNvSpPr/>
          <p:nvPr/>
        </p:nvSpPr>
        <p:spPr>
          <a:xfrm>
            <a:off x="2124075" y="6611938"/>
            <a:ext cx="496887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image from http://blog.ideaday.de/max/2010/11/example-for-a-bad-user-interface/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189663"/>
            <a:ext cx="6372200" cy="436238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Elastic User </a:t>
            </a:r>
            <a:r>
              <a:rPr lang="en-US" sz="2400" smtClean="0"/>
              <a:t>(defined after the fact)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dirty="0" smtClean="0"/>
              <a:t>Or a naïve user?</a:t>
            </a:r>
            <a:r>
              <a:rPr lang="en-CA" sz="1800" dirty="0" smtClean="0"/>
              <a:t/>
            </a:r>
            <a:br>
              <a:rPr lang="en-CA" sz="1800" dirty="0" smtClean="0"/>
            </a:br>
            <a:endParaRPr lang="en-CA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124075" y="6611938"/>
            <a:ext cx="496887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image from http://blog.ideaday.de/max/2010/11/example-for-a-bad-user-interface/</a:t>
            </a:r>
          </a:p>
        </p:txBody>
      </p:sp>
      <p:pic>
        <p:nvPicPr>
          <p:cNvPr id="4" name="Picture 3" descr="Screenshot_102013_080212_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47720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053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Self-Referential</a:t>
            </a:r>
            <a:r>
              <a:rPr lang="en-US" sz="2400" dirty="0"/>
              <a:t> </a:t>
            </a:r>
            <a:r>
              <a:rPr lang="en-US" sz="2400" dirty="0" smtClean="0"/>
              <a:t>User</a:t>
            </a:r>
            <a:endParaRPr lang="en-US" sz="24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The user is me (even if he or she isn’t)</a:t>
            </a:r>
            <a:r>
              <a:rPr lang="en-CA" sz="1800" smtClean="0"/>
              <a:t/>
            </a:r>
            <a:br>
              <a:rPr lang="en-CA" sz="1800" smtClean="0"/>
            </a:br>
            <a:endParaRPr lang="en-CA" sz="1800" smtClean="0"/>
          </a:p>
        </p:txBody>
      </p:sp>
      <p:sp>
        <p:nvSpPr>
          <p:cNvPr id="2" name="Rectangle 1"/>
          <p:cNvSpPr/>
          <p:nvPr/>
        </p:nvSpPr>
        <p:spPr>
          <a:xfrm>
            <a:off x="0" y="6567488"/>
            <a:ext cx="4968875" cy="2460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image from http://blog.ideaday.de/max/2010/11/example-for-a-bad-user-interface/</a:t>
            </a:r>
          </a:p>
        </p:txBody>
      </p:sp>
      <p:pic>
        <p:nvPicPr>
          <p:cNvPr id="12293" name="Picture 10" descr="C:\Users\saul\AppData\Local\Microsoft\Windows\Temporary Internet Files\Content.IE5\6C08M135\MP90040351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05038"/>
            <a:ext cx="52705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Personas: a Design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the </a:t>
            </a:r>
            <a:r>
              <a:rPr lang="en-US" b="1" dirty="0" smtClean="0"/>
              <a:t>specific needs</a:t>
            </a:r>
            <a:r>
              <a:rPr lang="en-US" dirty="0" smtClean="0"/>
              <a:t> and </a:t>
            </a:r>
            <a:r>
              <a:rPr lang="en-US" b="1" dirty="0" smtClean="0"/>
              <a:t>goals</a:t>
            </a:r>
            <a:r>
              <a:rPr lang="en-US" dirty="0" smtClean="0"/>
              <a:t> of a single, archetype individual based on </a:t>
            </a:r>
            <a:r>
              <a:rPr lang="en-US" b="1" dirty="0" smtClean="0"/>
              <a:t>user research</a:t>
            </a:r>
            <a:r>
              <a:rPr lang="en-US" dirty="0" smtClean="0"/>
              <a:t>. The archetype should be </a:t>
            </a:r>
            <a:r>
              <a:rPr lang="en-US" b="1" dirty="0" smtClean="0"/>
              <a:t>specific and precise</a:t>
            </a:r>
            <a:r>
              <a:rPr lang="en-US" dirty="0" smtClean="0"/>
              <a:t> so that it can be used to </a:t>
            </a:r>
            <a:r>
              <a:rPr lang="en-US" b="1" dirty="0" smtClean="0"/>
              <a:t>make decisions</a:t>
            </a:r>
            <a:r>
              <a:rPr lang="en-US" dirty="0"/>
              <a:t> </a:t>
            </a:r>
            <a:r>
              <a:rPr lang="en-US" dirty="0" smtClean="0"/>
              <a:t>when with regard to scope and design.</a:t>
            </a:r>
          </a:p>
          <a:p>
            <a:endParaRPr lang="en-US" dirty="0"/>
          </a:p>
          <a:p>
            <a:r>
              <a:rPr lang="en-US" dirty="0" smtClean="0"/>
              <a:t>Designing for such an archetype allows us to do </a:t>
            </a:r>
            <a:r>
              <a:rPr lang="en-US" u="sng" dirty="0" smtClean="0"/>
              <a:t>really well</a:t>
            </a:r>
            <a:r>
              <a:rPr lang="en-US" dirty="0" smtClean="0"/>
              <a:t> at making this person happy. Often, it results in something that ends up working well for others, too.</a:t>
            </a:r>
          </a:p>
          <a:p>
            <a:endParaRPr lang="en-US" dirty="0"/>
          </a:p>
          <a:p>
            <a:r>
              <a:rPr lang="en-US" dirty="0" smtClean="0"/>
              <a:t>	e.g. bags with wheels (commercial airline pilots; Post-It notes for hymns)</a:t>
            </a:r>
          </a:p>
        </p:txBody>
      </p:sp>
    </p:spTree>
    <p:extLst>
      <p:ext uri="{BB962C8B-B14F-4D97-AF65-F5344CB8AC3E}">
        <p14:creationId xmlns:p14="http://schemas.microsoft.com/office/powerpoint/2010/main" val="148262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z="2000" b="1" dirty="0" smtClean="0"/>
              <a:t>G4K Company</a:t>
            </a:r>
          </a:p>
          <a:p>
            <a:pPr marL="0" indent="0" eaLnBrk="1" hangingPunct="1">
              <a:buFontTx/>
              <a:buChar char="•"/>
            </a:pPr>
            <a:r>
              <a:rPr lang="en-CA" sz="2000" dirty="0" smtClean="0"/>
              <a:t>Produces children’s educational and game software</a:t>
            </a:r>
          </a:p>
          <a:p>
            <a:pPr marL="0" indent="0" eaLnBrk="1" hangingPunct="1">
              <a:buFontTx/>
              <a:buChar char="•"/>
            </a:pPr>
            <a:r>
              <a:rPr lang="en-CA" sz="2000" dirty="0" smtClean="0"/>
              <a:t>Goal: make a corporate destination site for kids</a:t>
            </a:r>
          </a:p>
          <a:p>
            <a:pPr lvl="1" eaLnBrk="1" hangingPunct="1"/>
            <a:r>
              <a:rPr lang="en-CA" dirty="0" smtClean="0"/>
              <a:t>child-oriented entertainment</a:t>
            </a:r>
          </a:p>
          <a:p>
            <a:pPr lvl="1" eaLnBrk="1" hangingPunct="1"/>
            <a:r>
              <a:rPr lang="en-CA" dirty="0" smtClean="0"/>
              <a:t>news</a:t>
            </a:r>
          </a:p>
          <a:p>
            <a:pPr lvl="1" eaLnBrk="1" hangingPunct="1"/>
            <a:r>
              <a:rPr lang="en-CA" dirty="0" smtClean="0"/>
              <a:t>merchandise related to G4K software</a:t>
            </a:r>
          </a:p>
          <a:p>
            <a:pPr marL="0" indent="0" eaLnBrk="1" hangingPunct="1"/>
            <a:endParaRPr lang="en-CA" sz="2000" b="1" dirty="0" smtClean="0"/>
          </a:p>
          <a:p>
            <a:pPr marL="0" indent="0" eaLnBrk="1" hangingPunct="1"/>
            <a:endParaRPr lang="en-CA" sz="2000" b="1" dirty="0" smtClean="0"/>
          </a:p>
          <a:p>
            <a:pPr marL="0" indent="0" eaLnBrk="1" hangingPunct="1"/>
            <a:endParaRPr lang="en-CA" sz="2000" b="1" dirty="0" smtClean="0"/>
          </a:p>
          <a:p>
            <a:pPr marL="0" indent="0" eaLnBrk="1" hangingPunct="1"/>
            <a:endParaRPr lang="en-CA" sz="2000" b="1" dirty="0" smtClean="0"/>
          </a:p>
          <a:p>
            <a:pPr marL="0" indent="0" eaLnBrk="1" hangingPunct="1"/>
            <a:endParaRPr lang="en-CA" sz="1400" dirty="0" smtClean="0"/>
          </a:p>
          <a:p>
            <a:pPr marL="0" indent="0" eaLnBrk="1" hangingPunct="1"/>
            <a:endParaRPr lang="en-CA" sz="1400" dirty="0" smtClean="0"/>
          </a:p>
          <a:p>
            <a:pPr marL="0" indent="0" eaLnBrk="1" hangingPunct="1"/>
            <a:r>
              <a:rPr lang="en-CA" sz="1200" dirty="0" smtClean="0"/>
              <a:t>This example and the following images are from: </a:t>
            </a:r>
            <a:r>
              <a:rPr lang="en-CA" sz="1200" b="1" dirty="0" smtClean="0"/>
              <a:t>The Persona Lifecycle. </a:t>
            </a:r>
            <a:r>
              <a:rPr lang="en-CA" sz="1200" dirty="0" smtClean="0"/>
              <a:t>John Pruitt and Tamara </a:t>
            </a:r>
            <a:r>
              <a:rPr lang="en-CA" sz="1200" dirty="0" err="1" smtClean="0"/>
              <a:t>Adlin</a:t>
            </a:r>
            <a:r>
              <a:rPr lang="en-CA" sz="1200" dirty="0" smtClean="0"/>
              <a:t>. Morgan Kaufmann (Elsevier), 2006</a:t>
            </a: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> </a:t>
            </a:r>
          </a:p>
          <a:p>
            <a:pPr marL="0" indent="0" eaLnBrk="1" hangingPunct="1"/>
            <a:r>
              <a:rPr lang="en-CA" sz="4400" dirty="0" smtClean="0"/>
              <a:t> </a:t>
            </a:r>
            <a:endParaRPr lang="en-US" sz="44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Elastic User</a:t>
            </a:r>
            <a:endParaRPr lang="en-US" sz="24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endParaRPr lang="en-CA" sz="1800" smtClean="0"/>
          </a:p>
        </p:txBody>
      </p:sp>
      <p:sp>
        <p:nvSpPr>
          <p:cNvPr id="15364" name="Rectangle 3"/>
          <p:cNvSpPr txBox="1">
            <a:spLocks noChangeArrowheads="1"/>
          </p:cNvSpPr>
          <p:nvPr/>
        </p:nvSpPr>
        <p:spPr bwMode="auto">
          <a:xfrm>
            <a:off x="619125" y="18526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I’ll gladly surf to your web site 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will love using it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will buy your stuff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I’ll spend hours navigating your pages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know how to download software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have a credit card so I can pay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am totally nto action games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I like dolls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Parents? What parents?</a:t>
            </a:r>
          </a:p>
          <a:p>
            <a:pPr>
              <a:spcBef>
                <a:spcPct val="20000"/>
              </a:spcBef>
            </a:pPr>
            <a:r>
              <a:rPr lang="en-CA" sz="2000" b="0">
                <a:solidFill>
                  <a:srgbClr val="000066"/>
                </a:solidFill>
                <a:latin typeface="Verdana" pitchFamily="34" charset="0"/>
              </a:rPr>
              <a:t>…</a:t>
            </a:r>
          </a:p>
          <a:p>
            <a:pPr>
              <a:spcBef>
                <a:spcPct val="20000"/>
              </a:spcBef>
            </a:pPr>
            <a:r>
              <a:rPr lang="en-CA" sz="180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CA" sz="1800">
                <a:solidFill>
                  <a:srgbClr val="000066"/>
                </a:solidFill>
                <a:latin typeface="Verdana" pitchFamily="34" charset="0"/>
              </a:rPr>
            </a:br>
            <a:r>
              <a:rPr lang="en-CA" sz="180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CA" sz="1800">
                <a:solidFill>
                  <a:srgbClr val="000066"/>
                </a:solidFill>
                <a:latin typeface="Verdana" pitchFamily="34" charset="0"/>
              </a:rPr>
            </a:br>
            <a:r>
              <a:rPr lang="en-CA" sz="1800">
                <a:solidFill>
                  <a:srgbClr val="000066"/>
                </a:solidFill>
                <a:latin typeface="Verdana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CA" sz="4400">
                <a:solidFill>
                  <a:srgbClr val="000066"/>
                </a:solidFill>
                <a:latin typeface="Verdana" pitchFamily="34" charset="0"/>
              </a:rPr>
              <a:t> </a:t>
            </a:r>
            <a:endParaRPr lang="en-US" sz="4400">
              <a:solidFill>
                <a:srgbClr val="000066"/>
              </a:solidFill>
              <a:latin typeface="Verdana" pitchFamily="34" charset="0"/>
            </a:endParaRPr>
          </a:p>
        </p:txBody>
      </p:sp>
      <p:pic>
        <p:nvPicPr>
          <p:cNvPr id="15365" name="Picture 3" descr="C:\Users\saul\AppData\Local\Microsoft\Windows\Temporary Internet Files\Content.IE5\L7DW0LPV\MC9002320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644900"/>
            <a:ext cx="3621087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  <a:endParaRPr lang="en-US" sz="2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endParaRPr lang="en-CA" sz="1800" smtClean="0"/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619125" y="18526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do they have computers?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how do they use them?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what do they know?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what are their interests?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do they use the web?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what do they like doing online?</a:t>
            </a: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…</a:t>
            </a:r>
          </a:p>
          <a:p>
            <a:pPr>
              <a:spcBef>
                <a:spcPct val="20000"/>
              </a:spcBef>
            </a:pPr>
            <a:endParaRPr lang="en-CA" sz="2000" b="0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Captured as </a:t>
            </a:r>
            <a:r>
              <a:rPr lang="en-CA" sz="2000" dirty="0" smtClean="0">
                <a:solidFill>
                  <a:srgbClr val="000066"/>
                </a:solidFill>
                <a:latin typeface="Verdana" pitchFamily="34" charset="0"/>
              </a:rPr>
              <a:t>Personas</a:t>
            </a:r>
          </a:p>
          <a:p>
            <a:pPr>
              <a:spcBef>
                <a:spcPct val="20000"/>
              </a:spcBef>
            </a:pPr>
            <a:r>
              <a:rPr lang="en-CA" sz="2000" dirty="0">
                <a:solidFill>
                  <a:srgbClr val="000066"/>
                </a:solidFill>
                <a:latin typeface="Verdana" pitchFamily="34" charset="0"/>
              </a:rPr>
              <a:t>	</a:t>
            </a:r>
            <a:r>
              <a:rPr lang="en-CA" sz="2000" b="0" dirty="0" smtClean="0">
                <a:solidFill>
                  <a:srgbClr val="000066"/>
                </a:solidFill>
                <a:latin typeface="Verdana" pitchFamily="34" charset="0"/>
              </a:rPr>
              <a:t>allows us to think about their </a:t>
            </a:r>
            <a:r>
              <a:rPr lang="en-CA" sz="2000" dirty="0" smtClean="0">
                <a:solidFill>
                  <a:srgbClr val="000066"/>
                </a:solidFill>
                <a:latin typeface="Verdana" pitchFamily="34" charset="0"/>
              </a:rPr>
              <a:t>goals</a:t>
            </a:r>
            <a:endParaRPr lang="en-CA" sz="2000" b="0" dirty="0" smtClean="0">
              <a:solidFill>
                <a:srgbClr val="000066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	</a:t>
            </a:r>
            <a:r>
              <a:rPr lang="en-CA" sz="2000" b="0" dirty="0" smtClean="0">
                <a:solidFill>
                  <a:srgbClr val="000066"/>
                </a:solidFill>
                <a:latin typeface="Verdana" pitchFamily="34" charset="0"/>
              </a:rPr>
              <a:t>allows us to think about their </a:t>
            </a:r>
            <a:r>
              <a:rPr lang="en-CA" sz="2000" dirty="0" smtClean="0">
                <a:solidFill>
                  <a:srgbClr val="000066"/>
                </a:solidFill>
                <a:latin typeface="Verdana" pitchFamily="34" charset="0"/>
              </a:rPr>
              <a:t>usage contexts</a:t>
            </a:r>
            <a:endParaRPr lang="en-CA" sz="2000" b="0" dirty="0" smtClean="0">
              <a:solidFill>
                <a:srgbClr val="000066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CA" sz="2000" b="0" dirty="0">
                <a:solidFill>
                  <a:srgbClr val="000066"/>
                </a:solidFill>
                <a:latin typeface="Verdana" pitchFamily="34" charset="0"/>
              </a:rPr>
              <a:t>	</a:t>
            </a:r>
            <a:r>
              <a:rPr lang="en-CA" sz="2000" b="0" dirty="0" smtClean="0">
                <a:solidFill>
                  <a:srgbClr val="000066"/>
                </a:solidFill>
                <a:latin typeface="Verdana" pitchFamily="34" charset="0"/>
              </a:rPr>
              <a:t>allows us to think about their</a:t>
            </a:r>
            <a:r>
              <a:rPr lang="en-CA" sz="2000" dirty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CA" sz="2000" dirty="0" smtClean="0">
                <a:solidFill>
                  <a:srgbClr val="000066"/>
                </a:solidFill>
                <a:latin typeface="Verdana" pitchFamily="34" charset="0"/>
              </a:rPr>
              <a:t>skills</a:t>
            </a:r>
            <a:endParaRPr lang="en-CA" sz="2000" dirty="0">
              <a:solidFill>
                <a:srgbClr val="000066"/>
              </a:solidFill>
              <a:latin typeface="Verdana" pitchFamily="34" charset="0"/>
            </a:endParaRPr>
          </a:p>
          <a:p>
            <a:pPr>
              <a:spcBef>
                <a:spcPct val="20000"/>
              </a:spcBef>
            </a:pPr>
            <a:r>
              <a:rPr lang="en-CA" sz="1800" dirty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CA" sz="18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en-CA" sz="1800" dirty="0">
                <a:solidFill>
                  <a:srgbClr val="000066"/>
                </a:solidFill>
                <a:latin typeface="Verdana" pitchFamily="34" charset="0"/>
              </a:rPr>
              <a:t/>
            </a:r>
            <a:br>
              <a:rPr lang="en-CA" sz="1800" dirty="0">
                <a:solidFill>
                  <a:srgbClr val="000066"/>
                </a:solidFill>
                <a:latin typeface="Verdana" pitchFamily="34" charset="0"/>
              </a:rPr>
            </a:br>
            <a:r>
              <a:rPr lang="en-CA" sz="1800" dirty="0">
                <a:solidFill>
                  <a:srgbClr val="000066"/>
                </a:solidFill>
                <a:latin typeface="Verdana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r>
              <a:rPr lang="en-CA" sz="4400" dirty="0">
                <a:solidFill>
                  <a:srgbClr val="000066"/>
                </a:solidFill>
                <a:latin typeface="Verdana" pitchFamily="34" charset="0"/>
              </a:rPr>
              <a:t> </a:t>
            </a:r>
            <a:endParaRPr lang="en-US" sz="4400" dirty="0">
              <a:solidFill>
                <a:srgbClr val="000066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4450"/>
            <a:ext cx="9201151" cy="68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882015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4765675" y="13700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3813175" y="19161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6302375" y="2462213"/>
            <a:ext cx="298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600" b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1966913" y="1557338"/>
            <a:ext cx="67262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CA" sz="3200">
                <a:solidFill>
                  <a:srgbClr val="000000"/>
                </a:solidFill>
                <a:latin typeface="Verdana" pitchFamily="34" charset="0"/>
              </a:rPr>
              <a:t>User</a:t>
            </a:r>
            <a:r>
              <a:rPr lang="en-CA" sz="3200" b="0">
                <a:solidFill>
                  <a:srgbClr val="000000"/>
                </a:solidFill>
                <a:latin typeface="Verdana" pitchFamily="34" charset="0"/>
              </a:rPr>
              <a:t> Interface Design</a:t>
            </a:r>
          </a:p>
          <a:p>
            <a:pPr eaLnBrk="0" hangingPunct="0"/>
            <a:r>
              <a:rPr lang="en-CA" sz="3200">
                <a:solidFill>
                  <a:srgbClr val="000000"/>
                </a:solidFill>
                <a:latin typeface="Verdana" pitchFamily="34" charset="0"/>
              </a:rPr>
              <a:t>User </a:t>
            </a:r>
            <a:r>
              <a:rPr lang="en-CA" sz="3200" b="0">
                <a:solidFill>
                  <a:srgbClr val="000000"/>
                </a:solidFill>
                <a:latin typeface="Verdana" pitchFamily="34" charset="0"/>
              </a:rPr>
              <a:t>Centered Design</a:t>
            </a:r>
          </a:p>
          <a:p>
            <a:pPr eaLnBrk="0" hangingPunct="0"/>
            <a:r>
              <a:rPr lang="en-CA" sz="3200">
                <a:solidFill>
                  <a:srgbClr val="000000"/>
                </a:solidFill>
                <a:latin typeface="Verdana" pitchFamily="34" charset="0"/>
              </a:rPr>
              <a:t>User </a:t>
            </a:r>
            <a:r>
              <a:rPr lang="en-CA" sz="3200" b="0">
                <a:solidFill>
                  <a:srgbClr val="000000"/>
                </a:solidFill>
                <a:latin typeface="Verdana" pitchFamily="34" charset="0"/>
              </a:rPr>
              <a:t>Friendly</a:t>
            </a:r>
            <a:endParaRPr lang="en-CA" sz="320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r>
              <a:rPr lang="en-CA" sz="3200">
                <a:solidFill>
                  <a:srgbClr val="000000"/>
                </a:solidFill>
                <a:latin typeface="Verdana" pitchFamily="34" charset="0"/>
              </a:rPr>
              <a:t>Human </a:t>
            </a:r>
            <a:r>
              <a:rPr lang="en-CA" sz="3200" b="0">
                <a:solidFill>
                  <a:srgbClr val="000000"/>
                </a:solidFill>
                <a:latin typeface="Verdana" pitchFamily="34" charset="0"/>
              </a:rPr>
              <a:t>Computer Interaction…</a:t>
            </a:r>
          </a:p>
          <a:p>
            <a:pPr eaLnBrk="0" hangingPunct="0"/>
            <a:endParaRPr lang="en-CA" sz="3200" b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endParaRPr lang="en-CA" sz="3200" b="0" i="1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endParaRPr lang="en-CA" sz="3200" b="0" i="1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endParaRPr lang="en-CA" sz="3200" b="0" i="1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endParaRPr lang="en-CA" sz="3200" b="0" i="1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r>
              <a:rPr lang="en-CA" sz="3200" b="0" i="1">
                <a:solidFill>
                  <a:srgbClr val="000000"/>
                </a:solidFill>
                <a:latin typeface="Verdana" pitchFamily="34" charset="0"/>
              </a:rPr>
              <a:t>focused on the user </a:t>
            </a:r>
            <a:r>
              <a:rPr lang="en-CA" sz="1800" b="0" i="1">
                <a:solidFill>
                  <a:srgbClr val="000000"/>
                </a:solidFill>
                <a:latin typeface="Verdana" pitchFamily="34" charset="0"/>
              </a:rPr>
              <a:t>vs</a:t>
            </a:r>
            <a:r>
              <a:rPr lang="en-CA" sz="3200" b="0" i="1">
                <a:solidFill>
                  <a:srgbClr val="000000"/>
                </a:solidFill>
                <a:latin typeface="Verdana" pitchFamily="34" charset="0"/>
              </a:rPr>
              <a:t> system</a:t>
            </a:r>
            <a:endParaRPr lang="en-CA" sz="32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198" name="Rectangle 9"/>
          <p:cNvSpPr>
            <a:spLocks noChangeArrowheads="1"/>
          </p:cNvSpPr>
          <p:nvPr/>
        </p:nvSpPr>
        <p:spPr bwMode="auto">
          <a:xfrm>
            <a:off x="6505575" y="35544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99" name="Rectangle 10"/>
          <p:cNvSpPr>
            <a:spLocks noChangeArrowheads="1"/>
          </p:cNvSpPr>
          <p:nvPr/>
        </p:nvSpPr>
        <p:spPr bwMode="auto">
          <a:xfrm>
            <a:off x="3813175" y="41005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3813175" y="46466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201" name="Picture 13" descr="http://www.google.com/url?source=imglanding&amp;ct=img&amp;q=http://3stepsbeyond.co.uk/wp-content/uploads/2011/07/personas_what_are_they.jpg&amp;sa=X&amp;ei=foN5UJfrLYr7igK9y4CgAw&amp;ved=0CAkQ8wc&amp;usg=AFQjCNEvkCWNgQEpWUGqxMi4DhbshIyq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8" r="40005" b="10399"/>
          <a:stretch>
            <a:fillRect/>
          </a:stretch>
        </p:blipFill>
        <p:spPr bwMode="auto">
          <a:xfrm>
            <a:off x="5337175" y="3798888"/>
            <a:ext cx="757238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" descr="C:\Users\saul\AppData\Local\Microsoft\Windows\Temporary Internet Files\Content.IE5\L7DW0LPV\MC90043390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4749800"/>
            <a:ext cx="13811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endParaRPr lang="en-US" smtClean="0"/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79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150000"/>
              </a:lnSpc>
            </a:pPr>
            <a:r>
              <a:rPr lang="en-CA" smtClean="0"/>
              <a:t>User requirements analysis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CA" smtClean="0"/>
              <a:t>Use Cases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CA" smtClean="0"/>
              <a:t>Task centered system design</a:t>
            </a:r>
          </a:p>
          <a:p>
            <a:pPr lvl="1" eaLnBrk="1" hangingPunct="1"/>
            <a:r>
              <a:rPr lang="en-CA" sz="1800" smtClean="0"/>
              <a:t>provide specifics about particular user’s needs and tasks</a:t>
            </a:r>
          </a:p>
          <a:p>
            <a:pPr lvl="1" eaLnBrk="1" hangingPunct="1"/>
            <a:r>
              <a:rPr lang="en-CA" sz="1800" smtClean="0"/>
              <a:t>a good start, but can’t anticipate (nor inform) all design decisions</a:t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</a:p>
          <a:p>
            <a:pPr marL="0" indent="0" eaLnBrk="1" hangingPunct="1"/>
            <a:r>
              <a:rPr lang="en-CA" sz="4400" smtClean="0"/>
              <a:t> </a:t>
            </a:r>
            <a:endParaRPr lang="en-US" sz="4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Making the User Real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dirty="0" smtClean="0"/>
              <a:t>User research</a:t>
            </a:r>
          </a:p>
          <a:p>
            <a:pPr lvl="1" eaLnBrk="1" hangingPunct="1"/>
            <a:r>
              <a:rPr lang="en-CA" sz="1800" dirty="0" smtClean="0"/>
              <a:t>gather data about intended audience</a:t>
            </a:r>
          </a:p>
          <a:p>
            <a:pPr marL="0" indent="0" eaLnBrk="1" hangingPunct="1"/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/>
            </a:r>
            <a:br>
              <a:rPr lang="en-CA" sz="1800" dirty="0" smtClean="0"/>
            </a:br>
            <a:r>
              <a:rPr lang="en-CA" sz="1800" dirty="0" smtClean="0"/>
              <a:t> </a:t>
            </a:r>
            <a:r>
              <a:rPr lang="en-CA" dirty="0" smtClean="0"/>
              <a:t>How?</a:t>
            </a:r>
          </a:p>
          <a:p>
            <a:pPr lvl="1" eaLnBrk="1" hangingPunct="1"/>
            <a:r>
              <a:rPr lang="en-CA" sz="1800" dirty="0" smtClean="0"/>
              <a:t>stakeholder interviews</a:t>
            </a:r>
          </a:p>
          <a:p>
            <a:pPr lvl="2" eaLnBrk="1" hangingPunct="1"/>
            <a:r>
              <a:rPr lang="en-CA" dirty="0" smtClean="0"/>
              <a:t>business and technical context surrounding the product</a:t>
            </a:r>
          </a:p>
          <a:p>
            <a:pPr lvl="2" eaLnBrk="1" hangingPunct="1"/>
            <a:r>
              <a:rPr lang="en-CA" dirty="0" smtClean="0"/>
              <a:t>preliminary product vision</a:t>
            </a:r>
          </a:p>
          <a:p>
            <a:pPr lvl="2" eaLnBrk="1" hangingPunct="1"/>
            <a:r>
              <a:rPr lang="en-CA" dirty="0" smtClean="0"/>
              <a:t>budget and schedule </a:t>
            </a:r>
          </a:p>
          <a:p>
            <a:pPr lvl="2" eaLnBrk="1" hangingPunct="1"/>
            <a:r>
              <a:rPr lang="en-CA" dirty="0" smtClean="0"/>
              <a:t>technical constraints and opportunities</a:t>
            </a:r>
          </a:p>
          <a:p>
            <a:pPr lvl="2" eaLnBrk="1" hangingPunct="1"/>
            <a:r>
              <a:rPr lang="en-CA" dirty="0" smtClean="0"/>
              <a:t>business driers</a:t>
            </a:r>
          </a:p>
          <a:p>
            <a:pPr lvl="2" eaLnBrk="1" hangingPunct="1"/>
            <a:r>
              <a:rPr lang="en-CA" dirty="0" smtClean="0"/>
              <a:t>stakeholders’ perception of the user</a:t>
            </a:r>
          </a:p>
          <a:p>
            <a:pPr lvl="2" eaLnBrk="1" hangingPunct="1"/>
            <a:r>
              <a:rPr lang="en-CA" dirty="0" smtClean="0"/>
              <a:t>…</a:t>
            </a:r>
            <a:br>
              <a:rPr lang="en-CA" dirty="0" smtClean="0"/>
            </a:br>
            <a:endParaRPr lang="en-CA" dirty="0" smtClean="0"/>
          </a:p>
          <a:p>
            <a:pPr marL="0" indent="0" eaLnBrk="1" hangingPunct="1"/>
            <a:r>
              <a:rPr lang="en-CA" sz="4400" dirty="0" smtClean="0"/>
              <a:t> </a:t>
            </a:r>
            <a:endParaRPr lang="en-US" sz="44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Making the User Real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User research</a:t>
            </a:r>
          </a:p>
          <a:p>
            <a:pPr lvl="1" eaLnBrk="1" hangingPunct="1"/>
            <a:r>
              <a:rPr lang="en-CA" sz="1800" smtClean="0"/>
              <a:t>gather data about intended audience</a:t>
            </a:r>
          </a:p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  <a:r>
              <a:rPr lang="en-CA" smtClean="0"/>
              <a:t>How?</a:t>
            </a:r>
          </a:p>
          <a:p>
            <a:pPr lvl="1" eaLnBrk="1" hangingPunct="1"/>
            <a:r>
              <a:rPr lang="en-CA" sz="1800" smtClean="0"/>
              <a:t>customer interviews (customer may not be the user!)</a:t>
            </a:r>
          </a:p>
          <a:p>
            <a:pPr lvl="2" eaLnBrk="1" hangingPunct="1"/>
            <a:r>
              <a:rPr lang="en-CA" smtClean="0"/>
              <a:t>goals in purchasing the product</a:t>
            </a:r>
          </a:p>
          <a:p>
            <a:pPr lvl="2" eaLnBrk="1" hangingPunct="1"/>
            <a:r>
              <a:rPr lang="en-CA" smtClean="0"/>
              <a:t>frustrations with current solutions</a:t>
            </a:r>
          </a:p>
          <a:p>
            <a:pPr lvl="2" eaLnBrk="1" hangingPunct="1"/>
            <a:r>
              <a:rPr lang="en-CA" smtClean="0"/>
              <a:t>decision process for purchasing intended product</a:t>
            </a:r>
          </a:p>
          <a:p>
            <a:pPr lvl="2" eaLnBrk="1" hangingPunct="1"/>
            <a:r>
              <a:rPr lang="en-CA" smtClean="0"/>
              <a:t>role in product installation, maintenance, and management </a:t>
            </a:r>
          </a:p>
          <a:p>
            <a:pPr lvl="2" eaLnBrk="1" hangingPunct="1"/>
            <a:r>
              <a:rPr lang="en-CA" smtClean="0"/>
              <a:t>domain-related issues and vocabulary</a:t>
            </a:r>
          </a:p>
          <a:p>
            <a:pPr lvl="2" eaLnBrk="1" hangingPunct="1"/>
            <a:r>
              <a:rPr lang="en-CA" smtClean="0"/>
              <a:t>…</a:t>
            </a:r>
            <a:br>
              <a:rPr lang="en-CA" smtClean="0"/>
            </a:br>
            <a:endParaRPr lang="en-CA" smtClean="0"/>
          </a:p>
          <a:p>
            <a:pPr marL="0" indent="0" eaLnBrk="1" hangingPunct="1"/>
            <a:r>
              <a:rPr lang="en-CA" sz="4400" smtClean="0"/>
              <a:t> </a:t>
            </a:r>
            <a:endParaRPr lang="en-US" sz="4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User research</a:t>
            </a:r>
          </a:p>
          <a:p>
            <a:pPr lvl="1" eaLnBrk="1" hangingPunct="1"/>
            <a:r>
              <a:rPr lang="en-CA" sz="1800" smtClean="0"/>
              <a:t>gather data about intended audience</a:t>
            </a:r>
          </a:p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  <a:r>
              <a:rPr lang="en-CA" smtClean="0"/>
              <a:t>How?</a:t>
            </a:r>
          </a:p>
          <a:p>
            <a:pPr lvl="1" eaLnBrk="1" hangingPunct="1"/>
            <a:r>
              <a:rPr lang="en-CA" sz="1800" smtClean="0"/>
              <a:t>user interviews</a:t>
            </a:r>
          </a:p>
          <a:p>
            <a:pPr lvl="2" eaLnBrk="1" hangingPunct="1"/>
            <a:r>
              <a:rPr lang="en-CA" smtClean="0"/>
              <a:t>context of how product (or analogous system) fits in their lives or workflow </a:t>
            </a:r>
          </a:p>
          <a:p>
            <a:pPr lvl="2" eaLnBrk="1" hangingPunct="1"/>
            <a:r>
              <a:rPr lang="en-CA" smtClean="0"/>
              <a:t>their domain knowledge for this activity</a:t>
            </a:r>
          </a:p>
          <a:p>
            <a:pPr lvl="2" eaLnBrk="1" hangingPunct="1"/>
            <a:r>
              <a:rPr lang="en-CA" smtClean="0"/>
              <a:t>current tasks and activities:  that the product is and isn’t supposed to support</a:t>
            </a:r>
          </a:p>
          <a:p>
            <a:pPr lvl="2" eaLnBrk="1" hangingPunct="1"/>
            <a:r>
              <a:rPr lang="en-CA" smtClean="0"/>
              <a:t>goals and motivations for using this product</a:t>
            </a:r>
          </a:p>
          <a:p>
            <a:pPr lvl="2" eaLnBrk="1" hangingPunct="1"/>
            <a:r>
              <a:rPr lang="en-CA" smtClean="0"/>
              <a:t>problems and frustrations with current products</a:t>
            </a:r>
          </a:p>
          <a:p>
            <a:pPr lvl="2" eaLnBrk="1" hangingPunct="1"/>
            <a:r>
              <a:rPr lang="en-CA" smtClean="0"/>
              <a:t>…</a:t>
            </a:r>
            <a:br>
              <a:rPr lang="en-CA" smtClean="0"/>
            </a:br>
            <a:endParaRPr lang="en-CA" smtClean="0"/>
          </a:p>
          <a:p>
            <a:pPr marL="0" indent="0" eaLnBrk="1" hangingPunct="1"/>
            <a:r>
              <a:rPr lang="en-CA" sz="4400" smtClean="0"/>
              <a:t> </a:t>
            </a:r>
            <a:endParaRPr lang="en-US" sz="4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User research</a:t>
            </a:r>
          </a:p>
          <a:p>
            <a:pPr lvl="1" eaLnBrk="1" hangingPunct="1"/>
            <a:r>
              <a:rPr lang="en-CA" sz="1800" smtClean="0"/>
              <a:t>gather data about intended audience</a:t>
            </a:r>
          </a:p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  <a:r>
              <a:rPr lang="en-CA" smtClean="0"/>
              <a:t>How?</a:t>
            </a:r>
          </a:p>
          <a:p>
            <a:pPr lvl="1" eaLnBrk="1" hangingPunct="1"/>
            <a:r>
              <a:rPr lang="en-CA" sz="1800" smtClean="0"/>
              <a:t>user observations</a:t>
            </a:r>
          </a:p>
          <a:p>
            <a:pPr lvl="2" eaLnBrk="1" hangingPunct="1"/>
            <a:r>
              <a:rPr lang="en-CA" smtClean="0"/>
              <a:t>non-obtrusive capture of specific activities</a:t>
            </a:r>
          </a:p>
          <a:p>
            <a:pPr lvl="2" eaLnBrk="1" hangingPunct="1"/>
            <a:r>
              <a:rPr lang="en-CA" smtClean="0"/>
              <a:t>how they get things done</a:t>
            </a:r>
          </a:p>
          <a:p>
            <a:pPr lvl="1" eaLnBrk="1" hangingPunct="1"/>
            <a:r>
              <a:rPr lang="en-CA" sz="1800" smtClean="0"/>
              <a:t>field studies </a:t>
            </a:r>
          </a:p>
          <a:p>
            <a:pPr lvl="2" eaLnBrk="1" hangingPunct="1"/>
            <a:r>
              <a:rPr lang="en-CA" smtClean="0"/>
              <a:t>capture broader activities </a:t>
            </a:r>
          </a:p>
          <a:p>
            <a:pPr lvl="2" eaLnBrk="1" hangingPunct="1"/>
            <a:r>
              <a:rPr lang="en-CA" smtClean="0"/>
              <a:t>how activities fit together in their ecosystem</a:t>
            </a:r>
          </a:p>
          <a:p>
            <a:pPr lvl="1" eaLnBrk="1" hangingPunct="1"/>
            <a:r>
              <a:rPr lang="en-CA" sz="1800" smtClean="0"/>
              <a:t>contextual inquiry </a:t>
            </a:r>
          </a:p>
          <a:p>
            <a:pPr lvl="2" eaLnBrk="1" hangingPunct="1"/>
            <a:r>
              <a:rPr lang="en-CA" smtClean="0"/>
              <a:t>master/apprentice model of learning</a:t>
            </a:r>
          </a:p>
          <a:p>
            <a:pPr lvl="2" eaLnBrk="1" hangingPunct="1"/>
            <a:r>
              <a:rPr lang="en-CA" smtClean="0"/>
              <a:t>observing and asking questions</a:t>
            </a:r>
          </a:p>
          <a:p>
            <a:pPr lvl="1" eaLnBrk="1" hangingPunct="1"/>
            <a:r>
              <a:rPr lang="en-CA" sz="1800" smtClean="0"/>
              <a:t>…</a:t>
            </a:r>
            <a:r>
              <a:rPr lang="en-CA" sz="3000" smtClean="0"/>
              <a:t/>
            </a:r>
            <a:br>
              <a:rPr lang="en-CA" sz="3000" smtClean="0"/>
            </a:br>
            <a:endParaRPr lang="en-CA" sz="3000" smtClean="0"/>
          </a:p>
          <a:p>
            <a:pPr marL="0" indent="0" eaLnBrk="1" hangingPunct="1"/>
            <a:r>
              <a:rPr lang="en-CA" sz="4400" smtClean="0"/>
              <a:t> </a:t>
            </a:r>
            <a:endParaRPr lang="en-US" sz="440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User research</a:t>
            </a:r>
          </a:p>
          <a:p>
            <a:pPr lvl="1" eaLnBrk="1" hangingPunct="1"/>
            <a:r>
              <a:rPr lang="en-CA" sz="1800" smtClean="0"/>
              <a:t>gather data about intended audience</a:t>
            </a:r>
          </a:p>
          <a:p>
            <a:pPr marL="0" indent="0" eaLnBrk="1" hangingPunct="1"/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  <a:r>
              <a:rPr lang="en-CA" smtClean="0"/>
              <a:t>Issues?</a:t>
            </a:r>
          </a:p>
          <a:p>
            <a:pPr lvl="1" eaLnBrk="1" hangingPunct="1"/>
            <a:r>
              <a:rPr lang="en-CA" sz="1800" smtClean="0"/>
              <a:t>rich data, but</a:t>
            </a:r>
          </a:p>
          <a:p>
            <a:pPr lvl="2" eaLnBrk="1" hangingPunct="1"/>
            <a:r>
              <a:rPr lang="en-CA" smtClean="0"/>
              <a:t>un-integrated</a:t>
            </a:r>
          </a:p>
          <a:p>
            <a:pPr lvl="2" eaLnBrk="1" hangingPunct="1"/>
            <a:r>
              <a:rPr lang="en-CA" smtClean="0"/>
              <a:t>needs to be interpreted</a:t>
            </a:r>
          </a:p>
          <a:p>
            <a:pPr lvl="2" eaLnBrk="1" hangingPunct="1"/>
            <a:r>
              <a:rPr lang="en-CA" smtClean="0"/>
              <a:t>high learning curve to assimilate</a:t>
            </a:r>
          </a:p>
          <a:p>
            <a:pPr lvl="2" eaLnBrk="1" hangingPunct="1"/>
            <a:r>
              <a:rPr lang="en-CA" smtClean="0"/>
              <a:t>too much for ‘casual’ team members to use</a:t>
            </a:r>
          </a:p>
          <a:p>
            <a:pPr lvl="2" eaLnBrk="1" hangingPunct="1"/>
            <a:r>
              <a:rPr lang="en-CA" smtClean="0"/>
              <a:t>easy to forget over long project</a:t>
            </a:r>
          </a:p>
          <a:p>
            <a:pPr lvl="2" eaLnBrk="1" hangingPunct="1"/>
            <a:r>
              <a:rPr lang="en-CA" smtClean="0"/>
              <a:t>easy to forget big picture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the User Real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CA" dirty="0" smtClean="0"/>
              <a:t>Personas</a:t>
            </a:r>
            <a:endParaRPr lang="en-CA" dirty="0"/>
          </a:p>
          <a:p>
            <a:pPr lvl="1" eaLnBrk="1" hangingPunct="1">
              <a:defRPr/>
            </a:pPr>
            <a:r>
              <a:rPr lang="en-CA" sz="1800" dirty="0" smtClean="0"/>
              <a:t>a surrogate</a:t>
            </a:r>
          </a:p>
          <a:p>
            <a:pPr lvl="1" eaLnBrk="1" hangingPunct="1">
              <a:defRPr/>
            </a:pPr>
            <a:r>
              <a:rPr lang="en-CA" sz="1800" dirty="0" smtClean="0"/>
              <a:t>based </a:t>
            </a:r>
            <a:r>
              <a:rPr lang="en-CA" sz="1800" dirty="0"/>
              <a:t>on research</a:t>
            </a:r>
          </a:p>
          <a:p>
            <a:pPr lvl="1" eaLnBrk="1" hangingPunct="1">
              <a:defRPr/>
            </a:pPr>
            <a:r>
              <a:rPr lang="en-CA" sz="1800" dirty="0" smtClean="0"/>
              <a:t>pseudo-fictional character representing a user archetype</a:t>
            </a:r>
          </a:p>
          <a:p>
            <a:pPr lvl="1" eaLnBrk="1" hangingPunct="1">
              <a:defRPr/>
            </a:pPr>
            <a:r>
              <a:rPr lang="en-CA" sz="1800" dirty="0" smtClean="0"/>
              <a:t>a composite</a:t>
            </a:r>
          </a:p>
          <a:p>
            <a:pPr lvl="1" eaLnBrk="1" hangingPunct="1">
              <a:defRPr/>
            </a:pPr>
            <a:r>
              <a:rPr lang="en-CA" sz="1800" dirty="0" smtClean="0"/>
              <a:t>concrete descriptive model of intended user</a:t>
            </a:r>
          </a:p>
          <a:p>
            <a:pPr lvl="1" eaLnBrk="1" hangingPunct="1">
              <a:defRPr/>
            </a:pPr>
            <a:r>
              <a:rPr lang="en-CA" sz="1800" dirty="0" smtClean="0"/>
              <a:t>as a set, explores </a:t>
            </a:r>
            <a:r>
              <a:rPr lang="en-CA" sz="1800" dirty="0"/>
              <a:t>ranges of archetypes and behaviours</a:t>
            </a:r>
          </a:p>
          <a:p>
            <a:pPr marL="268287" lvl="1" indent="0" eaLnBrk="1" hangingPunct="1">
              <a:buFontTx/>
              <a:buNone/>
              <a:defRPr/>
            </a:pP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 smtClean="0"/>
              <a:t> </a:t>
            </a:r>
            <a:endParaRPr lang="en-CA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Why?</a:t>
            </a:r>
          </a:p>
          <a:p>
            <a:pPr lvl="1" eaLnBrk="1" hangingPunct="1"/>
            <a:r>
              <a:rPr lang="en-CA" sz="1800" smtClean="0"/>
              <a:t>Precise way of thinking about </a:t>
            </a:r>
          </a:p>
          <a:p>
            <a:pPr lvl="2" eaLnBrk="1" hangingPunct="1"/>
            <a:r>
              <a:rPr lang="en-CA" smtClean="0"/>
              <a:t>how users behave</a:t>
            </a:r>
          </a:p>
          <a:p>
            <a:pPr lvl="2" eaLnBrk="1" hangingPunct="1"/>
            <a:r>
              <a:rPr lang="en-CA" smtClean="0"/>
              <a:t>their motivations</a:t>
            </a:r>
          </a:p>
          <a:p>
            <a:pPr lvl="2" eaLnBrk="1" hangingPunct="1"/>
            <a:r>
              <a:rPr lang="en-CA" smtClean="0"/>
              <a:t>how they think</a:t>
            </a:r>
          </a:p>
          <a:p>
            <a:pPr lvl="2" eaLnBrk="1" hangingPunct="1"/>
            <a:r>
              <a:rPr lang="en-CA" smtClean="0"/>
              <a:t>what they wish to accomplish (goals)</a:t>
            </a:r>
          </a:p>
          <a:p>
            <a:pPr lvl="2" eaLnBrk="1" hangingPunct="1"/>
            <a:r>
              <a:rPr lang="en-CA" smtClean="0"/>
              <a:t>why they want to do what they do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http://www.google.com/url?source=imglanding&amp;ct=img&amp;q=http://3stepsbeyond.co.uk/wp-content/uploads/2011/07/personas_what_are_they.jpg&amp;sa=X&amp;ei=foN5UJfrLYr7igK9y4CgAw&amp;ved=0CAkQ8wc&amp;usg=AFQjCNEvkCWNgQEpWUGqxMi4DhbshIyq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9" r="15318" b="22552"/>
          <a:stretch>
            <a:fillRect/>
          </a:stretch>
        </p:blipFill>
        <p:spPr bwMode="auto">
          <a:xfrm>
            <a:off x="900113" y="1314450"/>
            <a:ext cx="107315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765675" y="13700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3175" y="19161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302375" y="2462213"/>
            <a:ext cx="298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3600" b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1763713" y="1557338"/>
            <a:ext cx="7129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CA" sz="3200">
                <a:solidFill>
                  <a:srgbClr val="000000"/>
                </a:solidFill>
                <a:latin typeface="Verdana" pitchFamily="34" charset="0"/>
              </a:rPr>
              <a:t>But who, exactly, is this user?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6505575" y="35544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4" name="Rectangle 10"/>
          <p:cNvSpPr>
            <a:spLocks noChangeArrowheads="1"/>
          </p:cNvSpPr>
          <p:nvPr/>
        </p:nvSpPr>
        <p:spPr bwMode="auto">
          <a:xfrm>
            <a:off x="3813175" y="41005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3813175" y="4646613"/>
            <a:ext cx="1841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  <a:p>
            <a:pPr eaLnBrk="0" hangingPunct="0"/>
            <a:endParaRPr lang="en-US" sz="36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226" name="TextBox 12"/>
          <p:cNvSpPr txBox="1">
            <a:spLocks noChangeArrowheads="1"/>
          </p:cNvSpPr>
          <p:nvPr/>
        </p:nvSpPr>
        <p:spPr bwMode="auto">
          <a:xfrm>
            <a:off x="782638" y="6611938"/>
            <a:ext cx="52292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CA" sz="800">
                <a:solidFill>
                  <a:srgbClr val="969696"/>
                </a:solidFill>
                <a:latin typeface="Verdana" pitchFamily="34" charset="0"/>
              </a:rPr>
              <a:t>Image from </a:t>
            </a:r>
            <a:r>
              <a:rPr lang="en-US" sz="800">
                <a:hlinkClick r:id="rId4"/>
              </a:rPr>
              <a:t>http://3stepsbeyond.co.uk/2011/07/web-personas-this-is-what-weve-done/</a:t>
            </a:r>
            <a:r>
              <a:rPr lang="en-CA" sz="800">
                <a:solidFill>
                  <a:srgbClr val="969696"/>
                </a:solidFill>
                <a:latin typeface="Verdana" pitchFamily="34" charset="0"/>
              </a:rPr>
              <a:t> </a:t>
            </a:r>
          </a:p>
        </p:txBody>
      </p:sp>
      <p:pic>
        <p:nvPicPr>
          <p:cNvPr id="9227" name="Picture 13" descr="http://www.google.com/url?source=imglanding&amp;ct=img&amp;q=http://3stepsbeyond.co.uk/wp-content/uploads/2011/07/personas_what_are_they.jpg&amp;sa=X&amp;ei=foN5UJfrLYr7igK9y4CgAw&amp;ved=0CAkQ8wc&amp;usg=AFQjCNEvkCWNgQEpWUGqxMi4DhbshIyq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8" r="40005" b="10399"/>
          <a:stretch>
            <a:fillRect/>
          </a:stretch>
        </p:blipFill>
        <p:spPr bwMode="auto">
          <a:xfrm>
            <a:off x="3251200" y="3287713"/>
            <a:ext cx="95726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 descr="http://www.google.com/url?source=imglanding&amp;ct=img&amp;q=http://3stepsbeyond.co.uk/wp-content/uploads/2011/07/personas_what_are_they.jpg&amp;sa=X&amp;ei=foN5UJfrLYr7igK9y4CgAw&amp;ved=0CAkQ8wc&amp;usg=AFQjCNEvkCWNgQEpWUGqxMi4DhbshIyq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1" b="36742"/>
          <a:stretch>
            <a:fillRect/>
          </a:stretch>
        </p:blipFill>
        <p:spPr bwMode="auto">
          <a:xfrm>
            <a:off x="5464175" y="2108200"/>
            <a:ext cx="93027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mtClean="0"/>
              <a:t>Why?</a:t>
            </a:r>
          </a:p>
          <a:p>
            <a:pPr lvl="1" eaLnBrk="1" hangingPunct="1"/>
            <a:r>
              <a:rPr lang="en-CA" sz="1800" smtClean="0"/>
              <a:t>Within the team </a:t>
            </a:r>
          </a:p>
          <a:p>
            <a:pPr lvl="2" eaLnBrk="1" hangingPunct="1"/>
            <a:r>
              <a:rPr lang="en-CA" smtClean="0"/>
              <a:t>provides a shared understanding</a:t>
            </a:r>
          </a:p>
          <a:p>
            <a:pPr lvl="2" eaLnBrk="1" hangingPunct="1"/>
            <a:r>
              <a:rPr lang="en-CA" smtClean="0"/>
              <a:t>engage in empathy of design towards a target user</a:t>
            </a:r>
          </a:p>
          <a:p>
            <a:pPr lvl="2" eaLnBrk="1" hangingPunct="1"/>
            <a:r>
              <a:rPr lang="en-CA" smtClean="0"/>
              <a:t>helps communicate who you are building the product for</a:t>
            </a:r>
          </a:p>
          <a:p>
            <a:pPr lvl="2" eaLnBrk="1" hangingPunct="1"/>
            <a:r>
              <a:rPr lang="en-CA" smtClean="0"/>
              <a:t>helps determines what the product should and shouldn’t do</a:t>
            </a:r>
          </a:p>
          <a:p>
            <a:pPr lvl="2" eaLnBrk="1" hangingPunct="1"/>
            <a:r>
              <a:rPr lang="en-CA" smtClean="0"/>
              <a:t>serves as a stable reference point during the design process</a:t>
            </a:r>
          </a:p>
          <a:p>
            <a:pPr lvl="2" eaLnBrk="1" hangingPunct="1"/>
            <a:r>
              <a:rPr lang="en-CA" smtClean="0"/>
              <a:t>provides focus </a:t>
            </a:r>
          </a:p>
          <a:p>
            <a:pPr lvl="2" eaLnBrk="1" hangingPunct="1"/>
            <a:r>
              <a:rPr lang="en-CA" smtClean="0"/>
              <a:t>a stand-in for actual users</a:t>
            </a:r>
          </a:p>
          <a:p>
            <a:pPr lvl="2" eaLnBrk="1" hangingPunct="1"/>
            <a:r>
              <a:rPr lang="en-CA" smtClean="0"/>
              <a:t>testable via walkthroughs</a:t>
            </a:r>
          </a:p>
          <a:p>
            <a:pPr lvl="2" eaLnBrk="1" hangingPunct="1"/>
            <a:endParaRPr lang="en-CA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CA" dirty="0" smtClean="0"/>
              <a:t>Characteristics</a:t>
            </a:r>
            <a:endParaRPr lang="en-CA" dirty="0"/>
          </a:p>
          <a:p>
            <a:pPr lvl="1" eaLnBrk="1" hangingPunct="1">
              <a:defRPr/>
            </a:pPr>
            <a:r>
              <a:rPr lang="en-CA" sz="1800" dirty="0" smtClean="0"/>
              <a:t>based on research</a:t>
            </a:r>
          </a:p>
          <a:p>
            <a:pPr lvl="1" eaLnBrk="1" hangingPunct="1">
              <a:defRPr/>
            </a:pPr>
            <a:r>
              <a:rPr lang="en-CA" sz="1800" dirty="0" smtClean="0"/>
              <a:t>archetypes represented as individual people</a:t>
            </a:r>
          </a:p>
          <a:p>
            <a:pPr lvl="1" eaLnBrk="1" hangingPunct="1">
              <a:defRPr/>
            </a:pPr>
            <a:r>
              <a:rPr lang="en-CA" sz="1800" dirty="0" smtClean="0"/>
              <a:t>not a real person, but a composite archetype</a:t>
            </a:r>
          </a:p>
          <a:p>
            <a:pPr lvl="2" eaLnBrk="1" hangingPunct="1">
              <a:defRPr/>
            </a:pPr>
            <a:r>
              <a:rPr lang="en-CA" dirty="0" smtClean="0"/>
              <a:t>each represents groups of users</a:t>
            </a:r>
          </a:p>
          <a:p>
            <a:pPr marL="268287" lvl="1" indent="0" eaLnBrk="1" hangingPunct="1">
              <a:buFontTx/>
              <a:buNone/>
              <a:defRPr/>
            </a:pPr>
            <a:endParaRPr lang="en-CA" sz="1800" dirty="0" smtClean="0"/>
          </a:p>
          <a:p>
            <a:pPr marL="0" indent="0" eaLnBrk="1" hangingPunct="1">
              <a:defRPr/>
            </a:pPr>
            <a:r>
              <a:rPr lang="en-CA" dirty="0" smtClean="0"/>
              <a:t>As a set</a:t>
            </a:r>
            <a:endParaRPr lang="en-CA" dirty="0"/>
          </a:p>
          <a:p>
            <a:pPr lvl="1" eaLnBrk="1" hangingPunct="1">
              <a:defRPr/>
            </a:pPr>
            <a:r>
              <a:rPr lang="en-CA" sz="1800" dirty="0" smtClean="0"/>
              <a:t>explores ranges of archetypes and behaviours</a:t>
            </a:r>
            <a:endParaRPr lang="en-CA" sz="1800" dirty="0"/>
          </a:p>
          <a:p>
            <a:pPr marL="268287" lvl="1" indent="0" eaLnBrk="1" hangingPunct="1">
              <a:buFontTx/>
              <a:buNone/>
              <a:defRPr/>
            </a:pP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/>
              <a:t/>
            </a:r>
            <a:br>
              <a:rPr lang="en-CA" sz="1800" dirty="0"/>
            </a:br>
            <a:r>
              <a:rPr lang="en-CA" sz="1800" dirty="0" smtClean="0"/>
              <a:t> </a:t>
            </a:r>
            <a:endParaRPr lang="en-CA" sz="18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8313" y="2133600"/>
            <a:ext cx="4040187" cy="395128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CA" smtClean="0"/>
              <a:t>Basic structure</a:t>
            </a:r>
          </a:p>
          <a:p>
            <a:pPr lvl="1" eaLnBrk="1" hangingPunct="1">
              <a:defRPr/>
            </a:pPr>
            <a:r>
              <a:rPr lang="en-CA" sz="1800" smtClean="0"/>
              <a:t>specific narrative</a:t>
            </a:r>
          </a:p>
          <a:p>
            <a:pPr lvl="1" eaLnBrk="1" hangingPunct="1">
              <a:defRPr/>
            </a:pPr>
            <a:r>
              <a:rPr lang="en-CA" sz="1800" smtClean="0"/>
              <a:t>describes a specific usage pattern</a:t>
            </a:r>
          </a:p>
          <a:p>
            <a:pPr lvl="1" eaLnBrk="1" hangingPunct="1">
              <a:defRPr/>
            </a:pPr>
            <a:r>
              <a:rPr lang="en-CA" sz="1800" smtClean="0"/>
              <a:t>embodied in a specific fictional user</a:t>
            </a:r>
          </a:p>
          <a:p>
            <a:pPr lvl="1" eaLnBrk="1" hangingPunct="1">
              <a:defRPr/>
            </a:pPr>
            <a:r>
              <a:rPr lang="en-CA" sz="1800" smtClean="0"/>
              <a:t>by means of text and images</a:t>
            </a:r>
          </a:p>
          <a:p>
            <a:pPr lvl="1" eaLnBrk="1" hangingPunct="1">
              <a:defRPr/>
            </a:pPr>
            <a:r>
              <a:rPr lang="en-CA" sz="1800" smtClean="0"/>
              <a:t>and based on data</a:t>
            </a:r>
          </a:p>
          <a:p>
            <a:pPr marL="268287" lvl="1" indent="0" eaLnBrk="1" hangingPunct="1">
              <a:buFontTx/>
              <a:buNone/>
              <a:defRPr/>
            </a:pPr>
            <a:endParaRPr lang="en-CA" sz="1800" smtClean="0"/>
          </a:p>
          <a:p>
            <a:pPr marL="268287" lvl="1" indent="0" eaLnBrk="1" hangingPunct="1">
              <a:buFontTx/>
              <a:buNone/>
              <a:defRPr/>
            </a:pPr>
            <a:endParaRPr lang="en-CA" sz="1800" smtClean="0"/>
          </a:p>
          <a:p>
            <a:pPr marL="268287" lvl="1" indent="0" eaLnBrk="1" hangingPunct="1">
              <a:buFontTx/>
              <a:buNone/>
              <a:defRPr/>
            </a:pP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/>
            </a:r>
            <a:br>
              <a:rPr lang="en-CA" sz="1800" smtClean="0"/>
            </a:br>
            <a:r>
              <a:rPr lang="en-CA" sz="1800" smtClean="0"/>
              <a:t> </a:t>
            </a:r>
            <a:endParaRPr lang="en-CA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74612" indent="0" eaLnBrk="1" hangingPunct="1">
              <a:defRPr/>
            </a:pPr>
            <a:r>
              <a:rPr lang="en-CA" sz="2200" smtClean="0"/>
              <a:t>Includes</a:t>
            </a:r>
          </a:p>
          <a:p>
            <a:pPr lvl="1" eaLnBrk="1" hangingPunct="1">
              <a:defRPr/>
            </a:pPr>
            <a:r>
              <a:rPr lang="en-CA" sz="1800" smtClean="0"/>
              <a:t>name	</a:t>
            </a:r>
          </a:p>
          <a:p>
            <a:pPr lvl="1" eaLnBrk="1" hangingPunct="1">
              <a:defRPr/>
            </a:pPr>
            <a:r>
              <a:rPr lang="en-CA" sz="1800" smtClean="0"/>
              <a:t>photo</a:t>
            </a:r>
          </a:p>
          <a:p>
            <a:pPr lvl="1" eaLnBrk="1" hangingPunct="1">
              <a:defRPr/>
            </a:pPr>
            <a:r>
              <a:rPr lang="en-CA" sz="1800" smtClean="0"/>
              <a:t>goals</a:t>
            </a:r>
          </a:p>
          <a:p>
            <a:pPr marL="268287" lvl="1" indent="0" eaLnBrk="1" hangingPunct="1">
              <a:buFontTx/>
              <a:buNone/>
              <a:defRPr/>
            </a:pPr>
            <a:endParaRPr lang="en-CA" sz="1800" smtClean="0"/>
          </a:p>
          <a:p>
            <a:pPr marL="0" indent="0" eaLnBrk="1" hangingPunct="1">
              <a:defRPr/>
            </a:pPr>
            <a:r>
              <a:rPr lang="en-CA" sz="2200" smtClean="0"/>
              <a:t>and a mix of</a:t>
            </a:r>
          </a:p>
          <a:p>
            <a:pPr lvl="1" eaLnBrk="1" hangingPunct="1">
              <a:defRPr/>
            </a:pPr>
            <a:r>
              <a:rPr lang="en-CA" sz="1800" smtClean="0"/>
              <a:t>key characteristics</a:t>
            </a:r>
          </a:p>
          <a:p>
            <a:pPr lvl="1" eaLnBrk="1" hangingPunct="1">
              <a:defRPr/>
            </a:pPr>
            <a:r>
              <a:rPr lang="en-CA" sz="1800" smtClean="0"/>
              <a:t>motivations</a:t>
            </a:r>
          </a:p>
          <a:p>
            <a:pPr lvl="1" eaLnBrk="1" hangingPunct="1">
              <a:defRPr/>
            </a:pPr>
            <a:r>
              <a:rPr lang="en-CA" sz="1800" smtClean="0"/>
              <a:t>context</a:t>
            </a:r>
          </a:p>
          <a:p>
            <a:pPr lvl="1" eaLnBrk="1" hangingPunct="1">
              <a:defRPr/>
            </a:pPr>
            <a:r>
              <a:rPr lang="en-CA" sz="1800" smtClean="0"/>
              <a:t>activities</a:t>
            </a:r>
          </a:p>
          <a:p>
            <a:pPr lvl="1" eaLnBrk="1" hangingPunct="1">
              <a:defRPr/>
            </a:pPr>
            <a:r>
              <a:rPr lang="en-CA" sz="1800" smtClean="0"/>
              <a:t>narrative story</a:t>
            </a:r>
          </a:p>
          <a:p>
            <a:pPr lvl="1" eaLnBrk="1" hangingPunct="1">
              <a:defRPr/>
            </a:pPr>
            <a:r>
              <a:rPr lang="en-CA" sz="1800" smtClean="0"/>
              <a:t>representative quotes</a:t>
            </a:r>
          </a:p>
          <a:p>
            <a:pPr lvl="1" eaLnBrk="1" hangingPunct="1">
              <a:defRPr/>
            </a:pPr>
            <a:r>
              <a:rPr lang="en-CA" sz="1800" smtClean="0"/>
              <a:t>pain points…</a:t>
            </a:r>
          </a:p>
          <a:p>
            <a:pPr marL="0" indent="0" eaLnBrk="1" hangingPunct="1">
              <a:defRPr/>
            </a:pP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Example 1 (by Robert Barlow-Busch)</a:t>
            </a: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z="1600" b="1" smtClean="0"/>
              <a:t>From:</a:t>
            </a:r>
            <a:endParaRPr lang="en-US" sz="1600" b="1" smtClean="0"/>
          </a:p>
          <a:p>
            <a:pPr marL="0" indent="0" eaLnBrk="1" hangingPunct="1"/>
            <a:r>
              <a:rPr lang="en-US" sz="1600" smtClean="0"/>
              <a:t>http://chopsticker.com/2007/06/08/download-an-example-persona-used-in-the-design-of-a-web-application/</a:t>
            </a:r>
          </a:p>
          <a:p>
            <a:pPr marL="0" indent="0" eaLnBrk="1" hangingPunct="1"/>
            <a:endParaRPr lang="en-CA" sz="1600" smtClean="0"/>
          </a:p>
          <a:p>
            <a:pPr marL="0" indent="0" eaLnBrk="1" hangingPunct="1"/>
            <a:r>
              <a:rPr lang="en-US" sz="1800" smtClean="0"/>
              <a:t>ClickDox had an idea that people would be willing to pay for a 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/>
            <a:r>
              <a:rPr lang="en-US" sz="1800" b="1" smtClean="0"/>
              <a:t>	web application </a:t>
            </a:r>
            <a:r>
              <a:rPr lang="en-US" sz="1800" smtClean="0"/>
              <a:t>that lets them </a:t>
            </a:r>
          </a:p>
          <a:p>
            <a:pPr marL="0" indent="0" eaLnBrk="1" hangingPunct="1"/>
            <a:r>
              <a:rPr lang="en-US" sz="1800" b="1" smtClean="0"/>
              <a:t>	send and receive confidential documents online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/>
            <a:r>
              <a:rPr lang="en-US" sz="1800" smtClean="0"/>
              <a:t>as opposed to sending them by courier (too slow and expensive) or as email attachments (too insecure).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Example 1 (by Robert Barlow-Busch)</a:t>
            </a:r>
            <a:endParaRPr 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Data Collection: User interviews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>
              <a:buFont typeface="Verdana" pitchFamily="34" charset="0"/>
              <a:buAutoNum type="arabicPeriod"/>
            </a:pPr>
            <a:r>
              <a:rPr lang="en-US" sz="1800" smtClean="0"/>
              <a:t>What are people’s overall job goals? </a:t>
            </a:r>
          </a:p>
          <a:p>
            <a:pPr marL="730250" lvl="2" indent="0" eaLnBrk="1" hangingPunct="1">
              <a:buFontTx/>
              <a:buNone/>
            </a:pPr>
            <a:r>
              <a:rPr lang="en-US" sz="1400" smtClean="0"/>
              <a:t>By understanding what fundamentally motivates people in their jobs, we can design ClickDox’s web application so people feel it contributes to them achieving something important.</a:t>
            </a:r>
            <a:br>
              <a:rPr lang="en-US" sz="1400" smtClean="0"/>
            </a:br>
            <a:endParaRPr lang="en-US" sz="1400" smtClean="0"/>
          </a:p>
          <a:p>
            <a:pPr marL="0" indent="0" eaLnBrk="1" hangingPunct="1"/>
            <a:r>
              <a:rPr lang="en-US" sz="1800" smtClean="0"/>
              <a:t>2. What’s the context in which they’d use ClickDox? </a:t>
            </a:r>
          </a:p>
          <a:p>
            <a:pPr marL="730250" lvl="2" indent="0" eaLnBrk="1" hangingPunct="1">
              <a:buFontTx/>
              <a:buNone/>
            </a:pPr>
            <a:r>
              <a:rPr lang="en-US" sz="1400" smtClean="0"/>
              <a:t>By understanding the many factors that influence people on the job, we can design ClickDox so it feels like it was made just for them.</a:t>
            </a:r>
            <a:br>
              <a:rPr lang="en-US" sz="1400" smtClean="0"/>
            </a:br>
            <a:endParaRPr lang="en-US" sz="1400" smtClean="0"/>
          </a:p>
          <a:p>
            <a:pPr marL="0" indent="0" eaLnBrk="1" hangingPunct="1"/>
            <a:r>
              <a:rPr lang="en-US" sz="1800" smtClean="0"/>
              <a:t>3. What are their current behaviors around document exchange? </a:t>
            </a:r>
          </a:p>
          <a:p>
            <a:pPr marL="730250" lvl="2" indent="0" eaLnBrk="1" hangingPunct="1">
              <a:buFontTx/>
              <a:buNone/>
            </a:pPr>
            <a:r>
              <a:rPr lang="en-US" sz="1400" smtClean="0"/>
              <a:t>By understanding how people get things done today, we can design ClickDox to help them do it better.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Example 1 (by Robert Barlow-Busch)</a:t>
            </a:r>
            <a:endParaRPr lang="en-US" smtClean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mtClean="0"/>
              <a:t>Main Discoveries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>
              <a:buFont typeface="Verdana" pitchFamily="34" charset="0"/>
              <a:buAutoNum type="arabicPeriod"/>
            </a:pPr>
            <a:r>
              <a:rPr lang="en-US" sz="1800" smtClean="0"/>
              <a:t>Security was not as important as had been thought </a:t>
            </a:r>
            <a:r>
              <a:rPr lang="en-US" sz="1400" smtClean="0"/>
              <a:t/>
            </a:r>
            <a:br>
              <a:rPr lang="en-US" sz="1400" smtClean="0"/>
            </a:br>
            <a:endParaRPr lang="en-US" sz="1400" smtClean="0"/>
          </a:p>
          <a:p>
            <a:pPr marL="0" indent="0" eaLnBrk="1" hangingPunct="1"/>
            <a:r>
              <a:rPr lang="en-US" sz="1800" smtClean="0"/>
              <a:t>2. People’s email client was a central tool in their jobs.</a:t>
            </a:r>
          </a:p>
          <a:p>
            <a:pPr marL="0" indent="0" eaLnBrk="1" hangingPunct="1"/>
            <a:endParaRPr lang="en-US" sz="1800" smtClean="0"/>
          </a:p>
          <a:p>
            <a:pPr marL="0" indent="0" eaLnBrk="1" hangingPunct="1"/>
            <a:r>
              <a:rPr lang="en-US" sz="1800" smtClean="0"/>
              <a:t>3. All struggled with large files that exceeded the mailer’s size limit</a:t>
            </a:r>
          </a:p>
          <a:p>
            <a:pPr marL="0" indent="0" eaLnBrk="1" hangingPunct="1"/>
            <a:endParaRPr lang="en-CA" sz="1800" smtClean="0"/>
          </a:p>
          <a:p>
            <a:pPr marL="0" indent="0" eaLnBrk="1" hangingPunct="1"/>
            <a:r>
              <a:rPr lang="en-US" smtClean="0"/>
              <a:t>Result</a:t>
            </a:r>
          </a:p>
          <a:p>
            <a:pPr marL="0" indent="0" eaLnBrk="1" hangingPunct="1"/>
            <a:r>
              <a:rPr lang="en-CA" sz="1800" smtClean="0"/>
              <a:t>Original strategy stressed security.</a:t>
            </a:r>
          </a:p>
          <a:p>
            <a:pPr marL="0" indent="0" eaLnBrk="1" hangingPunct="1"/>
            <a:r>
              <a:rPr lang="en-CA" sz="1800" smtClean="0"/>
              <a:t>New result stressed ease of sending large files</a:t>
            </a:r>
            <a:endParaRPr lang="en-US" sz="140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chopsticker.files.wordpress.com/2007/09/personasample2-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5"/>
          <a:stretch>
            <a:fillRect/>
          </a:stretch>
        </p:blipFill>
        <p:spPr bwMode="auto">
          <a:xfrm>
            <a:off x="1979613" y="-3175"/>
            <a:ext cx="554513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hopsticker.files.wordpress.com/2007/11/personasample2-p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8"/>
          <a:stretch>
            <a:fillRect/>
          </a:stretch>
        </p:blipFill>
        <p:spPr bwMode="auto">
          <a:xfrm>
            <a:off x="1835150" y="26988"/>
            <a:ext cx="619283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benmelbourne.files.wordpress.com/2011/05/persona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15888"/>
            <a:ext cx="8669337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107950" y="6273800"/>
            <a:ext cx="7704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  <a:ea typeface="Calibri" pitchFamily="34" charset="0"/>
                <a:cs typeface="Calibri" pitchFamily="34" charset="0"/>
              </a:rPr>
              <a:t>A Persona Template by Ben Melbourne </a:t>
            </a:r>
            <a:r>
              <a:rPr lang="en-US" sz="1400" b="0">
                <a:latin typeface="Calibri" pitchFamily="34" charset="0"/>
                <a:ea typeface="Calibri" pitchFamily="34" charset="0"/>
                <a:cs typeface="Calibri" pitchFamily="34" charset="0"/>
              </a:rPr>
              <a:t>from http://asinthecity.com/2011/05/13/explaining-personas-used-in-ux-design-%E2%80%93-part-2</a:t>
            </a:r>
            <a:r>
              <a:rPr lang="en-US" sz="1600" b="0">
                <a:latin typeface="Calibri" pitchFamily="34" charset="0"/>
                <a:ea typeface="Calibri" pitchFamily="34" charset="0"/>
                <a:cs typeface="Calibri" pitchFamily="34" charset="0"/>
              </a:rPr>
              <a:t>/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benmelbourne.files.wordpress.com/2011/05/persona-example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241300" y="260350"/>
            <a:ext cx="3398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Handset upgrades</a:t>
            </a:r>
          </a:p>
          <a:p>
            <a:r>
              <a:rPr lang="en-US" sz="1600" i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Persona Examples by Ben Melbourne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http://asinthecity.com/2011/05/13/explaining-personas-used-in-ux-design-%E2%80%93-part-2/</a:t>
            </a:r>
            <a:endParaRPr lang="en-US" sz="1200" b="0" i="1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600" b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end of this lecture, you should be able to:</a:t>
            </a:r>
          </a:p>
          <a:p>
            <a:r>
              <a:rPr lang="en-US" dirty="0" smtClean="0"/>
              <a:t>-- understand the “design for everyone vs. design for one” argument</a:t>
            </a:r>
          </a:p>
          <a:p>
            <a:r>
              <a:rPr lang="en-US" dirty="0" smtClean="0"/>
              <a:t>-- discuss the primary pitfalls of designing with engineers, and the nature of the “elastic user” and the “self-referential user”</a:t>
            </a:r>
          </a:p>
          <a:p>
            <a:r>
              <a:rPr lang="en-US" dirty="0" smtClean="0"/>
              <a:t>-- describe the “persona” strategy (what is it comprised of), and argue for its utility and function</a:t>
            </a:r>
          </a:p>
          <a:p>
            <a:r>
              <a:rPr lang="en-US" dirty="0" smtClean="0"/>
              <a:t>-- identify what constitutes a good persona</a:t>
            </a:r>
          </a:p>
        </p:txBody>
      </p:sp>
    </p:spTree>
    <p:extLst>
      <p:ext uri="{BB962C8B-B14F-4D97-AF65-F5344CB8AC3E}">
        <p14:creationId xmlns:p14="http://schemas.microsoft.com/office/powerpoint/2010/main" val="183447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benmelbourne.files.wordpress.com/2011/05/persona-exampl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0"/>
            <a:ext cx="5503862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241300" y="260350"/>
            <a:ext cx="33988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Handset upgrades</a:t>
            </a:r>
          </a:p>
          <a:p>
            <a:r>
              <a:rPr lang="en-US" sz="1600" i="1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Persona Examples by Ben Melbourne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http://asinthecity.com/2011/05/13/explaining-personas-used-in-ux-design-%E2%80%93-part-2/</a:t>
            </a:r>
            <a:endParaRPr lang="en-US" sz="1200" b="0" i="1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600" b="0">
              <a:solidFill>
                <a:srgbClr val="FFFFFF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You now know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CA" sz="2000" dirty="0" smtClean="0"/>
              <a:t>1. The Elastic User is problematic</a:t>
            </a:r>
            <a:br>
              <a:rPr lang="en-CA" sz="2000" dirty="0" smtClean="0"/>
            </a:br>
            <a:endParaRPr lang="en-CA" sz="2000" dirty="0" smtClean="0"/>
          </a:p>
          <a:p>
            <a:pPr marL="0" indent="0" eaLnBrk="1" hangingPunct="1">
              <a:defRPr/>
            </a:pPr>
            <a:r>
              <a:rPr lang="en-CA" sz="2000" dirty="0" smtClean="0"/>
              <a:t>2. Good Design requires Making the User Real </a:t>
            </a:r>
            <a:r>
              <a:rPr lang="en-CA" sz="1600" dirty="0" smtClean="0"/>
              <a:t/>
            </a:r>
            <a:br>
              <a:rPr lang="en-CA" sz="1600" dirty="0" smtClean="0"/>
            </a:br>
            <a:endParaRPr lang="en-CA" sz="1600" dirty="0" smtClean="0"/>
          </a:p>
          <a:p>
            <a:pPr marL="0" indent="0" eaLnBrk="1" hangingPunct="1">
              <a:defRPr/>
            </a:pPr>
            <a:r>
              <a:rPr lang="en-CA" sz="2000" dirty="0" smtClean="0"/>
              <a:t>3. Personas define ‘real’ Archetype Users </a:t>
            </a:r>
            <a:r>
              <a:rPr lang="en-CA" sz="1600" dirty="0" smtClean="0"/>
              <a:t/>
            </a:r>
            <a:br>
              <a:rPr lang="en-CA" sz="1600" dirty="0" smtClean="0"/>
            </a:br>
            <a:endParaRPr lang="en-CA" sz="1600" dirty="0" smtClean="0"/>
          </a:p>
          <a:p>
            <a:pPr marL="0" indent="0" eaLnBrk="1" hangingPunct="1">
              <a:defRPr/>
            </a:pPr>
            <a:r>
              <a:rPr lang="en-CA" sz="2000" dirty="0" smtClean="0"/>
              <a:t>4. Personas</a:t>
            </a:r>
          </a:p>
          <a:p>
            <a:pPr lvl="1" eaLnBrk="1" hangingPunct="1">
              <a:defRPr/>
            </a:pPr>
            <a:r>
              <a:rPr lang="en-CA" sz="1600" dirty="0" smtClean="0"/>
              <a:t>use the design funnel to develop ideas with</a:t>
            </a:r>
            <a:endParaRPr lang="en-CA" sz="1600" dirty="0"/>
          </a:p>
          <a:p>
            <a:pPr marL="268287" lvl="1" indent="0" eaLnBrk="1" hangingPunct="1">
              <a:buFontTx/>
              <a:buNone/>
              <a:defRPr/>
            </a:pPr>
            <a:r>
              <a:rPr lang="en-CA" sz="1600" dirty="0" smtClean="0"/>
              <a:t>    the best ones considered for green/red light appraisal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now be able to:</a:t>
            </a:r>
          </a:p>
          <a:p>
            <a:r>
              <a:rPr lang="en-US" dirty="0" smtClean="0"/>
              <a:t>-- understand the “design for everyone vs. design for one” argument</a:t>
            </a:r>
          </a:p>
          <a:p>
            <a:r>
              <a:rPr lang="en-US" dirty="0" smtClean="0"/>
              <a:t>-- discuss the primary pitfalls of designing with engineers, and the nature of the “elastic user” and the “self-referential user”</a:t>
            </a:r>
          </a:p>
          <a:p>
            <a:r>
              <a:rPr lang="en-US" dirty="0" smtClean="0"/>
              <a:t>-- describe the “persona” strategy (what is it comprised of), and argue for its utility and function</a:t>
            </a:r>
          </a:p>
          <a:p>
            <a:r>
              <a:rPr lang="en-US" dirty="0" smtClean="0"/>
              <a:t>-- identify what constitutes a good persona</a:t>
            </a:r>
          </a:p>
        </p:txBody>
      </p:sp>
    </p:spTree>
    <p:extLst>
      <p:ext uri="{BB962C8B-B14F-4D97-AF65-F5344CB8AC3E}">
        <p14:creationId xmlns:p14="http://schemas.microsoft.com/office/powerpoint/2010/main" val="189928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people!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9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Sources and Further References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CA" sz="2000" b="1" dirty="0" smtClean="0"/>
              <a:t>The Inmates are Running the Asylum. </a:t>
            </a:r>
            <a:r>
              <a:rPr lang="en-CA" sz="1400" dirty="0" smtClean="0"/>
              <a:t>Alan Cooper. </a:t>
            </a:r>
            <a:br>
              <a:rPr lang="en-CA" sz="1400" dirty="0" smtClean="0"/>
            </a:br>
            <a:r>
              <a:rPr lang="en-CA" sz="1400" dirty="0" err="1" smtClean="0"/>
              <a:t>Sams</a:t>
            </a:r>
            <a:r>
              <a:rPr lang="en-CA" sz="1400" dirty="0" smtClean="0"/>
              <a:t>, 1999 (Chapter 9)</a:t>
            </a:r>
          </a:p>
          <a:p>
            <a:pPr marL="0" indent="0" eaLnBrk="1" hangingPunct="1"/>
            <a:endParaRPr lang="en-CA" sz="2000" b="1" dirty="0" smtClean="0"/>
          </a:p>
          <a:p>
            <a:pPr marL="0" indent="0" eaLnBrk="1" hangingPunct="1"/>
            <a:r>
              <a:rPr lang="en-CA" sz="2000" b="1" dirty="0" smtClean="0"/>
              <a:t>About Face 3. </a:t>
            </a:r>
            <a:r>
              <a:rPr lang="en-CA" sz="1400" dirty="0" smtClean="0"/>
              <a:t>Alan Cooper, Robert </a:t>
            </a:r>
            <a:r>
              <a:rPr lang="en-CA" sz="1400" dirty="0" err="1" smtClean="0"/>
              <a:t>Reimann</a:t>
            </a:r>
            <a:r>
              <a:rPr lang="en-CA" sz="1400" dirty="0" smtClean="0"/>
              <a:t> &amp; David Cronin. </a:t>
            </a:r>
            <a:br>
              <a:rPr lang="en-CA" sz="1400" dirty="0" smtClean="0"/>
            </a:br>
            <a:r>
              <a:rPr lang="en-CA" sz="1400" dirty="0" smtClean="0"/>
              <a:t>Wiley Publishing, 2007 (Chapters 4 &amp; 5)</a:t>
            </a:r>
          </a:p>
          <a:p>
            <a:pPr marL="0" indent="0" eaLnBrk="1" hangingPunct="1"/>
            <a:endParaRPr lang="en-CA" sz="2000" dirty="0" smtClean="0"/>
          </a:p>
          <a:p>
            <a:pPr marL="0" indent="0" eaLnBrk="1" hangingPunct="1"/>
            <a:r>
              <a:rPr lang="en-CA" sz="2000" b="1" dirty="0" smtClean="0"/>
              <a:t>The Persona Lifecycle. </a:t>
            </a:r>
            <a:r>
              <a:rPr lang="en-CA" sz="1400" dirty="0" smtClean="0"/>
              <a:t>John Pruitt and Tamara </a:t>
            </a:r>
            <a:r>
              <a:rPr lang="en-CA" sz="1400" dirty="0" err="1" smtClean="0"/>
              <a:t>Adlin</a:t>
            </a:r>
            <a:r>
              <a:rPr lang="en-CA" sz="1400" dirty="0" smtClean="0"/>
              <a:t>. </a:t>
            </a:r>
            <a:br>
              <a:rPr lang="en-CA" sz="1400" dirty="0" smtClean="0"/>
            </a:br>
            <a:r>
              <a:rPr lang="en-CA" sz="1400" dirty="0" smtClean="0"/>
              <a:t>Morgan Kaufmann (Elsevier), 2006</a:t>
            </a:r>
          </a:p>
          <a:p>
            <a:pPr marL="0" indent="0" eaLnBrk="1" hangingPunct="1"/>
            <a:r>
              <a:rPr lang="en-CA" sz="1600" dirty="0" smtClean="0"/>
              <a:t/>
            </a:r>
            <a:br>
              <a:rPr lang="en-CA" sz="1600" dirty="0" smtClean="0"/>
            </a:br>
            <a:r>
              <a:rPr lang="en-CA" sz="2000" b="1" dirty="0" smtClean="0"/>
              <a:t>Using Personas. </a:t>
            </a:r>
            <a:r>
              <a:rPr lang="en-CA" sz="1400" dirty="0" smtClean="0"/>
              <a:t>Slide deck by Andrea </a:t>
            </a:r>
            <a:r>
              <a:rPr lang="en-CA" sz="1400" dirty="0" err="1" smtClean="0"/>
              <a:t>Resmini</a:t>
            </a:r>
            <a:r>
              <a:rPr lang="en-CA" sz="1400" dirty="0" smtClean="0"/>
              <a:t>: </a:t>
            </a:r>
          </a:p>
          <a:p>
            <a:pPr marL="0" indent="0" eaLnBrk="1" hangingPunct="1"/>
            <a:r>
              <a:rPr lang="en-US" sz="1400" dirty="0" smtClean="0"/>
              <a:t>http://</a:t>
            </a:r>
            <a:r>
              <a:rPr lang="en-US" sz="1400" dirty="0" err="1" smtClean="0"/>
              <a:t>www.slideshare.net</a:t>
            </a:r>
            <a:r>
              <a:rPr lang="en-US" sz="1400" dirty="0" smtClean="0"/>
              <a:t>/</a:t>
            </a:r>
            <a:r>
              <a:rPr lang="en-US" sz="1400" dirty="0" err="1" smtClean="0"/>
              <a:t>resmini</a:t>
            </a:r>
            <a:r>
              <a:rPr lang="en-US" sz="1400" dirty="0" smtClean="0"/>
              <a:t>/personas-5431493?from=</a:t>
            </a:r>
            <a:r>
              <a:rPr lang="en-US" sz="1400" dirty="0" err="1" smtClean="0"/>
              <a:t>share_email</a:t>
            </a:r>
            <a:endParaRPr lang="en-CA" sz="1600" dirty="0" smtClean="0"/>
          </a:p>
          <a:p>
            <a:pPr marL="0" indent="0" eaLnBrk="1" hangingPunct="1"/>
            <a:endParaRPr lang="en-CA" sz="16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Permissions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CA" sz="1000" b="1" dirty="0"/>
              <a:t>You are free:</a:t>
            </a:r>
          </a:p>
          <a:p>
            <a:pPr lvl="1" eaLnBrk="1" hangingPunct="1">
              <a:defRPr/>
            </a:pPr>
            <a:r>
              <a:rPr lang="en-CA" sz="1000" b="1" dirty="0"/>
              <a:t>to Share</a:t>
            </a:r>
            <a:r>
              <a:rPr lang="en-CA" sz="1000" dirty="0"/>
              <a:t> — to copy, distribute and transmit the work</a:t>
            </a:r>
          </a:p>
          <a:p>
            <a:pPr lvl="1" eaLnBrk="1" hangingPunct="1">
              <a:defRPr/>
            </a:pPr>
            <a:r>
              <a:rPr lang="en-CA" sz="1000" b="1" dirty="0"/>
              <a:t>to Remix</a:t>
            </a:r>
            <a:r>
              <a:rPr lang="en-CA" sz="1000" dirty="0"/>
              <a:t> — to adapt the work</a:t>
            </a:r>
          </a:p>
          <a:p>
            <a:pPr marL="0" indent="0" eaLnBrk="1" hangingPunct="1">
              <a:defRPr/>
            </a:pPr>
            <a:endParaRPr lang="en-CA" sz="1000" b="1" dirty="0" smtClean="0"/>
          </a:p>
          <a:p>
            <a:pPr marL="0" indent="0" eaLnBrk="1" hangingPunct="1">
              <a:defRPr/>
            </a:pPr>
            <a:r>
              <a:rPr lang="en-CA" sz="1000" b="1" dirty="0" smtClean="0"/>
              <a:t>Under </a:t>
            </a:r>
            <a:r>
              <a:rPr lang="en-CA" sz="1000" b="1" dirty="0"/>
              <a:t>the following conditions:</a:t>
            </a:r>
          </a:p>
          <a:p>
            <a:pPr marL="0" indent="0" eaLnBrk="1" hangingPunct="1">
              <a:defRPr/>
            </a:pPr>
            <a:r>
              <a:rPr lang="en-CA" sz="1000" b="1" dirty="0"/>
              <a:t>Attribution</a:t>
            </a:r>
            <a:r>
              <a:rPr lang="en-CA" sz="1000" dirty="0"/>
              <a:t> — You must attribute the work in the manner specified by the author </a:t>
            </a:r>
            <a:r>
              <a:rPr lang="en-CA" sz="1000" dirty="0" smtClean="0"/>
              <a:t>(</a:t>
            </a:r>
            <a:r>
              <a:rPr lang="en-CA" sz="1000" dirty="0"/>
              <a:t>but not in any way that suggests that they endorse you or your use of the work</a:t>
            </a:r>
            <a:r>
              <a:rPr lang="en-CA" sz="1000" dirty="0" smtClean="0"/>
              <a:t>) by citing: </a:t>
            </a:r>
          </a:p>
          <a:p>
            <a:pPr marL="715963" lvl="1" indent="0" eaLnBrk="1" hangingPunct="1">
              <a:buFontTx/>
              <a:buNone/>
              <a:defRPr/>
            </a:pPr>
            <a:r>
              <a:rPr lang="en-CA" sz="1000" dirty="0" smtClean="0"/>
              <a:t>“Lecture materials by Saul Greenberg, University of Calgary, AB, Canada. http</a:t>
            </a:r>
            <a:r>
              <a:rPr lang="en-CA" sz="1000" dirty="0"/>
              <a:t>://saul.cpsc.ucalgary.ca/</a:t>
            </a:r>
            <a:r>
              <a:rPr lang="en-CA" sz="1000" dirty="0" err="1"/>
              <a:t>saul</a:t>
            </a:r>
            <a:r>
              <a:rPr lang="en-CA" sz="1000" dirty="0"/>
              <a:t>/</a:t>
            </a:r>
            <a:r>
              <a:rPr lang="en-CA" sz="1000" dirty="0" err="1"/>
              <a:t>pmwiki.php</a:t>
            </a:r>
            <a:r>
              <a:rPr lang="en-CA" sz="1000" dirty="0"/>
              <a:t>/</a:t>
            </a:r>
            <a:r>
              <a:rPr lang="en-CA" sz="1000" dirty="0" err="1"/>
              <a:t>HCIResources</a:t>
            </a:r>
            <a:r>
              <a:rPr lang="en-CA" sz="1000" dirty="0"/>
              <a:t>/</a:t>
            </a:r>
            <a:r>
              <a:rPr lang="en-CA" sz="1000" dirty="0" err="1"/>
              <a:t>HCILectures</a:t>
            </a:r>
            <a:r>
              <a:rPr lang="en-CA" sz="1000" dirty="0"/>
              <a:t>”</a:t>
            </a:r>
          </a:p>
          <a:p>
            <a:pPr marL="0" indent="0" eaLnBrk="1" hangingPunct="1">
              <a:defRPr/>
            </a:pPr>
            <a:r>
              <a:rPr lang="en-CA" sz="1000" b="1" dirty="0" err="1"/>
              <a:t>Noncommercial</a:t>
            </a:r>
            <a:r>
              <a:rPr lang="en-CA" sz="1000" dirty="0"/>
              <a:t> — You may not use this work for commercial </a:t>
            </a:r>
            <a:r>
              <a:rPr lang="en-CA" sz="1000" dirty="0" smtClean="0"/>
              <a:t>purposes, </a:t>
            </a:r>
            <a:r>
              <a:rPr lang="en-CA" sz="1000" b="1" u="sng" dirty="0" smtClean="0"/>
              <a:t>except</a:t>
            </a:r>
            <a:r>
              <a:rPr lang="en-CA" sz="1000" dirty="0" smtClean="0"/>
              <a:t> to assist one’s own teaching and training within commercial organizations.</a:t>
            </a:r>
          </a:p>
          <a:p>
            <a:pPr marL="0" indent="0" eaLnBrk="1" hangingPunct="1">
              <a:defRPr/>
            </a:pPr>
            <a:r>
              <a:rPr lang="en-CA" sz="1000" b="1" dirty="0"/>
              <a:t>Share Alike</a:t>
            </a:r>
            <a:r>
              <a:rPr lang="en-CA" sz="1000" dirty="0"/>
              <a:t> — If you alter, transform, or build upon this work, you may distribute the resulting work only under the same or similar license to this one.</a:t>
            </a:r>
          </a:p>
          <a:p>
            <a:pPr marL="0" indent="0" eaLnBrk="1" hangingPunct="1">
              <a:defRPr/>
            </a:pPr>
            <a:endParaRPr lang="en-CA" sz="1000" b="1" dirty="0" smtClean="0"/>
          </a:p>
          <a:p>
            <a:pPr marL="0" indent="0" eaLnBrk="1" hangingPunct="1">
              <a:defRPr/>
            </a:pPr>
            <a:r>
              <a:rPr lang="en-CA" sz="1000" b="1" dirty="0" smtClean="0"/>
              <a:t>With </a:t>
            </a:r>
            <a:r>
              <a:rPr lang="en-CA" sz="1000" b="1" dirty="0"/>
              <a:t>the understanding that:</a:t>
            </a:r>
          </a:p>
          <a:p>
            <a:pPr marL="0" indent="0" eaLnBrk="1" hangingPunct="1">
              <a:defRPr/>
            </a:pPr>
            <a:r>
              <a:rPr lang="en-CA" sz="1000" b="1" dirty="0" smtClean="0"/>
              <a:t>Not all material have transferable rights </a:t>
            </a:r>
            <a:r>
              <a:rPr lang="en-CA" sz="1000" dirty="0" smtClean="0"/>
              <a:t>— materials from other sources which are included here are cited </a:t>
            </a:r>
          </a:p>
          <a:p>
            <a:pPr marL="0" indent="0" eaLnBrk="1" hangingPunct="1">
              <a:defRPr/>
            </a:pPr>
            <a:r>
              <a:rPr lang="en-CA" sz="1000" b="1" dirty="0" smtClean="0"/>
              <a:t>Waiver</a:t>
            </a:r>
            <a:r>
              <a:rPr lang="en-CA" sz="1000" dirty="0"/>
              <a:t> — Any of the above conditions can be </a:t>
            </a:r>
            <a:r>
              <a:rPr lang="en-CA" sz="1000" b="1" u="sng" dirty="0"/>
              <a:t>waived</a:t>
            </a:r>
            <a:r>
              <a:rPr lang="en-CA" sz="1000" dirty="0"/>
              <a:t> if you get permission from the copyright holder.</a:t>
            </a:r>
          </a:p>
          <a:p>
            <a:pPr marL="0" indent="0" eaLnBrk="1" hangingPunct="1">
              <a:defRPr/>
            </a:pPr>
            <a:r>
              <a:rPr lang="en-CA" sz="1000" b="1" dirty="0"/>
              <a:t>Public Domain</a:t>
            </a:r>
            <a:r>
              <a:rPr lang="en-CA" sz="1000" dirty="0"/>
              <a:t> — Where the work or any of its elements is in the </a:t>
            </a:r>
            <a:r>
              <a:rPr lang="en-CA" sz="1000" b="1" u="sng" dirty="0"/>
              <a:t>public domain</a:t>
            </a:r>
            <a:r>
              <a:rPr lang="en-CA" sz="1000" dirty="0"/>
              <a:t> under applicable law, that status is in no way affected by the license.</a:t>
            </a:r>
          </a:p>
          <a:p>
            <a:pPr marL="0" indent="0" eaLnBrk="1" hangingPunct="1">
              <a:defRPr/>
            </a:pPr>
            <a:r>
              <a:rPr lang="en-CA" sz="1000" b="1" dirty="0"/>
              <a:t>Other Rights</a:t>
            </a:r>
            <a:r>
              <a:rPr lang="en-CA" sz="1000" dirty="0"/>
              <a:t> — In no way are any of the following rights affected by the license:</a:t>
            </a:r>
          </a:p>
          <a:p>
            <a:pPr lvl="1" eaLnBrk="1" hangingPunct="1">
              <a:defRPr/>
            </a:pPr>
            <a:r>
              <a:rPr lang="en-CA" sz="1000" dirty="0"/>
              <a:t>Your fair dealing or </a:t>
            </a:r>
            <a:r>
              <a:rPr lang="en-CA" sz="1000" b="1" u="sng" dirty="0"/>
              <a:t>fair use</a:t>
            </a:r>
            <a:r>
              <a:rPr lang="en-CA" sz="1000" dirty="0"/>
              <a:t> rights, or other applicable copyright exceptions and limitations;</a:t>
            </a:r>
          </a:p>
          <a:p>
            <a:pPr lvl="1" eaLnBrk="1" hangingPunct="1">
              <a:defRPr/>
            </a:pPr>
            <a:r>
              <a:rPr lang="en-CA" sz="1000" dirty="0"/>
              <a:t>The author's </a:t>
            </a:r>
            <a:r>
              <a:rPr lang="en-CA" sz="1000" b="1" u="sng" dirty="0"/>
              <a:t>moral</a:t>
            </a:r>
            <a:r>
              <a:rPr lang="en-CA" sz="1000" dirty="0"/>
              <a:t> rights;</a:t>
            </a:r>
          </a:p>
          <a:p>
            <a:pPr lvl="1" eaLnBrk="1" hangingPunct="1">
              <a:defRPr/>
            </a:pPr>
            <a:r>
              <a:rPr lang="en-CA" sz="1000" dirty="0"/>
              <a:t>Rights other persons may have either in the work itself or in how the work is used, such </a:t>
            </a:r>
            <a:r>
              <a:rPr lang="en-CA" sz="1000" dirty="0" smtClean="0"/>
              <a:t>as </a:t>
            </a:r>
            <a:r>
              <a:rPr lang="en-CA" sz="1000" b="1" u="sng" dirty="0" smtClean="0"/>
              <a:t>publicity</a:t>
            </a:r>
            <a:r>
              <a:rPr lang="en-CA" sz="1000" dirty="0"/>
              <a:t> or privacy rights.</a:t>
            </a:r>
          </a:p>
          <a:p>
            <a:pPr marL="0" indent="0" eaLnBrk="1" hangingPunct="1">
              <a:defRPr/>
            </a:pPr>
            <a:r>
              <a:rPr lang="en-CA" sz="1000" b="1" dirty="0"/>
              <a:t>Notice</a:t>
            </a:r>
            <a:r>
              <a:rPr lang="en-CA" sz="1000" dirty="0"/>
              <a:t> — For any reuse or distribution, you must make clear to others the license terms of this work. The best way to do this is with a link to this web page.</a:t>
            </a:r>
          </a:p>
        </p:txBody>
      </p:sp>
      <p:pic>
        <p:nvPicPr>
          <p:cNvPr id="43012" name="Picture 6" descr="http://i.creativecommons.org/l/by-nc-sa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5913"/>
            <a:ext cx="2046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13100"/>
            <a:ext cx="28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635250"/>
            <a:ext cx="284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527425"/>
            <a:ext cx="2587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Imagine you are designing an automobile to please a wide spectrum of people. You can easily identify at least three subgroups: the soccer mom, the carpenter, and the junior executive. Take one minute with a partner to articulate: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What is it that each subgroup wants?</a:t>
            </a:r>
          </a:p>
          <a:p>
            <a:pPr>
              <a:buFontTx/>
              <a:buChar char="-"/>
            </a:pPr>
            <a:r>
              <a:rPr lang="en-US" dirty="0" smtClean="0"/>
              <a:t>How is this best achieved with a vehicle?</a:t>
            </a:r>
          </a:p>
        </p:txBody>
      </p:sp>
    </p:spTree>
    <p:extLst>
      <p:ext uri="{BB962C8B-B14F-4D97-AF65-F5344CB8AC3E}">
        <p14:creationId xmlns:p14="http://schemas.microsoft.com/office/powerpoint/2010/main" val="418065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they need?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1647933"/>
              </p:ext>
            </p:extLst>
          </p:nvPr>
        </p:nvGraphicFramePr>
        <p:xfrm>
          <a:off x="323528" y="1340768"/>
          <a:ext cx="8281989" cy="5674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0663"/>
                <a:gridCol w="2760663"/>
                <a:gridCol w="27606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Soccer Mom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Carpenter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Junior Exec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Space for storage or seating capacity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Safety features – airbags side airbags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Automated</a:t>
                      </a:r>
                      <a:r>
                        <a:rPr lang="en-US" baseline="0" dirty="0" smtClean="0"/>
                        <a:t> hands-free features (remote sliding doors)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Durability easy to clean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Visibility – larger mini-van (back up camera)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In-car entertainment for the backseat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Childsafe</a:t>
                      </a:r>
                      <a:r>
                        <a:rPr lang="en-US" baseline="0" dirty="0" smtClean="0"/>
                        <a:t> locks or windows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Functionality over how it</a:t>
                      </a:r>
                      <a:r>
                        <a:rPr lang="en-US" baseline="0" dirty="0" smtClean="0"/>
                        <a:t> looks – space for their tools and boxes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truckbed</a:t>
                      </a:r>
                      <a:endParaRPr lang="en-US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Don’t need lots of seats – just them and maybe an apprentice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Durable and easy to clean (maybe)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Powerful vehicle (lots of torque; all terrain)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A GPS perhaps?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Hands-free</a:t>
                      </a:r>
                      <a:r>
                        <a:rPr lang="en-US" baseline="0" dirty="0" smtClean="0"/>
                        <a:t> stuff inside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Sporty and expensive – to show off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Tinted windows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Coat-hangers for dry cleaning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Removable seats (other clients or baggage)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Classy interior (leather seats) – looks nice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err="1" smtClean="0"/>
                        <a:t>Gotta</a:t>
                      </a:r>
                      <a:r>
                        <a:rPr lang="en-US" baseline="0" dirty="0" smtClean="0"/>
                        <a:t> be fast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Cushioned door handles; butt seat warmers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27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for everyone or design for one?</a:t>
            </a:r>
            <a:endParaRPr lang="en-US" dirty="0"/>
          </a:p>
        </p:txBody>
      </p:sp>
      <p:pic>
        <p:nvPicPr>
          <p:cNvPr id="4" name="Content Placeholder 3" descr="cooper-1999-inmatesrunningasylem-ch9.pdf__page_2_of_14_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2" b="89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866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of design with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nature of skill?</a:t>
            </a:r>
          </a:p>
          <a:p>
            <a:r>
              <a:rPr lang="en-US" dirty="0"/>
              <a:t>	</a:t>
            </a:r>
            <a:r>
              <a:rPr lang="en-US" sz="2000" dirty="0" smtClean="0"/>
              <a:t>power users – computer-literate users – naïve users</a:t>
            </a:r>
          </a:p>
          <a:p>
            <a:r>
              <a:rPr lang="en-US" sz="2000" dirty="0" smtClean="0"/>
              <a:t>	</a:t>
            </a:r>
            <a:r>
              <a:rPr lang="en-US" sz="2000" dirty="0" smtClean="0">
                <a:sym typeface="Wingdings"/>
              </a:rPr>
              <a:t> insufficiently nuanced</a:t>
            </a:r>
          </a:p>
          <a:p>
            <a:r>
              <a:rPr lang="en-US" sz="2000" dirty="0" smtClean="0">
                <a:sym typeface="Wingdings"/>
              </a:rPr>
              <a:t>	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dirty="0" err="1" smtClean="0">
                <a:sym typeface="Wingdings"/>
              </a:rPr>
              <a:t>Rupak</a:t>
            </a:r>
            <a:r>
              <a:rPr lang="en-US" sz="2000" dirty="0" smtClean="0">
                <a:sym typeface="Wingdings"/>
              </a:rPr>
              <a:t>, network installer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Shannon, accountant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Dexter, VP of business development</a:t>
            </a:r>
          </a:p>
          <a:p>
            <a:r>
              <a:rPr lang="en-US" sz="2000" dirty="0">
                <a:sym typeface="Wingdings"/>
              </a:rPr>
              <a:t>	</a:t>
            </a:r>
            <a:r>
              <a:rPr lang="en-US" sz="2000" dirty="0" smtClean="0">
                <a:sym typeface="Wingdings"/>
              </a:rPr>
              <a:t>Roberto, telemarketing rep</a:t>
            </a:r>
          </a:p>
        </p:txBody>
      </p:sp>
    </p:spTree>
    <p:extLst>
      <p:ext uri="{BB962C8B-B14F-4D97-AF65-F5344CB8AC3E}">
        <p14:creationId xmlns:p14="http://schemas.microsoft.com/office/powerpoint/2010/main" val="410854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design with engineers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debates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“What if the user wants to print this out?”</a:t>
            </a:r>
          </a:p>
          <a:p>
            <a:endParaRPr lang="en-US" sz="2000" dirty="0"/>
          </a:p>
          <a:p>
            <a:r>
              <a:rPr lang="en-US" dirty="0" smtClean="0"/>
              <a:t>Programmers live and die by edge cases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Design is about the “center case”</a:t>
            </a:r>
          </a:p>
          <a:p>
            <a:endParaRPr lang="en-US" sz="2000" dirty="0"/>
          </a:p>
          <a:p>
            <a:r>
              <a:rPr lang="en-US" sz="2000" dirty="0" smtClean="0"/>
              <a:t>	Average person in Calgary has 2.3 kids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Who is the average?</a:t>
            </a:r>
          </a:p>
        </p:txBody>
      </p:sp>
    </p:spTree>
    <p:extLst>
      <p:ext uri="{BB962C8B-B14F-4D97-AF65-F5344CB8AC3E}">
        <p14:creationId xmlns:p14="http://schemas.microsoft.com/office/powerpoint/2010/main" val="1237357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template-teaching</Template>
  <TotalTime>1421</TotalTime>
  <Pages>9</Pages>
  <Words>1721</Words>
  <Application>Microsoft Macintosh PowerPoint</Application>
  <PresentationFormat>Letter Paper (8.5x11 in)</PresentationFormat>
  <Paragraphs>394</Paragraphs>
  <Slides>45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phidgets</vt:lpstr>
      <vt:lpstr>Personas</vt:lpstr>
      <vt:lpstr>PowerPoint Presentation</vt:lpstr>
      <vt:lpstr>PowerPoint Presentation</vt:lpstr>
      <vt:lpstr>Learning Objectives</vt:lpstr>
      <vt:lpstr>Design a car</vt:lpstr>
      <vt:lpstr>What do they need?</vt:lpstr>
      <vt:lpstr>Design for everyone or design for one?</vt:lpstr>
      <vt:lpstr>Challenge of design with engineers</vt:lpstr>
      <vt:lpstr>Challenges of design with engineers</vt:lpstr>
      <vt:lpstr>The Elastic User</vt:lpstr>
      <vt:lpstr>The Elastic User (defined after the fact)</vt:lpstr>
      <vt:lpstr>The Elastic User (defined after the fact)</vt:lpstr>
      <vt:lpstr>Self-Referential User</vt:lpstr>
      <vt:lpstr>Personas: a Design Strategy</vt:lpstr>
      <vt:lpstr>Example</vt:lpstr>
      <vt:lpstr>The Elastic User</vt:lpstr>
      <vt:lpstr>Making the User Real</vt:lpstr>
      <vt:lpstr>PowerPoint Presentation</vt:lpstr>
      <vt:lpstr>PowerPoint Presentation</vt:lpstr>
      <vt:lpstr>PowerPoint Presentation</vt:lpstr>
      <vt:lpstr>PowerPoint Presentation</vt:lpstr>
      <vt:lpstr>Making the User Real</vt:lpstr>
      <vt:lpstr>Making the User Real</vt:lpstr>
      <vt:lpstr>Making the User Real</vt:lpstr>
      <vt:lpstr>Making the User Real</vt:lpstr>
      <vt:lpstr>Making the User Real</vt:lpstr>
      <vt:lpstr>Making the User Real</vt:lpstr>
      <vt:lpstr>Making the User Real</vt:lpstr>
      <vt:lpstr>Personas</vt:lpstr>
      <vt:lpstr>Personas</vt:lpstr>
      <vt:lpstr>Personas</vt:lpstr>
      <vt:lpstr>Persona</vt:lpstr>
      <vt:lpstr>Example 1 (by Robert Barlow-Busch)</vt:lpstr>
      <vt:lpstr>Example 1 (by Robert Barlow-Busch)</vt:lpstr>
      <vt:lpstr>Example 1 (by Robert Barlow-Busch)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now know</vt:lpstr>
      <vt:lpstr>Learning Objectives</vt:lpstr>
      <vt:lpstr>Liaison people!</vt:lpstr>
      <vt:lpstr>Sources and Further References</vt:lpstr>
      <vt:lpstr>Permissions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481</dc:title>
  <dc:creator>Saul Greenberg</dc:creator>
  <cp:lastModifiedBy>Tony Tang</cp:lastModifiedBy>
  <cp:revision>287</cp:revision>
  <cp:lastPrinted>1998-08-16T20:55:46Z</cp:lastPrinted>
  <dcterms:created xsi:type="dcterms:W3CDTF">1995-08-10T13:01:54Z</dcterms:created>
  <dcterms:modified xsi:type="dcterms:W3CDTF">2014-03-12T16:48:22Z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