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9"/>
  </p:notesMasterIdLst>
  <p:handoutMasterIdLst>
    <p:handoutMasterId r:id="rId50"/>
  </p:handoutMasterIdLst>
  <p:sldIdLst>
    <p:sldId id="320" r:id="rId3"/>
    <p:sldId id="258" r:id="rId4"/>
    <p:sldId id="256" r:id="rId5"/>
    <p:sldId id="318" r:id="rId6"/>
    <p:sldId id="283" r:id="rId7"/>
    <p:sldId id="284" r:id="rId8"/>
    <p:sldId id="285" r:id="rId9"/>
    <p:sldId id="286" r:id="rId10"/>
    <p:sldId id="287" r:id="rId11"/>
    <p:sldId id="288" r:id="rId12"/>
    <p:sldId id="270" r:id="rId13"/>
    <p:sldId id="282" r:id="rId14"/>
    <p:sldId id="289" r:id="rId15"/>
    <p:sldId id="290" r:id="rId16"/>
    <p:sldId id="317" r:id="rId17"/>
    <p:sldId id="291" r:id="rId18"/>
    <p:sldId id="292" r:id="rId19"/>
    <p:sldId id="272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293" r:id="rId28"/>
    <p:sldId id="294" r:id="rId29"/>
    <p:sldId id="295" r:id="rId30"/>
    <p:sldId id="296" r:id="rId31"/>
    <p:sldId id="297" r:id="rId32"/>
    <p:sldId id="271" r:id="rId33"/>
    <p:sldId id="316" r:id="rId34"/>
    <p:sldId id="305" r:id="rId35"/>
    <p:sldId id="273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5" r:id="rId45"/>
    <p:sldId id="314" r:id="rId46"/>
    <p:sldId id="319" r:id="rId47"/>
    <p:sldId id="321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17" autoAdjust="0"/>
    <p:restoredTop sz="80042" autoAdjust="0"/>
  </p:normalViewPr>
  <p:slideViewPr>
    <p:cSldViewPr snapToGrid="0" snapToObjects="1">
      <p:cViewPr varScale="1">
        <p:scale>
          <a:sx n="74" d="100"/>
          <a:sy n="74" d="100"/>
        </p:scale>
        <p:origin x="-10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28-02-14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28-02-14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://www.ssw.com.au/ssw/Standards/Rules/RulesToBetterinterfaces.aspx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://persuasive-patterns.com/users/1/collections/1640/entry/6798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http://www.ssw.com.au/ssw/Standards/Rules/RulesToBetterinterfaces.aspx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3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en-US" baseline="0" dirty="0" smtClean="0"/>
              <a:t> T 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20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some instructions…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29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Oh… I file an expense report, and ask for a cash advance.</a:t>
            </a:r>
          </a:p>
          <a:p>
            <a:endParaRPr lang="en-US" dirty="0" smtClean="0"/>
          </a:p>
          <a:p>
            <a:r>
              <a:rPr lang="en-US" dirty="0" smtClean="0"/>
              <a:t>W 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60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www.webdesignerdepot.com</a:t>
            </a:r>
            <a:r>
              <a:rPr lang="en-US" dirty="0" smtClean="0"/>
              <a:t>/2009/02/7-interface-design-techniques-to-simplify-and-de-clutter-your-interfaces/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64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www.webdesignerdepot.com</a:t>
            </a:r>
            <a:r>
              <a:rPr lang="en-US" dirty="0" smtClean="0"/>
              <a:t>/2009/02/7-interface-design-techniques-to-simplify-and-de-clutter-your-interfaces/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Labels</a:t>
            </a:r>
            <a:r>
              <a:rPr lang="en-US" baseline="0" dirty="0" smtClean="0"/>
              <a:t> inside the fields</a:t>
            </a:r>
          </a:p>
          <a:p>
            <a:r>
              <a:rPr lang="en-US" baseline="0" dirty="0" smtClean="0"/>
              <a:t>Contrast</a:t>
            </a:r>
          </a:p>
          <a:p>
            <a:r>
              <a:rPr lang="en-US" baseline="0" dirty="0" smtClean="0"/>
              <a:t>Stands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59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information digestible or focus-dividing? Can the application provide abundant information and action without a cumbersome interface? Can large areas be broken up into parts (when beneficial to the user)?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33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Tabbing</a:t>
            </a:r>
            <a:r>
              <a:rPr lang="en-US" baseline="0" dirty="0" smtClean="0"/>
              <a:t> through puts you on “Disclaimer” rather than “Sign In”</a:t>
            </a:r>
          </a:p>
          <a:p>
            <a:r>
              <a:rPr lang="en-US" baseline="0" dirty="0" smtClean="0"/>
              <a:t>Or, in some browsers, (Safari), puts you right into the address field. </a:t>
            </a:r>
            <a:r>
              <a:rPr lang="en-US" baseline="0" dirty="0" err="1" smtClean="0"/>
              <a:t>Whha</a:t>
            </a:r>
            <a:r>
              <a:rPr lang="en-US" baseline="0" dirty="0" smtClean="0"/>
              <a:t>…?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52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what kinds of accelerators</a:t>
            </a:r>
            <a:r>
              <a:rPr lang="en-US" baseline="0" dirty="0" smtClean="0"/>
              <a:t> do you use in applications that you frequent?</a:t>
            </a:r>
          </a:p>
          <a:p>
            <a:r>
              <a:rPr lang="en-US" baseline="0" dirty="0" smtClean="0"/>
              <a:t>What is the trade-off with the current representation?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discoverable is this interface?</a:t>
            </a:r>
          </a:p>
          <a:p>
            <a:r>
              <a:rPr lang="en-US" baseline="0" dirty="0" smtClean="0"/>
              <a:t>How cluttered is this interface?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63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adamkochanowicz.com</a:t>
            </a:r>
            <a:r>
              <a:rPr lang="en-US" dirty="0" smtClean="0"/>
              <a:t>/?p=664</a:t>
            </a:r>
          </a:p>
          <a:p>
            <a:endParaRPr lang="en-US" dirty="0" smtClean="0"/>
          </a:p>
          <a:p>
            <a:r>
              <a:rPr lang="en-US" dirty="0" smtClean="0"/>
              <a:t>What did he get wrong here?</a:t>
            </a:r>
          </a:p>
          <a:p>
            <a:endParaRPr lang="en-US" dirty="0" smtClean="0"/>
          </a:p>
          <a:p>
            <a:r>
              <a:rPr lang="en-US" dirty="0" smtClean="0"/>
              <a:t>Can the user get help at any point? Are my help elements a feature to those needing help but not a burden to those needing not? Does my documentation clearly refer to the elements it documents?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4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Minimize the user's memory load by making objects, actions, and options visible</a:t>
            </a:r>
          </a:p>
          <a:p>
            <a:r>
              <a:rPr lang="en-US" dirty="0" smtClean="0"/>
              <a:t>The user should not have to remember information from one part of the dialogue to another. Instructions for use of the system should be visible or easily retrievable whenever appropriate.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27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http://persuasive-patterns.com/users/1/collections/1640/entry/6798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Rather than forcing you to</a:t>
            </a:r>
            <a:r>
              <a:rPr lang="en-US" baseline="0" dirty="0" smtClean="0"/>
              <a:t> name artists that you like, </a:t>
            </a:r>
            <a:r>
              <a:rPr lang="en-US" baseline="0" dirty="0" err="1" smtClean="0"/>
              <a:t>ti</a:t>
            </a:r>
            <a:r>
              <a:rPr lang="en-US" baseline="0" dirty="0" smtClean="0"/>
              <a:t> provides you with a list of things that you can click. This is faster to do, and easier to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7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Minimize the user's memory load by making objects, actions, and options visible</a:t>
            </a:r>
          </a:p>
          <a:p>
            <a:r>
              <a:rPr lang="en-US" dirty="0" smtClean="0"/>
              <a:t>The user should not have to remember information from one part of the dialogue to another. Instructions for use of the system should be visible or easily retrievable whenever appropriate.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27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vis.berkeley.edu</a:t>
            </a:r>
            <a:r>
              <a:rPr lang="en-US" dirty="0" smtClean="0"/>
              <a:t>/courses/cs160-sp12/wiki/</a:t>
            </a:r>
            <a:r>
              <a:rPr lang="en-US" dirty="0" err="1" smtClean="0"/>
              <a:t>index.php</a:t>
            </a:r>
            <a:r>
              <a:rPr lang="en-US" dirty="0" smtClean="0"/>
              <a:t>/</a:t>
            </a:r>
            <a:r>
              <a:rPr lang="en-US" dirty="0" err="1" smtClean="0"/>
              <a:t>HeuristicEvaluation-Omar_Ali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54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going to</a:t>
            </a:r>
            <a:r>
              <a:rPr lang="en-US" baseline="0" dirty="0" smtClean="0"/>
              <a:t> a conference in Paris to present some research work. This is going to be a fun trip, but I don’t have the money in my bank account to afford a ticket, hotels, registration, etc.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Fortunately, the university has a mechanism, called a “cash advance”, that should allow me to get money in advance to pay for it. It comes out of my grant.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2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Wrong one as usual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10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72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through… HEY! There’s cash advance!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2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28-02-14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28-02-14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28-02-14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AC4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>
                <a:solidFill>
                  <a:srgbClr val="D39C39"/>
                </a:solidFill>
              </a:defRPr>
            </a:lvl1pPr>
          </a:lstStyle>
          <a:p>
            <a:pPr lvl="0"/>
            <a:r>
              <a:rPr lang="en-US" noProof="0" smtClean="0"/>
              <a:t>HCI Research Directions</a:t>
            </a:r>
          </a:p>
        </p:txBody>
      </p:sp>
      <p:sp>
        <p:nvSpPr>
          <p:cNvPr id="926723" name="Text Box 3"/>
          <p:cNvSpPr txBox="1">
            <a:spLocks noChangeArrowheads="1"/>
          </p:cNvSpPr>
          <p:nvPr/>
        </p:nvSpPr>
        <p:spPr bwMode="auto">
          <a:xfrm>
            <a:off x="2438400" y="3810000"/>
            <a:ext cx="6400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Prof. James A. Landay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University of Washington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Autumn 2004</a:t>
            </a:r>
          </a:p>
        </p:txBody>
      </p:sp>
      <p:pic>
        <p:nvPicPr>
          <p:cNvPr id="926724" name="Picture 4" descr="ui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0543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B0012-C727-EE49-807E-ED6D6992072C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59206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5E28-CA31-1C47-BB27-6E4AED7173FB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62524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9B0F2-4CD9-E34B-9071-19A0EB2AAE32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89773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091CE-033F-D347-8C58-9876AD01A94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37678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796F3-44EA-304E-A130-2AABCCC0DDA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17051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02347-30F4-924F-A8CA-59511D4CE677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86605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8645A-5941-3341-AA34-72CD89E670F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25927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28-02-14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5450-1777-5E4F-B061-20906C9EE29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9654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44462-F8FE-DF45-B6E0-15749EA9A35A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18309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CF18C-0A12-574D-8A58-3966AEAA86D9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32633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CA908FEA-A21E-7F40-BF09-EF62ADEFF90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1063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81021F8B-9150-7445-8506-4BFA731C208D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48883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8CD3644-A7EA-3A40-9595-0117BDDE4EFF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6880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4871AE9-28EE-7D49-8296-B9B1023C278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9577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28-02-14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28-02-14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28-02-14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28-02-14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28-02-14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28-02-14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28-02-14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28-02-14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88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8BF08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352425"/>
            <a:ext cx="8664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CSE490jl - Autumn 2004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User Interface Design, Prototyping, and Evaluation</a:t>
            </a:r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F0D2FBA-6E99-5044-8849-C5B1DD7298CD}" type="slidenum">
              <a:rPr lang="en-US" smtClean="0">
                <a:latin typeface="Arial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807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xmlns:p14="http://schemas.microsoft.com/office/powerpoint/2010/main">
    <p:dissolv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440" y="258542"/>
            <a:ext cx="8650383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http://</a:t>
            </a:r>
            <a:r>
              <a:rPr lang="en-US" sz="3600" dirty="0" err="1"/>
              <a:t>snipurl.com</a:t>
            </a:r>
            <a:r>
              <a:rPr lang="en-US" sz="3600" dirty="0"/>
              <a:t>/481-midterm-</a:t>
            </a:r>
            <a:r>
              <a:rPr lang="en-US" sz="3600" dirty="0"/>
              <a:t>feedback</a:t>
            </a:r>
            <a:br>
              <a:rPr lang="en-US" sz="3600" dirty="0"/>
            </a:br>
            <a:r>
              <a:rPr lang="en-US" sz="3100" dirty="0"/>
              <a:t>Please provide me with feedback.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28567"/>
            <a:ext cx="6400800" cy="1752600"/>
          </a:xfrm>
        </p:spPr>
        <p:txBody>
          <a:bodyPr/>
          <a:lstStyle/>
          <a:p>
            <a:r>
              <a:rPr lang="en-US" dirty="0" smtClean="0"/>
              <a:t>Please provide me with feedback.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Who’s confident of their answer?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1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Recognition rather than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</a:t>
            </a:r>
            <a:r>
              <a:rPr lang="en-US" dirty="0"/>
              <a:t>objects, actions, and options </a:t>
            </a:r>
            <a:r>
              <a:rPr lang="en-US" dirty="0" smtClean="0"/>
              <a:t>visible to minimize the user’s memory load</a:t>
            </a:r>
          </a:p>
          <a:p>
            <a:r>
              <a:rPr lang="en-US" dirty="0" smtClean="0"/>
              <a:t>The </a:t>
            </a:r>
            <a:r>
              <a:rPr lang="en-US" dirty="0"/>
              <a:t>user should not have to remember information from one part of the dialogue to </a:t>
            </a:r>
            <a:r>
              <a:rPr lang="en-US" dirty="0" smtClean="0"/>
              <a:t>another</a:t>
            </a:r>
          </a:p>
          <a:p>
            <a:r>
              <a:rPr lang="en-US" dirty="0" smtClean="0"/>
              <a:t>Instructions </a:t>
            </a:r>
            <a:r>
              <a:rPr lang="en-US" dirty="0"/>
              <a:t>for use of the system should be visible or easily retrievable whenever </a:t>
            </a:r>
            <a:r>
              <a:rPr lang="en-US" dirty="0" smtClean="0"/>
              <a:t>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 descr="iLike.com has an unusual take on how to collect data about their users' tastes and preferences. Instead of asking users to recall their favorite bands from memory, they present a list of bands which each represent a certain music style. By just clicking on which bands they recall as being good, much more and a broader pool of data is collected in a way that is actual a fun challenge for the us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"/>
            <a:ext cx="9124648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6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5" y="0"/>
            <a:ext cx="4811238" cy="2934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55" y="3340100"/>
            <a:ext cx="7988300" cy="351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6427" y="66000"/>
            <a:ext cx="3350374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Autocomplete is a nice example of how the system aids you. It is easier to recognize symbols rather than recall them from scratch.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1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9" y="605251"/>
            <a:ext cx="3505200" cy="3086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929" y="3954322"/>
            <a:ext cx="78786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It would be great if </a:t>
            </a:r>
            <a:r>
              <a:rPr lang="en-US" sz="32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this was a link</a:t>
            </a:r>
            <a:r>
              <a:rPr lang="en-US" sz="3200" dirty="0" smtClean="0">
                <a:solidFill>
                  <a:srgbClr val="FFFFFF"/>
                </a:solidFill>
              </a:rPr>
              <a:t>, but it’s not.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2535" y="551097"/>
            <a:ext cx="3350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kind of idea applies at both low-level, and high-level.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9" y="605251"/>
            <a:ext cx="3505200" cy="3086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2535" y="551097"/>
            <a:ext cx="3350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kind of idea applies at both low-level, and high-level.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2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Recognition rather than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</a:t>
            </a:r>
            <a:r>
              <a:rPr lang="en-US" dirty="0"/>
              <a:t>objects, actions, and options </a:t>
            </a:r>
            <a:r>
              <a:rPr lang="en-US" dirty="0" smtClean="0"/>
              <a:t>visible to minimize the user’s memory load</a:t>
            </a:r>
          </a:p>
          <a:p>
            <a:r>
              <a:rPr lang="en-US" dirty="0" smtClean="0"/>
              <a:t>The </a:t>
            </a:r>
            <a:r>
              <a:rPr lang="en-US" dirty="0"/>
              <a:t>user should not have to remember information from one part of the dialogue to </a:t>
            </a:r>
            <a:r>
              <a:rPr lang="en-US" dirty="0" smtClean="0"/>
              <a:t>another</a:t>
            </a:r>
          </a:p>
          <a:p>
            <a:r>
              <a:rPr lang="en-US" dirty="0" smtClean="0"/>
              <a:t>Instructions </a:t>
            </a:r>
            <a:r>
              <a:rPr lang="en-US" dirty="0"/>
              <a:t>for use of the system should be visible or easily retrievable whenever </a:t>
            </a:r>
            <a:r>
              <a:rPr lang="en-US" dirty="0" smtClean="0"/>
              <a:t>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46" y="305546"/>
            <a:ext cx="2320347" cy="60508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SUPER is an audio/video converter tool</a:t>
            </a:r>
          </a:p>
          <a:p>
            <a:endParaRPr lang="en-US" dirty="0"/>
          </a:p>
          <a:p>
            <a:r>
              <a:rPr lang="en-US" dirty="0" smtClean="0"/>
              <a:t>Although I have selected “audio only”, all of the video stuff is still there.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0" y="0"/>
            <a:ext cx="635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3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Aesthetic and minimalist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Dialogues should not contain information which is irrelevant or rarely </a:t>
            </a:r>
            <a:r>
              <a:rPr lang="en-US" dirty="0" smtClean="0"/>
              <a:t>needed</a:t>
            </a:r>
          </a:p>
          <a:p>
            <a:r>
              <a:rPr lang="en-US" dirty="0" smtClean="0"/>
              <a:t>Every extra unit of information in a dialogue competes with the relevant units of information and diminishes their relative visibility.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4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400"/>
            <a:ext cx="9144000" cy="44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3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2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Quick, turn off the burner!!</a:t>
            </a:r>
            <a:endParaRPr lang="en-US" dirty="0"/>
          </a:p>
        </p:txBody>
      </p:sp>
      <p:pic>
        <p:nvPicPr>
          <p:cNvPr id="1028" name="Picture 4" descr="http://www.ssw.com.au/ssw/Standards/Rules/Images/Bad-Map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23" y="1205956"/>
            <a:ext cx="8401154" cy="40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2194" y="5621337"/>
            <a:ext cx="8650383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http://</a:t>
            </a:r>
            <a:r>
              <a:rPr lang="en-US" sz="3600" dirty="0" err="1"/>
              <a:t>snipurl.com</a:t>
            </a:r>
            <a:r>
              <a:rPr lang="en-US" sz="3600" dirty="0"/>
              <a:t>/481-midterm-</a:t>
            </a:r>
            <a:r>
              <a:rPr lang="en-US" sz="3600" dirty="0"/>
              <a:t>feedback</a:t>
            </a:r>
            <a:br>
              <a:rPr lang="en-US" sz="3600" dirty="0"/>
            </a:br>
            <a:r>
              <a:rPr lang="en-US" sz="3100" dirty="0"/>
              <a:t>Please provide me with feedback.</a:t>
            </a:r>
            <a:br>
              <a:rPr lang="en-US" sz="3100" dirty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420338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6100"/>
            <a:ext cx="9144000" cy="321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5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400"/>
            <a:ext cx="9144000" cy="44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5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9800"/>
            <a:ext cx="9144000" cy="495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8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4600"/>
            <a:ext cx="9144000" cy="43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4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400"/>
            <a:ext cx="9144000" cy="44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1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900"/>
            <a:ext cx="9144000" cy="589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6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502911"/>
            <a:ext cx="7810500" cy="355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741" y="4369588"/>
            <a:ext cx="77381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Hover controls only appear when they are likely to be used (i.e. when the mouse is hovering over the activation area).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What is the downside of this approach?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1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8" y="479343"/>
            <a:ext cx="8052457" cy="2818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741" y="3612338"/>
            <a:ext cx="7738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Expanding forms provide interaction only when it is requested.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What is the downside of this approach?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6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556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741" y="4837642"/>
            <a:ext cx="7738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How does </a:t>
            </a:r>
            <a:r>
              <a:rPr lang="en-US" sz="2800" dirty="0" err="1" smtClean="0">
                <a:solidFill>
                  <a:schemeClr val="bg1"/>
                </a:solidFill>
              </a:rPr>
              <a:t>Twitter.com’s</a:t>
            </a:r>
            <a:r>
              <a:rPr lang="en-US" sz="2800" dirty="0" smtClean="0">
                <a:solidFill>
                  <a:schemeClr val="bg1"/>
                </a:solidFill>
              </a:rPr>
              <a:t> homepage guide the user’s attention?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In what ways has it used a minimalist design?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3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Aesthetic and minimalist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Dialogues should not contain information which is irrelevant or rarely </a:t>
            </a:r>
            <a:r>
              <a:rPr lang="en-US" dirty="0" smtClean="0"/>
              <a:t>needed</a:t>
            </a:r>
          </a:p>
          <a:p>
            <a:r>
              <a:rPr lang="en-US" dirty="0" smtClean="0"/>
              <a:t>Every extra unit of information in a dialogue competes with the relevant units of information and diminishes their relative visibility.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0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Heuristic Evaluation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 with acknowledgements to Saul Greenberg and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93537"/>
            <a:ext cx="8247156" cy="989108"/>
          </a:xfrm>
        </p:spPr>
        <p:txBody>
          <a:bodyPr/>
          <a:lstStyle/>
          <a:p>
            <a:r>
              <a:rPr lang="en-US" dirty="0" smtClean="0"/>
              <a:t>Anyone use tabs when filling out forms?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16000"/>
            <a:ext cx="7607300" cy="48133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57328" y="3248848"/>
            <a:ext cx="495872" cy="4641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6057328" y="3633308"/>
            <a:ext cx="495872" cy="4641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498586" y="4072458"/>
            <a:ext cx="495872" cy="4641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6057328" y="4174916"/>
            <a:ext cx="495872" cy="4641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8060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Flexibility and efficiency of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Accelerators -- unseen by the novice user -- may often speed up the interaction for the expert user such that the system can cater to both inexperienced and experienced </a:t>
            </a:r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» allow existing/common accelerators to work</a:t>
            </a:r>
          </a:p>
          <a:p>
            <a:pPr lvl="1"/>
            <a:r>
              <a:rPr lang="en-US" dirty="0" smtClean="0"/>
              <a:t>» provide accelerators</a:t>
            </a:r>
            <a:endParaRPr lang="en-US" dirty="0"/>
          </a:p>
          <a:p>
            <a:r>
              <a:rPr lang="en-US" dirty="0" smtClean="0"/>
              <a:t>Allow </a:t>
            </a:r>
            <a:r>
              <a:rPr lang="en-US" dirty="0"/>
              <a:t>users to tailor frequent </a:t>
            </a:r>
            <a:r>
              <a:rPr lang="en-US" dirty="0" smtClean="0"/>
              <a:t>actions</a:t>
            </a:r>
          </a:p>
          <a:p>
            <a:pPr lvl="1"/>
            <a:r>
              <a:rPr lang="en-US" dirty="0" smtClean="0"/>
              <a:t>» macros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5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PeopleSoft’s super-official speedy form fill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9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0"/>
            <a:ext cx="58928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973" y="4254601"/>
            <a:ext cx="82578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When you’re using an accelerator, you feel and look like a Boss.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Taking these away makes it more annoying to use an interface if you are used to them.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3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Help and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</a:t>
            </a:r>
            <a:r>
              <a:rPr lang="en-US" dirty="0"/>
              <a:t>though it is better if the system can be used without documentation, it may be necessary to provide help and documentation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</a:t>
            </a:r>
            <a:r>
              <a:rPr lang="en-US" dirty="0"/>
              <a:t>such information should be easy to search, focused on the user's task, list concrete steps to be carried out, and not be too large.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6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2108" y="254000"/>
            <a:ext cx="304469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Simple example: width of the field provides a clue about the length of the input.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Contextual help is provided.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36" y="473847"/>
            <a:ext cx="50927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4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constitutes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Tutorials / get started manuals</a:t>
            </a:r>
          </a:p>
          <a:p>
            <a:r>
              <a:rPr lang="en-US" dirty="0" smtClean="0"/>
              <a:t>Reference manuals</a:t>
            </a:r>
          </a:p>
          <a:p>
            <a:r>
              <a:rPr lang="en-US" dirty="0" smtClean="0"/>
              <a:t>Reminders</a:t>
            </a:r>
          </a:p>
          <a:p>
            <a:r>
              <a:rPr lang="en-US" dirty="0" smtClean="0"/>
              <a:t>Wizards</a:t>
            </a:r>
          </a:p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Conducting a Heuristic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Pre-evaluation training</a:t>
            </a:r>
          </a:p>
          <a:p>
            <a:pPr lvl="1"/>
            <a:r>
              <a:rPr lang="en-US" dirty="0" smtClean="0"/>
              <a:t>» provide evaluators with domain knowledge and information on scenario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» individuals evaluate and then aggregate results</a:t>
            </a:r>
          </a:p>
          <a:p>
            <a:r>
              <a:rPr lang="en-US" dirty="0" smtClean="0"/>
              <a:t>Severity ratings</a:t>
            </a:r>
          </a:p>
          <a:p>
            <a:pPr lvl="1"/>
            <a:r>
              <a:rPr lang="en-US" dirty="0" smtClean="0"/>
              <a:t>» determine how severe each problem is (priority)</a:t>
            </a:r>
          </a:p>
          <a:p>
            <a:pPr lvl="1"/>
            <a:r>
              <a:rPr lang="en-US" dirty="0" smtClean="0"/>
              <a:t>» perform individually then as a group</a:t>
            </a:r>
          </a:p>
          <a:p>
            <a:r>
              <a:rPr lang="en-US" dirty="0" smtClean="0"/>
              <a:t>Debriefing</a:t>
            </a:r>
          </a:p>
          <a:p>
            <a:pPr lvl="1"/>
            <a:r>
              <a:rPr lang="en-US" dirty="0" smtClean="0"/>
              <a:t>» discuss outcome with design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0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Each evaluator performs at least two passes</a:t>
            </a:r>
          </a:p>
          <a:p>
            <a:pPr lvl="1"/>
            <a:r>
              <a:rPr lang="en-US" dirty="0" smtClean="0"/>
              <a:t>» first: get a feel for flow and scope of system</a:t>
            </a:r>
          </a:p>
          <a:p>
            <a:pPr lvl="1"/>
            <a:r>
              <a:rPr lang="en-US" dirty="0" smtClean="0"/>
              <a:t>» second: focus on specific elements</a:t>
            </a:r>
          </a:p>
          <a:p>
            <a:r>
              <a:rPr lang="en-US" dirty="0" smtClean="0"/>
              <a:t>Assistance: for walk-up and use interfaces, no need; otherwise, supply evaluators with scenarios</a:t>
            </a:r>
          </a:p>
          <a:p>
            <a:r>
              <a:rPr lang="en-US" dirty="0" smtClean="0"/>
              <a:t>Each evaluator produces a list of problems</a:t>
            </a:r>
          </a:p>
          <a:p>
            <a:pPr lvl="1"/>
            <a:r>
              <a:rPr lang="en-US" dirty="0" smtClean="0"/>
              <a:t>» explain why with respect to the heuristics or other information</a:t>
            </a:r>
          </a:p>
          <a:p>
            <a:pPr lvl="1"/>
            <a:r>
              <a:rPr lang="en-US" dirty="0" smtClean="0"/>
              <a:t>» be specific and list each problem separately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to cash advances doesn’t even work</a:t>
            </a:r>
          </a:p>
          <a:p>
            <a:pPr marL="914400" lvl="1" indent="-457200">
              <a:buFontTx/>
              <a:buChar char="-"/>
            </a:pPr>
            <a:r>
              <a:rPr lang="en-US" dirty="0" smtClean="0"/>
              <a:t>Violates “aesthetic and minimalist interface”</a:t>
            </a:r>
          </a:p>
          <a:p>
            <a:pPr marL="914400" lvl="1" indent="-457200">
              <a:buFontTx/>
              <a:buChar char="-"/>
            </a:pPr>
            <a:r>
              <a:rPr lang="en-US" dirty="0" smtClean="0"/>
              <a:t>Fix: remove the link if the user can’t use it</a:t>
            </a:r>
          </a:p>
          <a:p>
            <a:r>
              <a:rPr lang="en-US" dirty="0" smtClean="0"/>
              <a:t>Tabbing from password field lands in “Disclaimer” link rather than “Submit”</a:t>
            </a:r>
          </a:p>
          <a:p>
            <a:pPr marL="914400" lvl="1" indent="-457200">
              <a:buFontTx/>
              <a:buChar char="-"/>
            </a:pPr>
            <a:r>
              <a:rPr lang="en-US" dirty="0" smtClean="0"/>
              <a:t>Violates “consistency” heuristic, as well as “accelerators” heuristic</a:t>
            </a:r>
          </a:p>
          <a:p>
            <a:pPr marL="914400" lvl="1" indent="-457200">
              <a:buFontTx/>
              <a:buChar char="-"/>
            </a:pPr>
            <a:r>
              <a:rPr lang="en-US" dirty="0" smtClean="0"/>
              <a:t>Fix: reorder the tab stops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7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this class, you should be able to: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» understand and describe three heuristics: recognition rather than recall; aesthetic and minimalist design; flexibility and efficiency of use, and help &amp; documentation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»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be able to describe the process of, and conduct a heuristic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3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list each violation?</a:t>
            </a:r>
          </a:p>
          <a:p>
            <a:endParaRPr lang="en-US" dirty="0" smtClean="0"/>
          </a:p>
          <a:p>
            <a:r>
              <a:rPr lang="en-US" dirty="0" smtClean="0"/>
              <a:t>Where problems may be found</a:t>
            </a:r>
          </a:p>
          <a:p>
            <a:pPr lvl="1"/>
            <a:r>
              <a:rPr lang="en-US" dirty="0" smtClean="0"/>
              <a:t>Single location in UI</a:t>
            </a:r>
          </a:p>
          <a:p>
            <a:pPr lvl="1"/>
            <a:r>
              <a:rPr lang="en-US" dirty="0" smtClean="0"/>
              <a:t>Two or more locations that need to be compared</a:t>
            </a:r>
          </a:p>
          <a:p>
            <a:pPr lvl="1"/>
            <a:r>
              <a:rPr lang="en-US" dirty="0" smtClean="0"/>
              <a:t>Overall structure of UI</a:t>
            </a:r>
          </a:p>
          <a:p>
            <a:pPr lvl="1"/>
            <a:r>
              <a:rPr lang="en-US" dirty="0" smtClean="0"/>
              <a:t>Something that is missing</a:t>
            </a:r>
          </a:p>
          <a:p>
            <a:pPr lvl="2"/>
            <a:r>
              <a:rPr lang="en-US" dirty="0" smtClean="0"/>
              <a:t>Hard w/ paper prototypes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9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Severity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allocate resources to fix problems</a:t>
            </a:r>
          </a:p>
          <a:p>
            <a:r>
              <a:rPr lang="en-US" dirty="0" smtClean="0"/>
              <a:t>Combination of:</a:t>
            </a:r>
          </a:p>
          <a:p>
            <a:pPr lvl="1"/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Persistence (one time or repeating)</a:t>
            </a:r>
          </a:p>
          <a:p>
            <a:r>
              <a:rPr lang="en-US" dirty="0" smtClean="0"/>
              <a:t>Should be estimated after all problems have been seen</a:t>
            </a:r>
          </a:p>
          <a:p>
            <a:r>
              <a:rPr lang="en-US" dirty="0" smtClean="0"/>
              <a:t>Independently first is 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7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Severity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 – don</a:t>
            </a:r>
            <a:r>
              <a:rPr lang="fr-FR" dirty="0" smtClean="0"/>
              <a:t>’</a:t>
            </a:r>
            <a:r>
              <a:rPr lang="en-US" dirty="0" smtClean="0"/>
              <a:t>t think this is a usability problem</a:t>
            </a:r>
          </a:p>
          <a:p>
            <a:r>
              <a:rPr lang="en-US" dirty="0" smtClean="0"/>
              <a:t>1 – cosmetic problem</a:t>
            </a:r>
          </a:p>
          <a:p>
            <a:r>
              <a:rPr lang="en-US" dirty="0" smtClean="0"/>
              <a:t>2 – minor usability problem</a:t>
            </a:r>
          </a:p>
          <a:p>
            <a:r>
              <a:rPr lang="en-US" dirty="0" smtClean="0"/>
              <a:t>3 – major usability problem; important to fix</a:t>
            </a:r>
          </a:p>
          <a:p>
            <a:r>
              <a:rPr lang="en-US" dirty="0" smtClean="0"/>
              <a:t>4 – usability catastrophe; must fix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- Severity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to cash advances doesn’t even work</a:t>
            </a:r>
          </a:p>
          <a:p>
            <a:pPr marL="914400" lvl="1" indent="-457200">
              <a:buFontTx/>
              <a:buChar char="-"/>
            </a:pPr>
            <a:r>
              <a:rPr lang="en-US" dirty="0" smtClean="0"/>
              <a:t>Violates “aesthetic and minimalist interface”</a:t>
            </a:r>
          </a:p>
          <a:p>
            <a:pPr marL="914400" lvl="1" indent="-457200">
              <a:buFontTx/>
              <a:buChar char="-"/>
            </a:pPr>
            <a:r>
              <a:rPr lang="en-US" dirty="0" smtClean="0"/>
              <a:t>Fix: remove the link if the user can’t use it</a:t>
            </a:r>
          </a:p>
          <a:p>
            <a:r>
              <a:rPr lang="en-US" dirty="0" smtClean="0"/>
              <a:t>Tabbing from password field lands in “Disclaimer” link rather than “Submit”</a:t>
            </a:r>
          </a:p>
          <a:p>
            <a:pPr marL="914400" lvl="1" indent="-457200">
              <a:buFontTx/>
              <a:buChar char="-"/>
            </a:pPr>
            <a:r>
              <a:rPr lang="en-US" dirty="0" smtClean="0"/>
              <a:t>Violates “consistency” heuristic, as well as “accelerators” heuristic</a:t>
            </a:r>
          </a:p>
          <a:p>
            <a:pPr marL="914400" lvl="1" indent="-457200">
              <a:buFontTx/>
              <a:buChar char="-"/>
            </a:pPr>
            <a:r>
              <a:rPr lang="en-US" dirty="0" smtClean="0"/>
              <a:t>Fix: reorder the tab stops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7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Conduct with evaluators, observers, and development team members</a:t>
            </a:r>
          </a:p>
          <a:p>
            <a:r>
              <a:rPr lang="en-US" sz="2800" dirty="0"/>
              <a:t>Discuss general characteristics of UI</a:t>
            </a:r>
          </a:p>
          <a:p>
            <a:r>
              <a:rPr lang="en-US" sz="2800" dirty="0"/>
              <a:t>Suggest potential improvements to address major usability problems</a:t>
            </a:r>
          </a:p>
          <a:p>
            <a:r>
              <a:rPr lang="en-US" sz="2800" dirty="0"/>
              <a:t>Dev. team rates how hard things are to fix</a:t>
            </a:r>
          </a:p>
          <a:p>
            <a:r>
              <a:rPr lang="en-US" sz="2800" dirty="0"/>
              <a:t>Make it a brainstorming session</a:t>
            </a:r>
          </a:p>
          <a:p>
            <a:pPr lvl="1"/>
            <a:r>
              <a:rPr lang="en-US" sz="2400" dirty="0"/>
              <a:t>little criticism until end of session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0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now be able to: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» understand and describe three heuristics: recognition rather than recall; aesthetic and minimalist design; flexibility and efficiency of use, and help &amp; documentation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»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be able to describe the process of, and conduct a heuristic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9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class…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Pull out a piece of paper, or something to scrawl something onto.</a:t>
            </a:r>
          </a:p>
          <a:p>
            <a:endParaRPr lang="en-US" dirty="0"/>
          </a:p>
          <a:p>
            <a:r>
              <a:rPr lang="en-US" dirty="0" smtClean="0"/>
              <a:t>Half of the class, put your head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3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the answer to this question:</a:t>
            </a:r>
          </a:p>
          <a:p>
            <a:endParaRPr lang="en-US" dirty="0" smtClean="0"/>
          </a:p>
          <a:p>
            <a:r>
              <a:rPr lang="en-US" dirty="0" smtClean="0"/>
              <a:t>What is the name of the Canadian skip who won gold in the Women’s </a:t>
            </a:r>
            <a:r>
              <a:rPr lang="en-US" dirty="0"/>
              <a:t>C</a:t>
            </a:r>
            <a:r>
              <a:rPr lang="en-US" dirty="0" smtClean="0"/>
              <a:t>urling event at the Sochi 2014 Olympics?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6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Write down the answer to this question:</a:t>
            </a:r>
          </a:p>
          <a:p>
            <a:endParaRPr lang="en-US" dirty="0" smtClean="0"/>
          </a:p>
          <a:p>
            <a:r>
              <a:rPr lang="en-US" dirty="0"/>
              <a:t>What is the name of the Canadian skip who won gold in the Women’s Curling event at the Sochi 2014 </a:t>
            </a:r>
            <a:r>
              <a:rPr lang="en-US" dirty="0" smtClean="0"/>
              <a:t>Olympics?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Jennifer Jones</a:t>
            </a:r>
          </a:p>
          <a:p>
            <a:r>
              <a:rPr lang="en-US" dirty="0" smtClean="0"/>
              <a:t>(b) Tessa Virtue</a:t>
            </a:r>
          </a:p>
          <a:p>
            <a:r>
              <a:rPr lang="en-US" dirty="0" smtClean="0"/>
              <a:t>(c) Hayley </a:t>
            </a:r>
            <a:r>
              <a:rPr lang="en-US" dirty="0" err="1" smtClean="0"/>
              <a:t>Wickenheiser</a:t>
            </a:r>
            <a:endParaRPr lang="en-US" dirty="0" smtClean="0"/>
          </a:p>
          <a:p>
            <a:r>
              <a:rPr lang="en-US" dirty="0" smtClean="0"/>
              <a:t>(d) Someone else…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7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0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ummer HCI">
  <a:themeElements>
    <a:clrScheme name="2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ummer HCI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14496</TotalTime>
  <Words>1782</Words>
  <Application>Microsoft Macintosh PowerPoint</Application>
  <PresentationFormat>On-screen Show (4:3)</PresentationFormat>
  <Paragraphs>255</Paragraphs>
  <Slides>46</Slides>
  <Notes>19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1-introduction</vt:lpstr>
      <vt:lpstr>2_Summer HCI</vt:lpstr>
      <vt:lpstr>http://snipurl.com/481-midterm-feedback Please provide me with feedback. </vt:lpstr>
      <vt:lpstr>http://snipurl.com/481-midterm-feedback Please provide me with feedback. </vt:lpstr>
      <vt:lpstr>Heuristic Evaluation 3</vt:lpstr>
      <vt:lpstr>Learning Objectives</vt:lpstr>
      <vt:lpstr>Split class…</vt:lpstr>
      <vt:lpstr>PowerPoint Presentation</vt:lpstr>
      <vt:lpstr>Switch!!!</vt:lpstr>
      <vt:lpstr>PowerPoint Presentation</vt:lpstr>
      <vt:lpstr>Up!</vt:lpstr>
      <vt:lpstr>So…</vt:lpstr>
      <vt:lpstr>7 Recognition rather than recall</vt:lpstr>
      <vt:lpstr>PowerPoint Presentation</vt:lpstr>
      <vt:lpstr>PowerPoint Presentation</vt:lpstr>
      <vt:lpstr>PowerPoint Presentation</vt:lpstr>
      <vt:lpstr>PowerPoint Presentation</vt:lpstr>
      <vt:lpstr>7 Recognition rather than recall</vt:lpstr>
      <vt:lpstr>PowerPoint Presentation</vt:lpstr>
      <vt:lpstr>8 Aesthetic and minimalist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 Aesthetic and minimalist design</vt:lpstr>
      <vt:lpstr>PowerPoint Presentation</vt:lpstr>
      <vt:lpstr>9 Flexibility and efficiency of use</vt:lpstr>
      <vt:lpstr>Example of PeopleSoft’s super-official speedy form fill modes</vt:lpstr>
      <vt:lpstr>PowerPoint Presentation</vt:lpstr>
      <vt:lpstr>10 Help and documentation</vt:lpstr>
      <vt:lpstr>PowerPoint Presentation</vt:lpstr>
      <vt:lpstr>What constitutes help?</vt:lpstr>
      <vt:lpstr>Conducting a Heuristic Evaluation</vt:lpstr>
      <vt:lpstr>Evaluation</vt:lpstr>
      <vt:lpstr>Examples</vt:lpstr>
      <vt:lpstr>Evaluation</vt:lpstr>
      <vt:lpstr>Severity Rating</vt:lpstr>
      <vt:lpstr>Severity Ratings</vt:lpstr>
      <vt:lpstr>Examples - Severity</vt:lpstr>
      <vt:lpstr>Debriefing</vt:lpstr>
      <vt:lpstr>Learning Objectives</vt:lpstr>
      <vt:lpstr>Liaisons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119</cp:revision>
  <dcterms:created xsi:type="dcterms:W3CDTF">2012-08-20T05:23:43Z</dcterms:created>
  <dcterms:modified xsi:type="dcterms:W3CDTF">2014-02-28T18:14:14Z</dcterms:modified>
</cp:coreProperties>
</file>