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0" r:id="rId2"/>
    <p:sldId id="311" r:id="rId3"/>
    <p:sldId id="307" r:id="rId4"/>
    <p:sldId id="256" r:id="rId5"/>
    <p:sldId id="315" r:id="rId6"/>
    <p:sldId id="294" r:id="rId7"/>
    <p:sldId id="308" r:id="rId8"/>
    <p:sldId id="309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12" r:id="rId17"/>
    <p:sldId id="313" r:id="rId18"/>
    <p:sldId id="291" r:id="rId19"/>
    <p:sldId id="292" r:id="rId20"/>
    <p:sldId id="293" r:id="rId21"/>
    <p:sldId id="303" r:id="rId22"/>
    <p:sldId id="304" r:id="rId23"/>
    <p:sldId id="295" r:id="rId24"/>
    <p:sldId id="314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1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36" autoAdjust="0"/>
  </p:normalViewPr>
  <p:slideViewPr>
    <p:cSldViewPr snapToGrid="0" snapToObjects="1">
      <p:cViewPr varScale="1">
        <p:scale>
          <a:sx n="112" d="100"/>
          <a:sy n="112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14-02-14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14-02-14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http://3.bp.blogspot.com/-d3Z2sX-Dv60/UDFDEUwe4pI/AAAAAAAAIM4/Dj8dMzS9jfI/s1600/2012+08+family+room+office+area9.jpg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http://c.suite101.com/files/styles/</a:t>
            </a:r>
            <a:r>
              <a:rPr lang="en-US" dirty="0" err="1" smtClean="0"/>
              <a:t>article_full</a:t>
            </a:r>
            <a:r>
              <a:rPr lang="en-US" dirty="0" smtClean="0"/>
              <a:t>/public/000/105/000105936.jpg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8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blog.lib.umn.edu</a:t>
            </a:r>
            <a:r>
              <a:rPr lang="en-US" dirty="0" smtClean="0"/>
              <a:t>/paldr001/</a:t>
            </a:r>
            <a:r>
              <a:rPr lang="en-US" dirty="0" err="1" smtClean="0"/>
              <a:t>myblog</a:t>
            </a:r>
            <a:r>
              <a:rPr lang="en-US" dirty="0" smtClean="0"/>
              <a:t>/2011/12/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7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Pepsi</a:t>
            </a:r>
            <a:r>
              <a:rPr lang="en-US" baseline="0" dirty="0" smtClean="0"/>
              <a:t>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in the wrong</a:t>
            </a:r>
            <a:r>
              <a:rPr lang="en-US" baseline="0" dirty="0" smtClean="0"/>
              <a:t> slot. Should be in slide deck 14</a:t>
            </a:r>
          </a:p>
          <a:p>
            <a:r>
              <a:rPr lang="en-US" dirty="0" smtClean="0"/>
              <a:t>– paper and pencil</a:t>
            </a:r>
          </a:p>
          <a:p>
            <a:endParaRPr lang="en-US" dirty="0" smtClean="0"/>
          </a:p>
          <a:p>
            <a:r>
              <a:rPr lang="en-US" dirty="0" smtClean="0"/>
              <a:t>• primitive but cheap</a:t>
            </a:r>
          </a:p>
          <a:p>
            <a:endParaRPr lang="en-US" dirty="0" smtClean="0"/>
          </a:p>
          <a:p>
            <a:r>
              <a:rPr lang="en-US" dirty="0" smtClean="0"/>
              <a:t>• observer records events, comments, and interpretations</a:t>
            </a:r>
          </a:p>
          <a:p>
            <a:endParaRPr lang="en-US" dirty="0" smtClean="0"/>
          </a:p>
          <a:p>
            <a:r>
              <a:rPr lang="en-US" dirty="0" smtClean="0"/>
              <a:t>• hard to get detail (writing is slow) </a:t>
            </a:r>
          </a:p>
          <a:p>
            <a:endParaRPr lang="en-US" dirty="0" smtClean="0"/>
          </a:p>
          <a:p>
            <a:r>
              <a:rPr lang="en-US" dirty="0" smtClean="0"/>
              <a:t>• 2nd</a:t>
            </a:r>
          </a:p>
          <a:p>
            <a:endParaRPr lang="en-US" dirty="0" smtClean="0"/>
          </a:p>
          <a:p>
            <a:r>
              <a:rPr lang="en-US" dirty="0" smtClean="0"/>
              <a:t>observer helps… </a:t>
            </a:r>
          </a:p>
          <a:p>
            <a:endParaRPr lang="en-US" dirty="0" smtClean="0"/>
          </a:p>
          <a:p>
            <a:r>
              <a:rPr lang="en-US" dirty="0" smtClean="0"/>
              <a:t>– audio recording</a:t>
            </a:r>
          </a:p>
          <a:p>
            <a:endParaRPr lang="en-US" dirty="0" smtClean="0"/>
          </a:p>
          <a:p>
            <a:r>
              <a:rPr lang="en-US" dirty="0" smtClean="0"/>
              <a:t>• good for recording think aloud talk</a:t>
            </a:r>
          </a:p>
          <a:p>
            <a:endParaRPr lang="en-US" dirty="0" smtClean="0"/>
          </a:p>
          <a:p>
            <a:r>
              <a:rPr lang="en-US" dirty="0" smtClean="0"/>
              <a:t>• hard to tie into on-screen user actions</a:t>
            </a:r>
          </a:p>
          <a:p>
            <a:endParaRPr lang="en-US" dirty="0" smtClean="0"/>
          </a:p>
          <a:p>
            <a:r>
              <a:rPr lang="en-US" dirty="0" smtClean="0"/>
              <a:t>– video recording</a:t>
            </a:r>
          </a:p>
          <a:p>
            <a:endParaRPr lang="en-US" dirty="0" smtClean="0"/>
          </a:p>
          <a:p>
            <a:r>
              <a:rPr lang="en-US" dirty="0" smtClean="0"/>
              <a:t>• can see and hear what a user is doing</a:t>
            </a:r>
          </a:p>
          <a:p>
            <a:endParaRPr lang="en-US" dirty="0" smtClean="0"/>
          </a:p>
          <a:p>
            <a:r>
              <a:rPr lang="en-US" dirty="0" smtClean="0"/>
              <a:t>• one camera for screen, rear view mirror useful…</a:t>
            </a:r>
          </a:p>
          <a:p>
            <a:endParaRPr lang="en-US" dirty="0" smtClean="0"/>
          </a:p>
          <a:p>
            <a:r>
              <a:rPr lang="en-US" dirty="0" smtClean="0"/>
              <a:t>• initially intrusive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innovis.cpsc.ucalgary.ca</a:t>
            </a:r>
            <a:r>
              <a:rPr lang="en-US" dirty="0" smtClean="0"/>
              <a:t>/</a:t>
            </a:r>
            <a:r>
              <a:rPr lang="en-US" dirty="0" err="1" smtClean="0"/>
              <a:t>innovis</a:t>
            </a:r>
            <a:r>
              <a:rPr lang="en-US" dirty="0" smtClean="0"/>
              <a:t>/uploads/Publications/Publications/</a:t>
            </a:r>
            <a:r>
              <a:rPr lang="en-US" dirty="0" err="1" smtClean="0"/>
              <a:t>EdgeLens-finalversion.pdf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innovis.cpsc.ucalgary.ca</a:t>
            </a:r>
            <a:r>
              <a:rPr lang="en-US" dirty="0" smtClean="0"/>
              <a:t>/</a:t>
            </a:r>
            <a:r>
              <a:rPr lang="en-US" dirty="0" err="1" smtClean="0"/>
              <a:t>innovis</a:t>
            </a:r>
            <a:r>
              <a:rPr lang="en-US" dirty="0" smtClean="0"/>
              <a:t>/uploads/Research/</a:t>
            </a:r>
            <a:r>
              <a:rPr lang="en-US" dirty="0" err="1" smtClean="0"/>
              <a:t>EdgeLens</a:t>
            </a:r>
            <a:r>
              <a:rPr lang="en-US" dirty="0" smtClean="0"/>
              <a:t>/</a:t>
            </a:r>
            <a:r>
              <a:rPr lang="en-US" dirty="0" err="1" smtClean="0"/>
              <a:t>EdgeLens.avi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blog.visualmotive.com</a:t>
            </a:r>
            <a:r>
              <a:rPr lang="en-US" dirty="0" smtClean="0"/>
              <a:t>/2009/graph-visualization-edge-bundling/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0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Also, testing location and context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emphasis: earlier</a:t>
            </a:r>
          </a:p>
          <a:p>
            <a:endParaRPr lang="en-US" dirty="0" smtClean="0"/>
          </a:p>
          <a:p>
            <a:r>
              <a:rPr lang="en-US" dirty="0" smtClean="0"/>
              <a:t>It’s cheaper, but still possible to do it late</a:t>
            </a:r>
          </a:p>
          <a:p>
            <a:r>
              <a:rPr lang="en-US" dirty="0" smtClean="0"/>
              <a:t>You can figure out what needs to be fixed for next time around, or determine what kind of documentation</a:t>
            </a:r>
            <a:r>
              <a:rPr lang="en-US" baseline="0" dirty="0" smtClean="0"/>
              <a:t> is required/information for support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14-02-14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hyat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3915" y="843915"/>
            <a:ext cx="6751324" cy="5063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2587" y="309323"/>
            <a:ext cx="2876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Lost our deposit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5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383"/>
          <a:stretch/>
        </p:blipFill>
        <p:spPr>
          <a:xfrm>
            <a:off x="5314018" y="1600200"/>
            <a:ext cx="452987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81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You design two computer games for children, and bring it to a school to test.</a:t>
            </a:r>
          </a:p>
          <a:p>
            <a:r>
              <a:rPr lang="en-US" dirty="0" smtClean="0"/>
              <a:t>The first 10 students that complete their homework are sent to your testing office for the first game.</a:t>
            </a:r>
          </a:p>
          <a:p>
            <a:r>
              <a:rPr lang="en-US" dirty="0" smtClean="0"/>
              <a:t>They find the game easy to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 » Selection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Systematic, non-random sampling of the population distorts your ability to generalize from the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2456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have designed two new interfaces for PeopleSoft. You recruit students to test your interface.</a:t>
            </a:r>
          </a:p>
          <a:p>
            <a:r>
              <a:rPr lang="en-US" dirty="0" smtClean="0"/>
              <a:t>For each participant, you give them your least </a:t>
            </a:r>
            <a:r>
              <a:rPr lang="en-US" dirty="0" err="1" smtClean="0"/>
              <a:t>favourite</a:t>
            </a:r>
            <a:r>
              <a:rPr lang="en-US" dirty="0" smtClean="0"/>
              <a:t> interface first to complete the task, and then you give them your </a:t>
            </a:r>
            <a:r>
              <a:rPr lang="en-US" dirty="0" err="1" smtClean="0"/>
              <a:t>favourite</a:t>
            </a:r>
            <a:r>
              <a:rPr lang="en-US" dirty="0" smtClean="0"/>
              <a:t> interface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88" y="1600199"/>
            <a:ext cx="52802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Learning | Fatigue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Experience gained from using the first interface (to conceptual model) affects how they think about and use the second interface.</a:t>
            </a:r>
          </a:p>
          <a:p>
            <a:endParaRPr lang="en-US" dirty="0"/>
          </a:p>
          <a:p>
            <a:r>
              <a:rPr lang="en-US" dirty="0" smtClean="0"/>
              <a:t>Too much testing means participants get tired of testing.</a:t>
            </a:r>
          </a:p>
          <a:p>
            <a:endParaRPr lang="en-US" dirty="0"/>
          </a:p>
          <a:p>
            <a:r>
              <a:rPr lang="en-US" dirty="0" smtClean="0"/>
              <a:t>Mix it up: for some participants, A then B; for others, B then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Experimenter Bias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0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Demand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participants know what your hypothesis is, they will actively try to be “good participants” and help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External validity » realism</a:t>
            </a:r>
          </a:p>
          <a:p>
            <a:pPr lvl="1"/>
            <a:r>
              <a:rPr lang="en-US" dirty="0" smtClean="0"/>
              <a:t>Across situations</a:t>
            </a:r>
          </a:p>
          <a:p>
            <a:pPr lvl="1"/>
            <a:r>
              <a:rPr lang="en-US" dirty="0" smtClean="0"/>
              <a:t>Across people</a:t>
            </a:r>
          </a:p>
          <a:p>
            <a:r>
              <a:rPr lang="en-US" dirty="0" smtClean="0"/>
              <a:t>Internal validity » integrity</a:t>
            </a:r>
          </a:p>
          <a:p>
            <a:pPr lvl="1"/>
            <a:r>
              <a:rPr lang="en-US" dirty="0" smtClean="0"/>
              <a:t>Confound</a:t>
            </a:r>
          </a:p>
          <a:p>
            <a:pPr lvl="1"/>
            <a:r>
              <a:rPr lang="en-US" dirty="0" smtClean="0"/>
              <a:t>Selection bias</a:t>
            </a:r>
          </a:p>
          <a:p>
            <a:pPr lvl="1"/>
            <a:r>
              <a:rPr lang="en-US" dirty="0" smtClean="0"/>
              <a:t>Learning effects</a:t>
            </a:r>
          </a:p>
          <a:p>
            <a:pPr lvl="1"/>
            <a:r>
              <a:rPr lang="en-US" dirty="0" smtClean="0"/>
              <a:t>Priming</a:t>
            </a:r>
          </a:p>
          <a:p>
            <a:pPr lvl="1"/>
            <a:r>
              <a:rPr lang="en-US" dirty="0" smtClean="0"/>
              <a:t>Experimenter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Ways to improve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“Double-blind” experiment</a:t>
            </a:r>
          </a:p>
          <a:p>
            <a:pPr lvl="1"/>
            <a:r>
              <a:rPr lang="en-US" dirty="0" smtClean="0"/>
              <a:t>» neither participant nor experimenter know the hypothesis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Active deception</a:t>
            </a:r>
          </a:p>
          <a:p>
            <a:pPr lvl="1"/>
            <a:r>
              <a:rPr lang="en-US" dirty="0" smtClean="0"/>
              <a:t>» tell participants you’re expecting the opposite of what you expect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Ways to improve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Randomized assignment to conditions</a:t>
            </a:r>
          </a:p>
          <a:p>
            <a:pPr lvl="1"/>
            <a:r>
              <a:rPr lang="en-US" dirty="0" smtClean="0"/>
              <a:t>» reduces systematic assignment biases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Randomized ordering of conditions</a:t>
            </a:r>
          </a:p>
          <a:p>
            <a:pPr lvl="1"/>
            <a:r>
              <a:rPr lang="en-US" dirty="0" smtClean="0"/>
              <a:t>» normalizes the effect of order/learning/fatigue</a:t>
            </a:r>
          </a:p>
          <a:p>
            <a:pPr lvl="1"/>
            <a:endParaRPr lang="en-US" dirty="0"/>
          </a:p>
          <a:p>
            <a:r>
              <a:rPr lang="en-US" dirty="0" smtClean="0"/>
              <a:t>Large sample size</a:t>
            </a:r>
          </a:p>
          <a:p>
            <a:pPr lvl="1"/>
            <a:r>
              <a:rPr lang="en-US" dirty="0" smtClean="0"/>
              <a:t>» reduces effect of “randomness”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9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hyat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4770" y="854769"/>
            <a:ext cx="6838157" cy="5128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5150" y="179081"/>
            <a:ext cx="2770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“Towel handle”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Validity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validity » realism</a:t>
            </a:r>
          </a:p>
          <a:p>
            <a:pPr lvl="1"/>
            <a:r>
              <a:rPr lang="en-US" dirty="0"/>
              <a:t>confidence that results applies to real </a:t>
            </a:r>
            <a:r>
              <a:rPr lang="en-US" dirty="0" smtClean="0"/>
              <a:t>situations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Internal validity » integrity</a:t>
            </a:r>
          </a:p>
          <a:p>
            <a:pPr lvl="1"/>
            <a:r>
              <a:rPr lang="en-US" dirty="0"/>
              <a:t>confidence in our explanation of experimental </a:t>
            </a:r>
            <a:r>
              <a:rPr lang="en-US" dirty="0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risk forgetting, missing, or misinterpreting events if we do not record user actions for later analysis.</a:t>
            </a:r>
          </a:p>
          <a:p>
            <a:r>
              <a:rPr lang="en-US" dirty="0" smtClean="0"/>
              <a:t>Lots of different methods for doing this with various pros and cons:</a:t>
            </a:r>
          </a:p>
          <a:p>
            <a:pPr lvl="1"/>
            <a:r>
              <a:rPr lang="en-US" dirty="0" smtClean="0"/>
              <a:t>» paper and pencil (2</a:t>
            </a:r>
            <a:r>
              <a:rPr lang="en-US" baseline="30000" dirty="0" smtClean="0"/>
              <a:t>nd</a:t>
            </a:r>
            <a:r>
              <a:rPr lang="en-US" dirty="0" smtClean="0"/>
              <a:t> observer helps)</a:t>
            </a:r>
          </a:p>
          <a:p>
            <a:pPr lvl="1"/>
            <a:r>
              <a:rPr lang="en-US" dirty="0" smtClean="0"/>
              <a:t>» audio recording</a:t>
            </a:r>
          </a:p>
          <a:p>
            <a:pPr lvl="1"/>
            <a:r>
              <a:rPr lang="en-US" dirty="0" smtClean="0"/>
              <a:t>» video recording</a:t>
            </a:r>
          </a:p>
          <a:p>
            <a:pPr lvl="1"/>
            <a:r>
              <a:rPr lang="en-US" dirty="0" smtClean="0"/>
              <a:t>» system recording (user actions w/ system, user actions)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sheet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a person’s use of an editor…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2624"/>
            <a:ext cx="9144000" cy="26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3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Example » </a:t>
            </a:r>
            <a:r>
              <a:rPr lang="en-US" dirty="0" err="1" smtClean="0"/>
              <a:t>EdgeLens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343"/>
            <a:ext cx="9144000" cy="41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EdgeLens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innovis.cpsc.ucalgary.ca</a:t>
            </a:r>
            <a:r>
              <a:rPr lang="en-US" dirty="0"/>
              <a:t>/</a:t>
            </a:r>
            <a:r>
              <a:rPr lang="en-US" dirty="0" err="1"/>
              <a:t>innovis</a:t>
            </a:r>
            <a:r>
              <a:rPr lang="en-US" dirty="0"/>
              <a:t>/uploads/Research/</a:t>
            </a:r>
            <a:r>
              <a:rPr lang="en-US" dirty="0" err="1"/>
              <a:t>EdgeLens</a:t>
            </a:r>
            <a:r>
              <a:rPr lang="en-US" dirty="0"/>
              <a:t>/</a:t>
            </a:r>
            <a:r>
              <a:rPr lang="en-US" dirty="0" err="1"/>
              <a:t>EdgeLens.avi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EdgeLens</a:t>
            </a:r>
            <a:r>
              <a:rPr lang="en-US" dirty="0" smtClean="0"/>
              <a:t> » Usability Study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810" b="-581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1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EdgeLens</a:t>
            </a:r>
            <a:r>
              <a:rPr lang="en-US" dirty="0" smtClean="0"/>
              <a:t> » Usability Study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16 participants (8 males, 8 females)</a:t>
            </a:r>
          </a:p>
          <a:p>
            <a:r>
              <a:rPr lang="en-US" dirty="0" smtClean="0"/>
              <a:t>Route finding task (varying difficulty)</a:t>
            </a:r>
          </a:p>
          <a:p>
            <a:pPr lvl="1"/>
            <a:r>
              <a:rPr lang="en-US" dirty="0" smtClean="0"/>
              <a:t>» Canadian cities, varying number of hops </a:t>
            </a:r>
            <a:r>
              <a:rPr lang="en-US" dirty="0" err="1" smtClean="0"/>
              <a:t>req</a:t>
            </a:r>
            <a:endParaRPr lang="en-US" dirty="0" smtClean="0"/>
          </a:p>
          <a:p>
            <a:r>
              <a:rPr lang="en-US" dirty="0" smtClean="0"/>
              <a:t>Collecting</a:t>
            </a:r>
          </a:p>
          <a:p>
            <a:pPr lvl="1"/>
            <a:r>
              <a:rPr lang="en-US" dirty="0" smtClean="0"/>
              <a:t>» path</a:t>
            </a:r>
          </a:p>
          <a:p>
            <a:pPr lvl="1"/>
            <a:r>
              <a:rPr lang="en-US" dirty="0" smtClean="0"/>
              <a:t>» certainty of correctness</a:t>
            </a:r>
          </a:p>
          <a:p>
            <a:pPr lvl="1"/>
            <a:r>
              <a:rPr lang="en-US" dirty="0" smtClean="0"/>
              <a:t>» time to complete task</a:t>
            </a:r>
          </a:p>
          <a:p>
            <a:pPr lvl="1"/>
            <a:r>
              <a:rPr lang="en-US" dirty="0" smtClean="0"/>
              <a:t>» preference</a:t>
            </a:r>
          </a:p>
          <a:p>
            <a:pPr lvl="1"/>
            <a:r>
              <a:rPr lang="en-US" dirty="0" smtClean="0"/>
              <a:t>» comments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EdgeLens</a:t>
            </a:r>
            <a:r>
              <a:rPr lang="en-US" dirty="0" smtClean="0"/>
              <a:t> Test » Results: Correctness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9497" r="-194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5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EdgeLens</a:t>
            </a:r>
            <a:r>
              <a:rPr lang="en-US" dirty="0"/>
              <a:t> Test » </a:t>
            </a:r>
            <a:r>
              <a:rPr lang="en-US" dirty="0" smtClean="0"/>
              <a:t>Results: Certainty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053" r="-2305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4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EdgeLens</a:t>
            </a:r>
            <a:r>
              <a:rPr lang="en-US" dirty="0"/>
              <a:t> Test » </a:t>
            </a:r>
            <a:r>
              <a:rPr lang="en-US" dirty="0" smtClean="0"/>
              <a:t>Results: Speed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9349" r="-1934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Top </a:t>
            </a:r>
            <a:r>
              <a:rPr lang="en-US" dirty="0" smtClean="0"/>
              <a:t>three </a:t>
            </a:r>
            <a:r>
              <a:rPr lang="en-US" dirty="0" smtClean="0"/>
              <a:t>activities </a:t>
            </a:r>
            <a:r>
              <a:rPr lang="en-US" dirty="0" smtClean="0"/>
              <a:t>others do that can disturb a class such as this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9942"/>
              </p:ext>
            </p:extLst>
          </p:nvPr>
        </p:nvGraphicFramePr>
        <p:xfrm>
          <a:off x="457200" y="2878491"/>
          <a:ext cx="7911402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134"/>
                <a:gridCol w="2637134"/>
                <a:gridCol w="2637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Appropriate action by Tony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Appropriate action by other classmates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Talking in between each</a:t>
                      </a:r>
                      <a:r>
                        <a:rPr lang="en-US" baseline="0" dirty="0" smtClean="0"/>
                        <a:t> out of turn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</a:t>
                      </a:r>
                      <a:r>
                        <a:rPr lang="en-US" baseline="0" dirty="0" smtClean="0"/>
                        <a:t> them with paper fans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Coming</a:t>
                      </a:r>
                      <a:r>
                        <a:rPr lang="en-US" baseline="0" dirty="0" smtClean="0"/>
                        <a:t> in 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Partying next 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Playing games</a:t>
                      </a:r>
                      <a:r>
                        <a:rPr lang="en-US" baseline="0" dirty="0" smtClean="0"/>
                        <a:t> on your laptop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Loud phone noises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3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Tests: HOWTO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Determine goals of usability test</a:t>
            </a:r>
          </a:p>
          <a:p>
            <a:r>
              <a:rPr lang="en-US" dirty="0" smtClean="0"/>
              <a:t>Determine testing timeframe</a:t>
            </a:r>
          </a:p>
          <a:p>
            <a:r>
              <a:rPr lang="en-US" dirty="0" smtClean="0"/>
              <a:t>Determine target audience &amp; recruitment plan</a:t>
            </a:r>
          </a:p>
          <a:p>
            <a:r>
              <a:rPr lang="en-US" dirty="0" smtClean="0"/>
              <a:t>Develop testing plan</a:t>
            </a:r>
          </a:p>
          <a:p>
            <a:pPr lvl="1"/>
            <a:r>
              <a:rPr lang="en-US" dirty="0" smtClean="0"/>
              <a:t>What are the most important things you want to know?</a:t>
            </a:r>
          </a:p>
          <a:p>
            <a:pPr lvl="1"/>
            <a:r>
              <a:rPr lang="en-US" dirty="0" smtClean="0"/>
              <a:t>Conceptual model extraction</a:t>
            </a:r>
          </a:p>
          <a:p>
            <a:pPr lvl="1"/>
            <a:r>
              <a:rPr lang="en-US" dirty="0" smtClean="0"/>
              <a:t>Provide non-leading questions</a:t>
            </a:r>
          </a:p>
          <a:p>
            <a:pPr lvl="1"/>
            <a:r>
              <a:rPr lang="en-US" dirty="0" smtClean="0"/>
              <a:t>Simple/realistic scenarios</a:t>
            </a:r>
          </a:p>
          <a:p>
            <a:pPr lvl="1"/>
            <a:r>
              <a:rPr lang="en-US" dirty="0" smtClean="0"/>
              <a:t>Prepare any written materials (audience-specific, if necessary)</a:t>
            </a:r>
          </a:p>
          <a:p>
            <a:r>
              <a:rPr lang="en-US" dirty="0" smtClean="0"/>
              <a:t>Run a pilot study</a:t>
            </a:r>
          </a:p>
          <a:p>
            <a:r>
              <a:rPr lang="en-US" dirty="0" smtClean="0"/>
              <a:t>Run your test with real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should I use a usability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time.</a:t>
            </a:r>
          </a:p>
          <a:p>
            <a:r>
              <a:rPr lang="en-US" dirty="0" smtClean="0"/>
              <a:t>Early:</a:t>
            </a:r>
          </a:p>
          <a:p>
            <a:pPr lvl="1"/>
            <a:r>
              <a:rPr lang="en-US" dirty="0" smtClean="0"/>
              <a:t>Exploring potential possible designs</a:t>
            </a:r>
          </a:p>
          <a:p>
            <a:r>
              <a:rPr lang="en-US" dirty="0" smtClean="0"/>
              <a:t>Late:</a:t>
            </a:r>
          </a:p>
          <a:p>
            <a:pPr lvl="1"/>
            <a:r>
              <a:rPr lang="en-US" dirty="0" smtClean="0"/>
              <a:t>Close to end stage to determine possible showstoppers</a:t>
            </a:r>
          </a:p>
          <a:p>
            <a:r>
              <a:rPr lang="en-US" dirty="0" smtClean="0"/>
              <a:t>After:</a:t>
            </a:r>
          </a:p>
          <a:p>
            <a:pPr lvl="1"/>
            <a:r>
              <a:rPr lang="en-US" dirty="0" smtClean="0"/>
              <a:t>Investigate reported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should now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Identify and label several types of biases as they relate to internal validity in experiments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 Describe several methods of addressing internal validity by changing how a study is run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 Understand how this usability testing framework can be applied in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3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Usability Testing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</a:rPr>
              <a:t>Anthony Tang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Identify and label several types of biases as they relate to internal validity in experiments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 Describe several methods of addressing internal validity by changing how a study is run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 Understand how this usability testing framework can be applied in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External validity » realism</a:t>
            </a:r>
          </a:p>
          <a:p>
            <a:pPr lvl="1"/>
            <a:r>
              <a:rPr lang="en-US" dirty="0" smtClean="0"/>
              <a:t>Across situations</a:t>
            </a:r>
          </a:p>
          <a:p>
            <a:pPr lvl="1"/>
            <a:r>
              <a:rPr lang="en-US" dirty="0" smtClean="0"/>
              <a:t>Across people</a:t>
            </a:r>
          </a:p>
          <a:p>
            <a:r>
              <a:rPr lang="en-US" dirty="0" smtClean="0"/>
              <a:t>Internal validity » integrity</a:t>
            </a:r>
          </a:p>
          <a:p>
            <a:pPr lvl="1"/>
            <a:r>
              <a:rPr lang="en-US" dirty="0" smtClean="0"/>
              <a:t>Confound</a:t>
            </a:r>
          </a:p>
          <a:p>
            <a:pPr lvl="1"/>
            <a:r>
              <a:rPr lang="en-US" dirty="0" smtClean="0"/>
              <a:t>Selection bias</a:t>
            </a:r>
          </a:p>
          <a:p>
            <a:pPr lvl="1"/>
            <a:r>
              <a:rPr lang="en-US" dirty="0" smtClean="0"/>
              <a:t>Learning effects</a:t>
            </a:r>
          </a:p>
          <a:p>
            <a:pPr lvl="1"/>
            <a:r>
              <a:rPr lang="en-US" dirty="0" smtClean="0"/>
              <a:t>Priming</a:t>
            </a:r>
          </a:p>
          <a:p>
            <a:pPr lvl="1"/>
            <a:r>
              <a:rPr lang="en-US" dirty="0" smtClean="0"/>
              <a:t>Experimenter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78892" cy="51212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are designing a </a:t>
            </a:r>
            <a:r>
              <a:rPr lang="en-US" dirty="0" err="1" smtClean="0"/>
              <a:t>colour</a:t>
            </a:r>
            <a:r>
              <a:rPr lang="en-US" dirty="0" smtClean="0"/>
              <a:t> scheme for your interface, and recruit participants for the entire day. For morning participants, you use interface A; for afternoon participants, you use interface B.</a:t>
            </a:r>
          </a:p>
          <a:p>
            <a:r>
              <a:rPr lang="en-US" dirty="0" smtClean="0"/>
              <a:t>Morning participants seem to have no problems with the interface, but participants take a lot more time to complete the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648"/>
          <a:stretch/>
        </p:blipFill>
        <p:spPr>
          <a:xfrm>
            <a:off x="5132565" y="0"/>
            <a:ext cx="6763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 » Confound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you are testing something, and changing one aspect of the test (i.e. a variable), if something else changes along with that variable, then you have a confound.</a:t>
            </a:r>
          </a:p>
          <a:p>
            <a:r>
              <a:rPr lang="en-US" dirty="0" smtClean="0"/>
              <a:t>This means that you cannot tell what is causing the difference.</a:t>
            </a:r>
          </a:p>
          <a:p>
            <a:endParaRPr lang="en-US" smtClean="0"/>
          </a:p>
          <a:p>
            <a:r>
              <a:rPr lang="en-US" smtClean="0"/>
              <a:t>E.g</a:t>
            </a:r>
            <a:r>
              <a:rPr lang="en-US" dirty="0" smtClean="0"/>
              <a:t>. When you do not eat cereal in the morning, you are fine, but if you do, then you get sick. You conclude that you are allergic to cereal.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383"/>
          <a:stretch/>
        </p:blipFill>
        <p:spPr>
          <a:xfrm>
            <a:off x="5314018" y="1600200"/>
            <a:ext cx="452987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818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design two computer games for children, and bring it to a school to test.</a:t>
            </a:r>
          </a:p>
          <a:p>
            <a:r>
              <a:rPr lang="en-US" dirty="0" smtClean="0"/>
              <a:t>The first 10 students that complete their homework are sent to your testing office for the first game.</a:t>
            </a:r>
          </a:p>
          <a:p>
            <a:r>
              <a:rPr lang="en-US" dirty="0" smtClean="0"/>
              <a:t>The next 10 students that complete their homework are sent to play the second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13855</TotalTime>
  <Words>1248</Words>
  <Application>Microsoft Macintosh PowerPoint</Application>
  <PresentationFormat>On-screen Show (4:3)</PresentationFormat>
  <Paragraphs>224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1-introduction</vt:lpstr>
      <vt:lpstr>PowerPoint Presentation</vt:lpstr>
      <vt:lpstr>PowerPoint Presentation</vt:lpstr>
      <vt:lpstr>Brainstorm</vt:lpstr>
      <vt:lpstr>Usability Testing 3</vt:lpstr>
      <vt:lpstr>Learning Objectives</vt:lpstr>
      <vt:lpstr>Experimental Validity</vt:lpstr>
      <vt:lpstr>Imagine this test…</vt:lpstr>
      <vt:lpstr>Internal Validity » Confound</vt:lpstr>
      <vt:lpstr>Imagine this test…</vt:lpstr>
      <vt:lpstr>Imagine this test…</vt:lpstr>
      <vt:lpstr>Internal Validity » Selection Bias</vt:lpstr>
      <vt:lpstr>Imagine this test…</vt:lpstr>
      <vt:lpstr>Internal Validity » Learning | Fatigue Effects</vt:lpstr>
      <vt:lpstr>Internal Validity » Experimenter Bias</vt:lpstr>
      <vt:lpstr>Internal Validity » Demand Characteristics</vt:lpstr>
      <vt:lpstr>Experimental Validity</vt:lpstr>
      <vt:lpstr>Ways to improve validity</vt:lpstr>
      <vt:lpstr>Ways to improve validity</vt:lpstr>
      <vt:lpstr>Ways to improve validity</vt:lpstr>
      <vt:lpstr>Experimental Validity Summary</vt:lpstr>
      <vt:lpstr>Recording Observations</vt:lpstr>
      <vt:lpstr>Coding sheet example…</vt:lpstr>
      <vt:lpstr>Research Example » EdgeLens</vt:lpstr>
      <vt:lpstr>EdgeLens Video</vt:lpstr>
      <vt:lpstr>EdgeLens » Usability Study</vt:lpstr>
      <vt:lpstr>EdgeLens » Usability Study Details</vt:lpstr>
      <vt:lpstr>EdgeLens Test » Results: Correctness</vt:lpstr>
      <vt:lpstr>EdgeLens Test » Results: Certainty</vt:lpstr>
      <vt:lpstr>EdgeLens Test » Results: Speed</vt:lpstr>
      <vt:lpstr>Usability Tests: HOWTO</vt:lpstr>
      <vt:lpstr>When should I use a usability test?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85</cp:revision>
  <dcterms:created xsi:type="dcterms:W3CDTF">2012-08-20T05:23:43Z</dcterms:created>
  <dcterms:modified xsi:type="dcterms:W3CDTF">2014-02-14T17:48:55Z</dcterms:modified>
</cp:coreProperties>
</file>