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96" r:id="rId2"/>
    <p:sldId id="256" r:id="rId3"/>
    <p:sldId id="310" r:id="rId4"/>
    <p:sldId id="297" r:id="rId5"/>
    <p:sldId id="298" r:id="rId6"/>
    <p:sldId id="305" r:id="rId7"/>
    <p:sldId id="299" r:id="rId8"/>
    <p:sldId id="300" r:id="rId9"/>
    <p:sldId id="306" r:id="rId10"/>
    <p:sldId id="302" r:id="rId11"/>
    <p:sldId id="312" r:id="rId12"/>
    <p:sldId id="304" r:id="rId13"/>
    <p:sldId id="303" r:id="rId14"/>
    <p:sldId id="259" r:id="rId15"/>
    <p:sldId id="273" r:id="rId16"/>
    <p:sldId id="261" r:id="rId17"/>
    <p:sldId id="274" r:id="rId18"/>
    <p:sldId id="275" r:id="rId19"/>
    <p:sldId id="307" r:id="rId20"/>
    <p:sldId id="263" r:id="rId21"/>
    <p:sldId id="308" r:id="rId22"/>
    <p:sldId id="278" r:id="rId23"/>
    <p:sldId id="279" r:id="rId24"/>
    <p:sldId id="280" r:id="rId25"/>
    <p:sldId id="282" r:id="rId26"/>
    <p:sldId id="283" r:id="rId27"/>
    <p:sldId id="285" r:id="rId28"/>
    <p:sldId id="309" r:id="rId29"/>
    <p:sldId id="264" r:id="rId30"/>
    <p:sldId id="286" r:id="rId31"/>
    <p:sldId id="265" r:id="rId32"/>
    <p:sldId id="287" r:id="rId33"/>
    <p:sldId id="266" r:id="rId34"/>
    <p:sldId id="31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614" autoAdjust="0"/>
  </p:normalViewPr>
  <p:slideViewPr>
    <p:cSldViewPr snapToGrid="0" snapToObjects="1">
      <p:cViewPr varScale="1">
        <p:scale>
          <a:sx n="60" d="100"/>
          <a:sy n="60" d="100"/>
        </p:scale>
        <p:origin x="-16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FEF5F-3B39-8C4F-9EDA-9CA413A4787D}" type="datetimeFigureOut">
              <a:rPr lang="en-US" smtClean="0"/>
              <a:pPr/>
              <a:t>13-02-14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2D20-5CD2-1540-9A97-C8CDFA67B1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E8D9-D7C8-DB48-82D0-7C0E66850FE0}" type="datetimeFigureOut">
              <a:rPr lang="en-US" smtClean="0"/>
              <a:pPr/>
              <a:t>13-02-14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C02C-7862-C04F-88CF-B6FBE0D0E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02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http://images6.fanpop.com/image/photos/35600000/Agents-of-S-H-I-E-L-D-agents-of-shield-35640423-1920-1080.jpg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=SeiJ2jHyy7U</a:t>
            </a:r>
          </a:p>
          <a:p>
            <a:endParaRPr lang="en-US" dirty="0" smtClean="0"/>
          </a:p>
          <a:p>
            <a:r>
              <a:rPr lang="en-US" dirty="0" smtClean="0"/>
              <a:t>(Learnability/discoverability)</a:t>
            </a:r>
          </a:p>
          <a:p>
            <a:r>
              <a:rPr lang="en-US" dirty="0" smtClean="0"/>
              <a:t>(Memorability)</a:t>
            </a:r>
          </a:p>
          <a:p>
            <a:r>
              <a:rPr lang="en-US" dirty="0" smtClean="0"/>
              <a:t>(Errors)</a:t>
            </a:r>
          </a:p>
          <a:p>
            <a:r>
              <a:rPr lang="en-US" dirty="0" smtClean="0"/>
              <a:t>(Satisfaction)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51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Think-aloud protocol with</a:t>
            </a:r>
            <a:r>
              <a:rPr lang="en-US" baseline="0" dirty="0" smtClean="0"/>
              <a:t> the overhead projector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61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crackberry.com</a:t>
            </a:r>
            <a:r>
              <a:rPr lang="en-US" dirty="0" smtClean="0"/>
              <a:t>/files/u3/</a:t>
            </a:r>
            <a:r>
              <a:rPr lang="en-US" dirty="0" err="1" smtClean="0"/>
              <a:t>roundrobin</a:t>
            </a:r>
            <a:r>
              <a:rPr lang="en-US" dirty="0" smtClean="0"/>
              <a:t>/</a:t>
            </a:r>
            <a:r>
              <a:rPr lang="en-US" dirty="0" err="1" smtClean="0"/>
              <a:t>iphone</a:t>
            </a:r>
            <a:r>
              <a:rPr lang="en-US" dirty="0" smtClean="0"/>
              <a:t>/iphone6.jpg</a:t>
            </a:r>
          </a:p>
          <a:p>
            <a:endParaRPr lang="en-US" dirty="0" smtClean="0"/>
          </a:p>
          <a:p>
            <a:r>
              <a:rPr lang="en-US" dirty="0" smtClean="0"/>
              <a:t>At</a:t>
            </a:r>
            <a:r>
              <a:rPr lang="en-US" baseline="0" dirty="0" smtClean="0"/>
              <a:t> least one hand needed to drive!</a:t>
            </a:r>
          </a:p>
          <a:p>
            <a:r>
              <a:rPr lang="en-US" baseline="0" dirty="0" smtClean="0"/>
              <a:t>What about attention and distractedness?</a:t>
            </a:r>
          </a:p>
          <a:p>
            <a:r>
              <a:rPr lang="en-US" baseline="0" dirty="0" smtClean="0"/>
              <a:t>How will the device be held?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52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Nielsen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Landaurer</a:t>
            </a:r>
            <a:r>
              <a:rPr lang="en-US" baseline="0" dirty="0" smtClean="0"/>
              <a:t> (1993)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heb.freeshell.org</a:t>
            </a:r>
            <a:r>
              <a:rPr lang="en-US" dirty="0" smtClean="0"/>
              <a:t>/ie662/lecture7small.pdf</a:t>
            </a:r>
          </a:p>
          <a:p>
            <a:endParaRPr lang="en-US" dirty="0" smtClean="0"/>
          </a:p>
          <a:p>
            <a:r>
              <a:rPr lang="en-US" dirty="0" smtClean="0"/>
              <a:t>Only equation in the class</a:t>
            </a:r>
          </a:p>
          <a:p>
            <a:r>
              <a:rPr lang="en-US" dirty="0" smtClean="0"/>
              <a:t>Rationale: you learn almost right away what</a:t>
            </a:r>
            <a:r>
              <a:rPr lang="en-US" baseline="0" dirty="0" smtClean="0"/>
              <a:t> is working well and what isn’t. if the first three people can’t login, you’re probably better off fixing the login page, rather than testing another 12 people on it</a:t>
            </a:r>
          </a:p>
          <a:p>
            <a:r>
              <a:rPr lang="en-US" baseline="0" dirty="0" smtClean="0"/>
              <a:t>Most usability tests will help show you obvious problems, and those are the ones you want to get rid of right away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73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www.how</a:t>
            </a:r>
            <a:r>
              <a:rPr lang="en-US" dirty="0" smtClean="0"/>
              <a:t>-to-</a:t>
            </a:r>
            <a:r>
              <a:rPr lang="en-US" dirty="0" err="1" smtClean="0"/>
              <a:t>kiss.us</a:t>
            </a:r>
            <a:r>
              <a:rPr lang="en-US" dirty="0" smtClean="0"/>
              <a:t>/get-to-know-</a:t>
            </a:r>
            <a:r>
              <a:rPr lang="en-US" dirty="0" err="1" smtClean="0"/>
              <a:t>someone.html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99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www.baran-systems.com</a:t>
            </a:r>
            <a:r>
              <a:rPr lang="en-US" dirty="0" smtClean="0"/>
              <a:t>/Products/Affinity%20Diagram%20for%20Excel/</a:t>
            </a:r>
            <a:r>
              <a:rPr lang="en-US" dirty="0" err="1" smtClean="0"/>
              <a:t>index_concept.htm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You’re doing this type</a:t>
            </a:r>
            <a:r>
              <a:rPr lang="en-US" baseline="0" dirty="0" smtClean="0"/>
              <a:t> of thing this week in tutorial. The main idea is to cluster ideas and observations so that you can make sense of what’s going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99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www.how</a:t>
            </a:r>
            <a:r>
              <a:rPr lang="en-US" dirty="0" smtClean="0"/>
              <a:t>-to-</a:t>
            </a:r>
            <a:r>
              <a:rPr lang="en-US" dirty="0" err="1" smtClean="0"/>
              <a:t>kiss.us</a:t>
            </a:r>
            <a:r>
              <a:rPr lang="en-US" dirty="0" smtClean="0"/>
              <a:t>/get-to-know-</a:t>
            </a:r>
            <a:r>
              <a:rPr lang="en-US" dirty="0" err="1" smtClean="0"/>
              <a:t>someone.html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Part of affinity diagramming.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99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www.how</a:t>
            </a:r>
            <a:r>
              <a:rPr lang="en-US" dirty="0" smtClean="0"/>
              <a:t>-to-</a:t>
            </a:r>
            <a:r>
              <a:rPr lang="en-US" dirty="0" err="1" smtClean="0"/>
              <a:t>kiss.us</a:t>
            </a:r>
            <a:r>
              <a:rPr lang="en-US" dirty="0" smtClean="0"/>
              <a:t>/get-to-know-</a:t>
            </a:r>
            <a:r>
              <a:rPr lang="en-US" dirty="0" err="1" smtClean="0"/>
              <a:t>someone.html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99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www.utexas.edu</a:t>
            </a:r>
            <a:r>
              <a:rPr lang="en-US" dirty="0" smtClean="0"/>
              <a:t>/learn/usability/</a:t>
            </a:r>
            <a:r>
              <a:rPr lang="en-US" dirty="0" err="1" smtClean="0"/>
              <a:t>report.html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26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</a:t>
            </a:r>
            <a:r>
              <a:rPr lang="en-US" dirty="0" err="1" smtClean="0"/>
              <a:t>HAiJCPWMGss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12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we’ve talked about some</a:t>
            </a:r>
            <a:r>
              <a:rPr lang="en-US" baseline="0" dirty="0" smtClean="0"/>
              <a:t> of the practical details of the entire usability testing process, I want to get a bit into how it actually looks when you’re in a testing process.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illustrate this idea, I need two volunteers.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8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EB7961C-448B-B04C-A9E1-024D26EE0EBE}" type="datetime1">
              <a:rPr lang="en-CA" smtClean="0"/>
              <a:pPr/>
              <a:t>13-02-14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FD52-A99A-D342-A739-BB7D56F7C636}" type="datetime1">
              <a:rPr lang="en-CA" smtClean="0"/>
              <a:pPr/>
              <a:t>13-02-14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3AA1-A1AA-1649-B18F-79CA9263B717}" type="datetime1">
              <a:rPr lang="en-CA" smtClean="0"/>
              <a:pPr/>
              <a:t>13-02-14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2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BF07-92EB-B946-AFD5-BE123E5F7F45}" type="datetime1">
              <a:rPr lang="en-CA" smtClean="0"/>
              <a:pPr/>
              <a:t>13-02-14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132B-B38A-5D4C-800F-FAEDFC149E6E}" type="datetime1">
              <a:rPr lang="en-CA" smtClean="0"/>
              <a:pPr/>
              <a:t>13-02-14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7586-A229-1544-A360-351E8B484D55}" type="datetime1">
              <a:rPr lang="en-CA" smtClean="0"/>
              <a:pPr/>
              <a:t>13-02-14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12C-814A-F64A-9DCE-17CD7A355725}" type="datetime1">
              <a:rPr lang="en-CA" smtClean="0"/>
              <a:pPr/>
              <a:t>13-02-14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2AA9-2D9C-3B49-AFD5-B09748D14B14}" type="datetime1">
              <a:rPr lang="en-CA" smtClean="0"/>
              <a:pPr/>
              <a:t>13-02-14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9982-0812-EA47-9A1F-AC3BE2E86E09}" type="datetime1">
              <a:rPr lang="en-CA" smtClean="0"/>
              <a:pPr/>
              <a:t>13-02-14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E96-6981-BE46-81F3-C012122F066C}" type="datetime1">
              <a:rPr lang="en-CA" smtClean="0"/>
              <a:pPr/>
              <a:t>13-02-14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474-C134-AE4E-B5D3-93AEFBD83E37}" type="datetime1">
              <a:rPr lang="en-CA" smtClean="0"/>
              <a:pPr/>
              <a:t>13-02-14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C2FD-5C3B-B54A-B7FA-8548072860BF}" type="datetime1">
              <a:rPr lang="en-CA" smtClean="0"/>
              <a:pPr/>
              <a:t>13-02-14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091" y="5380182"/>
            <a:ext cx="6027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What aspect of usability is this clip illustrating?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2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Usability Testing: Providing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Based on your list of issues, provide a small handful of suggestions on how to address the issue</a:t>
            </a:r>
          </a:p>
          <a:p>
            <a:r>
              <a:rPr lang="en-US" dirty="0" smtClean="0"/>
              <a:t>Depending on the part of the design cycle you are in (early, middle, late), these should be bigger or smaller suggestions</a:t>
            </a:r>
          </a:p>
          <a:p>
            <a:r>
              <a:rPr lang="en-US" dirty="0" smtClean="0"/>
              <a:t>Provide video “proof” of people encountering issues</a:t>
            </a:r>
          </a:p>
          <a:p>
            <a:r>
              <a:rPr lang="en-US" u="sng" dirty="0" smtClean="0"/>
              <a:t>ITERATE ON THE DESIGN!!?!?!?</a:t>
            </a:r>
            <a:endParaRPr lang="en-US" u="sng" dirty="0"/>
          </a:p>
          <a:p>
            <a:r>
              <a:rPr lang="en-US" dirty="0" smtClean="0"/>
              <a:t>Sample </a:t>
            </a:r>
            <a:r>
              <a:rPr lang="en-US" dirty="0"/>
              <a:t>final report: </a:t>
            </a:r>
            <a:endParaRPr lang="en-US" dirty="0" smtClean="0"/>
          </a:p>
          <a:p>
            <a:pPr lvl="1"/>
            <a:r>
              <a:rPr lang="en-US" u="sng" dirty="0" smtClean="0"/>
              <a:t>http</a:t>
            </a:r>
            <a:r>
              <a:rPr lang="en-US" u="sng" dirty="0"/>
              <a:t>://</a:t>
            </a:r>
            <a:r>
              <a:rPr lang="en-US" u="sng" dirty="0" err="1"/>
              <a:t>www.utexas.edu</a:t>
            </a:r>
            <a:r>
              <a:rPr lang="en-US" u="sng" dirty="0"/>
              <a:t>/learn/usability/</a:t>
            </a:r>
            <a:r>
              <a:rPr lang="en-US" u="sng" dirty="0" err="1" smtClean="0"/>
              <a:t>report.html</a:t>
            </a:r>
            <a:endParaRPr lang="en-US" u="sng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7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users do video-hotel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Design of a web-based interface for reserving a hotel room (under various circumstances)</a:t>
            </a:r>
          </a:p>
          <a:p>
            <a:r>
              <a:rPr lang="en-US" dirty="0" smtClean="0"/>
              <a:t>Ran several users through tests of the interface</a:t>
            </a:r>
          </a:p>
          <a:p>
            <a:r>
              <a:rPr lang="en-US" dirty="0" smtClean="0"/>
              <a:t>Did a screen capture of these test users as they went through the interface (asking users to speak aloud)</a:t>
            </a:r>
          </a:p>
          <a:p>
            <a:endParaRPr lang="en-US" dirty="0" smtClean="0"/>
          </a:p>
          <a:p>
            <a:r>
              <a:rPr lang="en-US" dirty="0" smtClean="0"/>
              <a:t>This is “</a:t>
            </a:r>
            <a:r>
              <a:rPr lang="en-US" dirty="0"/>
              <a:t>v</a:t>
            </a:r>
            <a:r>
              <a:rPr lang="en-US" dirty="0" smtClean="0"/>
              <a:t>ideo evidence” produced for the developers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7200" dirty="0" smtClean="0"/>
              <a:t>Need two volunteers with high self-esteem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95955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Think-aloud protocol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participants complete a task, you ask them to report</a:t>
            </a:r>
          </a:p>
          <a:p>
            <a:pPr lvl="1"/>
            <a:r>
              <a:rPr lang="en-US" dirty="0"/>
              <a:t>» what they are thinking</a:t>
            </a:r>
          </a:p>
          <a:p>
            <a:pPr lvl="1"/>
            <a:r>
              <a:rPr lang="en-US" dirty="0"/>
              <a:t>» what they are feeling</a:t>
            </a:r>
          </a:p>
          <a:p>
            <a:pPr lvl="1"/>
            <a:r>
              <a:rPr lang="en-US" dirty="0"/>
              <a:t>» rationale for their actions and decisions</a:t>
            </a:r>
          </a:p>
          <a:p>
            <a:r>
              <a:rPr lang="en-US" b="1" u="sng" dirty="0"/>
              <a:t>Idea</a:t>
            </a:r>
            <a:r>
              <a:rPr lang="en-US" dirty="0"/>
              <a:t>: rather than interpret their actions/lack of action, you can actually understand why they are doing what they are doing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2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Think-aloud protocol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weird:</a:t>
            </a:r>
          </a:p>
          <a:p>
            <a:endParaRPr lang="en-US" dirty="0" smtClean="0"/>
          </a:p>
          <a:p>
            <a:r>
              <a:rPr lang="en-US" dirty="0" smtClean="0"/>
              <a:t>People are not normally used to saying things out loud as they work.</a:t>
            </a:r>
          </a:p>
          <a:p>
            <a:endParaRPr lang="en-US" dirty="0"/>
          </a:p>
          <a:p>
            <a:r>
              <a:rPr lang="en-US" dirty="0" smtClean="0"/>
              <a:t>They may also be </a:t>
            </a:r>
            <a:r>
              <a:rPr lang="en-US" dirty="0" err="1" smtClean="0"/>
              <a:t>embarassed</a:t>
            </a:r>
            <a:r>
              <a:rPr lang="en-US" dirty="0" smtClean="0"/>
              <a:t> to say things out loud.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2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Co-discovery Learning </a:t>
            </a:r>
            <a:r>
              <a:rPr lang="en-US" dirty="0" err="1" smtClean="0"/>
              <a:t>prototcol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u="sng" dirty="0" smtClean="0"/>
              <a:t>Main idea</a:t>
            </a:r>
            <a:r>
              <a:rPr lang="en-US" dirty="0" smtClean="0"/>
              <a:t>: remove the awkwardness of think-aloud</a:t>
            </a:r>
          </a:p>
          <a:p>
            <a:endParaRPr lang="en-US" dirty="0"/>
          </a:p>
          <a:p>
            <a:r>
              <a:rPr lang="en-US" dirty="0" smtClean="0"/>
              <a:t>Two people sit down to complete tasks</a:t>
            </a:r>
          </a:p>
          <a:p>
            <a:r>
              <a:rPr lang="en-US" dirty="0" smtClean="0"/>
              <a:t>Only one person is allowed to touch the interface</a:t>
            </a:r>
          </a:p>
          <a:p>
            <a:r>
              <a:rPr lang="en-US" dirty="0" smtClean="0"/>
              <a:t>Monitor their conversation</a:t>
            </a:r>
          </a:p>
          <a:p>
            <a:endParaRPr lang="en-US" dirty="0"/>
          </a:p>
          <a:p>
            <a:r>
              <a:rPr lang="en-US" u="sng" dirty="0" smtClean="0"/>
              <a:t>Variation</a:t>
            </a:r>
            <a:r>
              <a:rPr lang="en-US" dirty="0" smtClean="0"/>
              <a:t>: use a semi-</a:t>
            </a:r>
            <a:r>
              <a:rPr lang="en-US" dirty="0" err="1" smtClean="0"/>
              <a:t>knowledgable</a:t>
            </a:r>
            <a:r>
              <a:rPr lang="en-US" dirty="0" smtClean="0"/>
              <a:t> “coach” and a novice (only the novice gets to touch the design)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44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Model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Show the design, but don’t say how it works</a:t>
            </a:r>
          </a:p>
          <a:p>
            <a:endParaRPr lang="en-US" dirty="0" smtClean="0"/>
          </a:p>
          <a:p>
            <a:r>
              <a:rPr lang="en-US" dirty="0" smtClean="0"/>
              <a:t>Ask the user to explain</a:t>
            </a:r>
          </a:p>
          <a:p>
            <a:pPr lvl="1"/>
            <a:r>
              <a:rPr lang="en-US" dirty="0" smtClean="0"/>
              <a:t>» function of each element</a:t>
            </a:r>
          </a:p>
          <a:p>
            <a:pPr lvl="1"/>
            <a:r>
              <a:rPr lang="en-US" dirty="0" smtClean="0"/>
              <a:t>» how they would perform a particular task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6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Model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Initial conceptual model (before they use it</a:t>
            </a:r>
            <a:r>
              <a:rPr lang="en-US" dirty="0" smtClean="0"/>
              <a:t>)</a:t>
            </a:r>
          </a:p>
          <a:p>
            <a:r>
              <a:rPr lang="en-US" dirty="0" smtClean="0"/>
              <a:t>Formative </a:t>
            </a:r>
            <a:r>
              <a:rPr lang="en-US" dirty="0"/>
              <a:t>conceptual model (after they’ve used </a:t>
            </a:r>
            <a:r>
              <a:rPr lang="en-US" dirty="0" smtClean="0"/>
              <a:t>it)</a:t>
            </a:r>
          </a:p>
          <a:p>
            <a:endParaRPr lang="en-US" dirty="0"/>
          </a:p>
          <a:p>
            <a:r>
              <a:rPr lang="en-US" dirty="0" smtClean="0"/>
              <a:t>Good for: eliciting a user’s understanding before and after use</a:t>
            </a:r>
            <a:endParaRPr lang="en-US" dirty="0"/>
          </a:p>
          <a:p>
            <a:r>
              <a:rPr lang="en-US" dirty="0" smtClean="0"/>
              <a:t>Bad for: understanding exploration and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Basic Usability Test Protocols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Think-Aloud Protocol</a:t>
            </a:r>
          </a:p>
          <a:p>
            <a:endParaRPr lang="en-US" dirty="0"/>
          </a:p>
          <a:p>
            <a:r>
              <a:rPr lang="en-US" dirty="0" smtClean="0"/>
              <a:t>Co-Discovery Protocol</a:t>
            </a:r>
          </a:p>
          <a:p>
            <a:endParaRPr lang="en-US" dirty="0"/>
          </a:p>
          <a:p>
            <a:r>
              <a:rPr lang="en-US" dirty="0" smtClean="0"/>
              <a:t>Conceptual Model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0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Usability Testing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CPSC 481: HCI I</a:t>
            </a:r>
          </a:p>
          <a:p>
            <a:r>
              <a:rPr lang="en-US" dirty="0" smtClean="0"/>
              <a:t>Fall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45" y="5638800"/>
            <a:ext cx="656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9D9D9"/>
                </a:solidFill>
              </a:rPr>
              <a:t>Anthony Tang</a:t>
            </a:r>
            <a:endParaRPr lang="en-US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on Usability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How well do people learn the interface?</a:t>
            </a:r>
          </a:p>
          <a:p>
            <a:endParaRPr lang="en-US" dirty="0"/>
          </a:p>
          <a:p>
            <a:r>
              <a:rPr lang="en-US" dirty="0" smtClean="0"/>
              <a:t>Does the interface work with people’s actual real-life interactions?</a:t>
            </a:r>
            <a:endParaRPr lang="en-US" dirty="0"/>
          </a:p>
          <a:p>
            <a:endParaRPr lang="en-US" dirty="0"/>
          </a:p>
          <a:p>
            <a:r>
              <a:rPr lang="en-US" dirty="0"/>
              <a:t>How well does this interface work when people are busy with other things?</a:t>
            </a:r>
          </a:p>
          <a:p>
            <a:endParaRPr lang="en-US" dirty="0"/>
          </a:p>
          <a:p>
            <a:r>
              <a:rPr lang="en-US" dirty="0"/>
              <a:t>How well does this interface work with only a few seconds of interaction at a time?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0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Quick interlude with a snapshot from real life…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64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 descr="2012-10-18 21.57.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2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" name="Picture 1" descr="2012-10-18 21.57.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7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7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" name="Picture 1" descr="2012-10-18 21.57.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5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" name="Picture 1" descr="2012-10-18 21.57.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4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6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" name="Picture 1" descr="2012-10-18 21.58.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69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94488" y="4348082"/>
            <a:ext cx="261797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dirty="0" smtClean="0"/>
              <a:t>SPILLAGE!!!</a:t>
            </a:r>
            <a:endParaRPr lang="en-US" sz="4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495559" y="4348082"/>
            <a:ext cx="898930" cy="3175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544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" name="Picture 1" descr="2012-10-18 21.58.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48" y="0"/>
            <a:ext cx="5143500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199637" y="1538928"/>
            <a:ext cx="1660881" cy="20519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27776" y="966344"/>
            <a:ext cx="2425424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“Pour more!”</a:t>
            </a: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199637" y="3029001"/>
            <a:ext cx="0" cy="1196944"/>
          </a:xfrm>
          <a:prstGeom prst="line">
            <a:avLst/>
          </a:prstGeom>
          <a:ln>
            <a:headEnd type="oval"/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94489" y="2882946"/>
            <a:ext cx="261797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dirty="0" smtClean="0"/>
              <a:t>SPILLAGE!!!</a:t>
            </a:r>
            <a:endParaRPr lang="en-US" sz="4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155026" y="3200502"/>
            <a:ext cx="239464" cy="1465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47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6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Validity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External validity » realism</a:t>
            </a:r>
          </a:p>
          <a:p>
            <a:pPr lvl="1"/>
            <a:r>
              <a:rPr lang="en-US" dirty="0" smtClean="0"/>
              <a:t>Across situations</a:t>
            </a:r>
          </a:p>
          <a:p>
            <a:pPr lvl="1"/>
            <a:r>
              <a:rPr lang="en-US" dirty="0" smtClean="0"/>
              <a:t>Across people</a:t>
            </a:r>
          </a:p>
          <a:p>
            <a:r>
              <a:rPr lang="en-US" dirty="0" smtClean="0"/>
              <a:t>Internal validity » integrity</a:t>
            </a:r>
          </a:p>
          <a:p>
            <a:pPr lvl="1"/>
            <a:r>
              <a:rPr lang="en-US" dirty="0" smtClean="0"/>
              <a:t>Confound</a:t>
            </a:r>
          </a:p>
          <a:p>
            <a:pPr lvl="1"/>
            <a:r>
              <a:rPr lang="en-US" dirty="0" smtClean="0"/>
              <a:t>Selection bias</a:t>
            </a:r>
          </a:p>
          <a:p>
            <a:pPr lvl="1"/>
            <a:r>
              <a:rPr lang="en-US" dirty="0" smtClean="0"/>
              <a:t>Learning effects</a:t>
            </a:r>
          </a:p>
          <a:p>
            <a:pPr lvl="1"/>
            <a:r>
              <a:rPr lang="en-US" dirty="0" smtClean="0"/>
              <a:t>Priming</a:t>
            </a:r>
          </a:p>
          <a:p>
            <a:pPr lvl="1"/>
            <a:r>
              <a:rPr lang="en-US" dirty="0" smtClean="0"/>
              <a:t>Experimenter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9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the end of this lecture, you should be able to: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» Know how to select users for a usability test, and how many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» Be able to describe how to analyze data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» Describe three different usability test protocols, and their pros and cons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» Define external validity, and evaluate a usability test for external validity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2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 this test…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732" y="1501399"/>
            <a:ext cx="6473268" cy="4854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3672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Design a typing interface for use while driving cars.</a:t>
            </a:r>
            <a:endParaRPr lang="en-US" dirty="0"/>
          </a:p>
          <a:p>
            <a:r>
              <a:rPr lang="en-US" dirty="0" smtClean="0"/>
              <a:t>Bring people into the lab, put them at a desk.</a:t>
            </a:r>
          </a:p>
          <a:p>
            <a:r>
              <a:rPr lang="en-US" dirty="0" smtClean="0"/>
              <a:t>Ask them to write an email, and time how long it takes.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7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External Validity » Across Situations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the test situation match the situation that the design will be used in?</a:t>
            </a:r>
          </a:p>
          <a:p>
            <a:r>
              <a:rPr lang="en-US" dirty="0" smtClean="0"/>
              <a:t>Does it match at least in critical ways?</a:t>
            </a:r>
          </a:p>
          <a:p>
            <a:r>
              <a:rPr lang="en-US" dirty="0" smtClean="0"/>
              <a:t>What are aspects that are different?</a:t>
            </a:r>
          </a:p>
          <a:p>
            <a:endParaRPr lang="en-US" dirty="0"/>
          </a:p>
          <a:p>
            <a:r>
              <a:rPr lang="en-US" sz="4000" b="1" dirty="0" smtClean="0"/>
              <a:t>Artificialit</a:t>
            </a:r>
            <a:r>
              <a:rPr lang="en-US" b="1" dirty="0" smtClean="0"/>
              <a:t>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3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 this test…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81193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Recruiting developers of PeopleSoft, ask them to register for courses.</a:t>
            </a:r>
          </a:p>
          <a:p>
            <a:r>
              <a:rPr lang="en-US" dirty="0" smtClean="0"/>
              <a:t>Because they can register for their courses within 5 minutes, the interface is deemed usable.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588" y="1600199"/>
            <a:ext cx="528029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3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Validity » Across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test subjects representative of the target user population?</a:t>
            </a:r>
          </a:p>
          <a:p>
            <a:r>
              <a:rPr lang="en-US" dirty="0" smtClean="0"/>
              <a:t>Is it a randomly selected group, or are there constraints on how the group is selected that may affect test results?</a:t>
            </a:r>
          </a:p>
          <a:p>
            <a:endParaRPr lang="en-US" dirty="0"/>
          </a:p>
          <a:p>
            <a:r>
              <a:rPr lang="en-US" b="1" dirty="0" smtClean="0"/>
              <a:t>Generalizability across a population.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8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should now be able to: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» Know how to select users for a usability test, and how many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» Be able to describe how to analyze data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» Describe three different usability test protocols, and their pros and cons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» Define external validity, and evaluate a usability test for external validity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24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Usability Testing: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Who?</a:t>
            </a:r>
          </a:p>
          <a:p>
            <a:pPr lvl="1"/>
            <a:r>
              <a:rPr lang="en-US" dirty="0" smtClean="0"/>
              <a:t>Depends on your needs</a:t>
            </a:r>
          </a:p>
          <a:p>
            <a:pPr lvl="1"/>
            <a:r>
              <a:rPr lang="en-US" b="1" dirty="0" smtClean="0"/>
              <a:t>Goal</a:t>
            </a:r>
            <a:r>
              <a:rPr lang="en-US" dirty="0" smtClean="0"/>
              <a:t>: get the people that will be using it, or people that represent those that will be using it</a:t>
            </a:r>
          </a:p>
          <a:p>
            <a:r>
              <a:rPr lang="en-US" dirty="0" smtClean="0"/>
              <a:t>How many?</a:t>
            </a:r>
          </a:p>
          <a:p>
            <a:pPr lvl="1"/>
            <a:r>
              <a:rPr lang="en-US" dirty="0" smtClean="0"/>
              <a:t>Considerable debate in the community. Rule of thumb: ~5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Tests: How many users?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9936"/>
            <a:ext cx="9144000" cy="2549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686504"/>
            <a:ext cx="78061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Main argument</a:t>
            </a:r>
            <a:r>
              <a:rPr lang="en-US" sz="2400" dirty="0" smtClean="0">
                <a:solidFill>
                  <a:schemeClr val="bg1"/>
                </a:solidFill>
              </a:rPr>
              <a:t>: If you have 15 people, it’s better to test three designs with 5 users each, rather than one design with 15 people. 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 Pragmatics, bang for buck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5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sense of your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 for:</a:t>
            </a:r>
          </a:p>
          <a:p>
            <a:pPr lvl="1"/>
            <a:r>
              <a:rPr lang="en-US" dirty="0" smtClean="0"/>
              <a:t>Big obvious problems</a:t>
            </a:r>
          </a:p>
          <a:p>
            <a:pPr lvl="1"/>
            <a:r>
              <a:rPr lang="en-US" dirty="0" smtClean="0"/>
              <a:t>Error trends</a:t>
            </a:r>
          </a:p>
          <a:p>
            <a:pPr lvl="1"/>
            <a:r>
              <a:rPr lang="en-US" dirty="0" smtClean="0"/>
              <a:t>Trends in comments</a:t>
            </a:r>
          </a:p>
          <a:p>
            <a:r>
              <a:rPr lang="en-US" dirty="0" smtClean="0"/>
              <a:t>Group issues in terms of severity/priority</a:t>
            </a:r>
          </a:p>
          <a:p>
            <a:pPr lvl="1"/>
            <a:r>
              <a:rPr lang="en-US" dirty="0" smtClean="0"/>
              <a:t>1: must fix/brick wall</a:t>
            </a:r>
          </a:p>
          <a:p>
            <a:pPr lvl="1"/>
            <a:r>
              <a:rPr lang="en-US" dirty="0" smtClean="0"/>
              <a:t>2: should fix/okay to wait</a:t>
            </a:r>
          </a:p>
          <a:p>
            <a:pPr lvl="1"/>
            <a:r>
              <a:rPr lang="en-US" dirty="0" smtClean="0"/>
              <a:t>3: okay as is/could be improved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7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sense of your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Affinity diagrams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2228850"/>
            <a:ext cx="50800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2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sense of your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Discussion with others who watched with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2416922"/>
            <a:ext cx="6324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8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sense of your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 for:</a:t>
            </a:r>
          </a:p>
          <a:p>
            <a:pPr lvl="1"/>
            <a:r>
              <a:rPr lang="en-US" dirty="0" smtClean="0"/>
              <a:t>Big obvious problems</a:t>
            </a:r>
          </a:p>
          <a:p>
            <a:pPr lvl="1"/>
            <a:r>
              <a:rPr lang="en-US" dirty="0" smtClean="0"/>
              <a:t>Error trends</a:t>
            </a:r>
          </a:p>
          <a:p>
            <a:pPr lvl="1"/>
            <a:r>
              <a:rPr lang="en-US" dirty="0" smtClean="0"/>
              <a:t>Trends in comments</a:t>
            </a:r>
          </a:p>
          <a:p>
            <a:r>
              <a:rPr lang="en-US" dirty="0" smtClean="0"/>
              <a:t>Group issues in terms of severity/priority</a:t>
            </a:r>
          </a:p>
          <a:p>
            <a:pPr lvl="1"/>
            <a:r>
              <a:rPr lang="en-US" dirty="0" smtClean="0"/>
              <a:t>1: must fix/brick wall</a:t>
            </a:r>
          </a:p>
          <a:p>
            <a:pPr lvl="1"/>
            <a:r>
              <a:rPr lang="en-US" dirty="0" smtClean="0"/>
              <a:t>2: should fix/okay to wait</a:t>
            </a:r>
          </a:p>
          <a:p>
            <a:pPr lvl="1"/>
            <a:r>
              <a:rPr lang="en-US" dirty="0" smtClean="0"/>
              <a:t>3: okay as is/could be improved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53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-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1-introduction</Template>
  <TotalTime>9264</TotalTime>
  <Words>1346</Words>
  <Application>Microsoft Macintosh PowerPoint</Application>
  <PresentationFormat>On-screen Show (4:3)</PresentationFormat>
  <Paragraphs>218</Paragraphs>
  <Slides>34</Slides>
  <Notes>11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1-introduction</vt:lpstr>
      <vt:lpstr>PowerPoint Presentation</vt:lpstr>
      <vt:lpstr>Usability Testing 2</vt:lpstr>
      <vt:lpstr>Learning Objectives</vt:lpstr>
      <vt:lpstr>Usability Testing: Users</vt:lpstr>
      <vt:lpstr>Usability Tests: How many users?</vt:lpstr>
      <vt:lpstr>Making sense of your data</vt:lpstr>
      <vt:lpstr>Making sense of your data</vt:lpstr>
      <vt:lpstr>Making sense of your data</vt:lpstr>
      <vt:lpstr>Making sense of your data</vt:lpstr>
      <vt:lpstr>Usability Testing: Providing Feedback</vt:lpstr>
      <vt:lpstr>What users do video-hotel</vt:lpstr>
      <vt:lpstr>PowerPoint Presentation</vt:lpstr>
      <vt:lpstr>PowerPoint Presentation</vt:lpstr>
      <vt:lpstr>Think-aloud protocol</vt:lpstr>
      <vt:lpstr>Think-aloud protocol</vt:lpstr>
      <vt:lpstr>Co-discovery Learning prototcol</vt:lpstr>
      <vt:lpstr>Conceptual Model Extraction</vt:lpstr>
      <vt:lpstr>Conceptual Model Extraction</vt:lpstr>
      <vt:lpstr>Three Basic Usability Test Protocols</vt:lpstr>
      <vt:lpstr>Variations on Usability Tests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Experimental Validity</vt:lpstr>
      <vt:lpstr>Imagine this test…</vt:lpstr>
      <vt:lpstr>External Validity » Across Situations</vt:lpstr>
      <vt:lpstr>Imagine this test…</vt:lpstr>
      <vt:lpstr>External Validity » Across People</vt:lpstr>
      <vt:lpstr>Learning Objectives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for people not like us</dc:title>
  <dc:creator>Tony</dc:creator>
  <cp:lastModifiedBy>Tony Tang</cp:lastModifiedBy>
  <cp:revision>76</cp:revision>
  <dcterms:created xsi:type="dcterms:W3CDTF">2012-08-20T05:23:43Z</dcterms:created>
  <dcterms:modified xsi:type="dcterms:W3CDTF">2014-02-14T04:22:16Z</dcterms:modified>
</cp:coreProperties>
</file>