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88" r:id="rId3"/>
    <p:sldId id="257" r:id="rId4"/>
    <p:sldId id="259" r:id="rId5"/>
    <p:sldId id="258" r:id="rId6"/>
    <p:sldId id="287" r:id="rId7"/>
    <p:sldId id="260" r:id="rId8"/>
    <p:sldId id="285" r:id="rId9"/>
    <p:sldId id="284" r:id="rId10"/>
    <p:sldId id="283" r:id="rId11"/>
    <p:sldId id="286" r:id="rId12"/>
    <p:sldId id="261" r:id="rId13"/>
    <p:sldId id="265" r:id="rId14"/>
    <p:sldId id="266" r:id="rId15"/>
    <p:sldId id="267" r:id="rId16"/>
    <p:sldId id="268" r:id="rId17"/>
    <p:sldId id="269" r:id="rId18"/>
    <p:sldId id="262" r:id="rId19"/>
    <p:sldId id="263" r:id="rId20"/>
    <p:sldId id="272" r:id="rId21"/>
    <p:sldId id="271" r:id="rId22"/>
    <p:sldId id="270" r:id="rId23"/>
    <p:sldId id="264" r:id="rId24"/>
    <p:sldId id="28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025" autoAdjust="0"/>
    <p:restoredTop sz="78305" autoAdjust="0"/>
  </p:normalViewPr>
  <p:slideViewPr>
    <p:cSldViewPr snapToGrid="0" snapToObjects="1">
      <p:cViewPr varScale="1">
        <p:scale>
          <a:sx n="69" d="100"/>
          <a:sy n="69" d="100"/>
        </p:scale>
        <p:origin x="-760" y="-96"/>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13-02-14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13-02-14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a:t>
            </a:fld>
            <a:endParaRPr lang="en-US"/>
          </a:p>
        </p:txBody>
      </p:sp>
    </p:spTree>
    <p:extLst>
      <p:ext uri="{BB962C8B-B14F-4D97-AF65-F5344CB8AC3E}">
        <p14:creationId xmlns:p14="http://schemas.microsoft.com/office/powerpoint/2010/main" val="68229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“in</a:t>
            </a:r>
            <a:r>
              <a:rPr lang="en-US" baseline="0" dirty="0" smtClean="0"/>
              <a:t> English” variation of a slide that comes in slide deck 16 that talks about a “HOWTO”</a:t>
            </a:r>
          </a:p>
          <a:p>
            <a:endParaRPr lang="en-US" baseline="0" dirty="0" smtClean="0"/>
          </a:p>
          <a:p>
            <a:r>
              <a:rPr lang="en-US" baseline="0" dirty="0" smtClean="0"/>
              <a:t>They complement each other in that this talks about things in a grounded, “real life” way without any specialized terms, whereas the </a:t>
            </a:r>
            <a:r>
              <a:rPr lang="en-US" baseline="0" dirty="0" err="1" smtClean="0"/>
              <a:t>howto</a:t>
            </a:r>
            <a:r>
              <a:rPr lang="en-US" baseline="0" dirty="0" smtClean="0"/>
              <a:t> uses language and vocabulary that you will know </a:t>
            </a:r>
            <a:r>
              <a:rPr lang="en-US" baseline="0" smtClean="0"/>
              <a:t>by then.</a:t>
            </a:r>
            <a:endParaRPr lang="en-US"/>
          </a:p>
        </p:txBody>
      </p:sp>
      <p:sp>
        <p:nvSpPr>
          <p:cNvPr id="4" name="Slide Number Placeholder 3"/>
          <p:cNvSpPr>
            <a:spLocks noGrp="1"/>
          </p:cNvSpPr>
          <p:nvPr>
            <p:ph type="sldNum" sz="quarter" idx="10"/>
          </p:nvPr>
        </p:nvSpPr>
        <p:spPr/>
        <p:txBody>
          <a:bodyPr/>
          <a:lstStyle/>
          <a:p>
            <a:fld id="{2C9EC02C-7862-C04F-88CF-B6FBE0D0E7F9}" type="slidenum">
              <a:rPr lang="en-US" smtClean="0"/>
              <a:pPr/>
              <a:t>12</a:t>
            </a:fld>
            <a:endParaRPr lang="en-US"/>
          </a:p>
        </p:txBody>
      </p:sp>
    </p:spTree>
    <p:extLst>
      <p:ext uri="{BB962C8B-B14F-4D97-AF65-F5344CB8AC3E}">
        <p14:creationId xmlns:p14="http://schemas.microsoft.com/office/powerpoint/2010/main" val="221233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lynnewatanabe.wordpress.com</a:t>
            </a:r>
            <a:r>
              <a:rPr lang="en-US" dirty="0" smtClean="0"/>
              <a:t>/2011/08/24/could-usability-testing-of-websites-help-non-profits-heck-yeah/</a:t>
            </a:r>
          </a:p>
          <a:p>
            <a:r>
              <a:rPr lang="en-US" dirty="0" smtClean="0"/>
              <a:t>http://</a:t>
            </a:r>
            <a:r>
              <a:rPr lang="en-US" dirty="0" err="1" smtClean="0"/>
              <a:t>www.telono.com</a:t>
            </a:r>
            <a:r>
              <a:rPr lang="en-US" dirty="0" smtClean="0"/>
              <a:t>/en/</a:t>
            </a:r>
            <a:r>
              <a:rPr lang="en-US" dirty="0" err="1" smtClean="0"/>
              <a:t>lelab</a:t>
            </a:r>
            <a:r>
              <a:rPr lang="en-US" dirty="0" smtClean="0"/>
              <a:t>/fixed-lab</a:t>
            </a:r>
          </a:p>
          <a:p>
            <a:r>
              <a:rPr lang="en-US" dirty="0" smtClean="0"/>
              <a:t>http://</a:t>
            </a:r>
            <a:r>
              <a:rPr lang="en-US" dirty="0" err="1" smtClean="0"/>
              <a:t>www.clockwork.net</a:t>
            </a:r>
            <a:r>
              <a:rPr lang="en-US" dirty="0" smtClean="0"/>
              <a:t>/blog/2009/11/04/291/</a:t>
            </a:r>
            <a:r>
              <a:rPr lang="en-US" dirty="0" err="1" smtClean="0"/>
              <a:t>our_usability_lab_keepin_it_simple</a:t>
            </a:r>
            <a:endParaRPr lang="en-US" dirty="0" smtClean="0"/>
          </a:p>
          <a:p>
            <a:r>
              <a:rPr lang="en-US" dirty="0" smtClean="0"/>
              <a:t>http://</a:t>
            </a:r>
            <a:r>
              <a:rPr lang="en-US" dirty="0" err="1" smtClean="0"/>
              <a:t>www.experiencelabstudios.com</a:t>
            </a:r>
            <a:r>
              <a:rPr lang="en-US" dirty="0" smtClean="0"/>
              <a:t>/</a:t>
            </a:r>
            <a:r>
              <a:rPr lang="en-US" dirty="0" err="1" smtClean="0"/>
              <a:t>studio_small.html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13</a:t>
            </a:fld>
            <a:endParaRPr lang="en-US"/>
          </a:p>
        </p:txBody>
      </p:sp>
    </p:spTree>
    <p:extLst>
      <p:ext uri="{BB962C8B-B14F-4D97-AF65-F5344CB8AC3E}">
        <p14:creationId xmlns:p14="http://schemas.microsoft.com/office/powerpoint/2010/main" val="454306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lynnewatanabe.wordpress.com</a:t>
            </a:r>
            <a:r>
              <a:rPr lang="en-US" dirty="0" smtClean="0"/>
              <a:t>/2011/08/24/could-usability-testing-of-websites-help-non-profits-heck-yeah/</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14</a:t>
            </a:fld>
            <a:endParaRPr lang="en-US"/>
          </a:p>
        </p:txBody>
      </p:sp>
    </p:spTree>
    <p:extLst>
      <p:ext uri="{BB962C8B-B14F-4D97-AF65-F5344CB8AC3E}">
        <p14:creationId xmlns:p14="http://schemas.microsoft.com/office/powerpoint/2010/main" val="454306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lynnewatanabe.wordpress.com</a:t>
            </a:r>
            <a:r>
              <a:rPr lang="en-US" dirty="0" smtClean="0"/>
              <a:t>/2011/08/24/could-usability-testing-of-websites-help-non-profits-heck-yeah/</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15</a:t>
            </a:fld>
            <a:endParaRPr lang="en-US"/>
          </a:p>
        </p:txBody>
      </p:sp>
    </p:spTree>
    <p:extLst>
      <p:ext uri="{BB962C8B-B14F-4D97-AF65-F5344CB8AC3E}">
        <p14:creationId xmlns:p14="http://schemas.microsoft.com/office/powerpoint/2010/main" val="454306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lynnewatanabe.wordpress.com</a:t>
            </a:r>
            <a:r>
              <a:rPr lang="en-US" dirty="0" smtClean="0"/>
              <a:t>/2011/08/24/could-usability-testing-of-websites-help-non-profits-heck-yeah/</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16</a:t>
            </a:fld>
            <a:endParaRPr lang="en-US"/>
          </a:p>
        </p:txBody>
      </p:sp>
    </p:spTree>
    <p:extLst>
      <p:ext uri="{BB962C8B-B14F-4D97-AF65-F5344CB8AC3E}">
        <p14:creationId xmlns:p14="http://schemas.microsoft.com/office/powerpoint/2010/main" val="454306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www.useit.com</a:t>
            </a:r>
            <a:r>
              <a:rPr lang="en-US" dirty="0" smtClean="0"/>
              <a:t>/</a:t>
            </a:r>
            <a:r>
              <a:rPr lang="en-US" dirty="0" err="1" smtClean="0"/>
              <a:t>alertbox</a:t>
            </a:r>
            <a:r>
              <a:rPr lang="en-US" dirty="0" smtClean="0"/>
              <a:t>/20030825.html</a:t>
            </a:r>
          </a:p>
          <a:p>
            <a:endParaRPr lang="en-US" dirty="0" smtClean="0"/>
          </a:p>
          <a:p>
            <a:r>
              <a:rPr lang="en-US" dirty="0" smtClean="0"/>
              <a:t>Some of these require “repeat visits”, and so may not always be practical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18</a:t>
            </a:fld>
            <a:endParaRPr lang="en-US"/>
          </a:p>
        </p:txBody>
      </p:sp>
    </p:spTree>
    <p:extLst>
      <p:ext uri="{BB962C8B-B14F-4D97-AF65-F5344CB8AC3E}">
        <p14:creationId xmlns:p14="http://schemas.microsoft.com/office/powerpoint/2010/main" val="3951589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to video:</a:t>
            </a:r>
          </a:p>
          <a:p>
            <a:r>
              <a:rPr lang="en-US" dirty="0" smtClean="0"/>
              <a:t>--</a:t>
            </a:r>
            <a:r>
              <a:rPr lang="en-US" baseline="0" dirty="0" smtClean="0"/>
              <a:t> A system built by Corel to help web designers to structure websites</a:t>
            </a:r>
          </a:p>
          <a:p>
            <a:r>
              <a:rPr lang="en-US" baseline="0" dirty="0" smtClean="0"/>
              <a:t>-- Evaluating a paper prototype to explore whether or not people can do basic tasks (e.g. “create a new page”)</a:t>
            </a:r>
          </a:p>
          <a:p>
            <a:r>
              <a:rPr lang="en-US" baseline="0" dirty="0" smtClean="0"/>
              <a:t>-- What you will see is: you can use a paper prototype to do this; people have different language than what the designers expected</a:t>
            </a:r>
            <a:endParaRPr lang="en-US" dirty="0" smtClean="0"/>
          </a:p>
          <a:p>
            <a:endParaRPr lang="en-US" dirty="0" smtClean="0"/>
          </a:p>
          <a:p>
            <a:r>
              <a:rPr lang="en-US" dirty="0" smtClean="0"/>
              <a:t>http://</a:t>
            </a:r>
            <a:r>
              <a:rPr lang="en-US" dirty="0" err="1" smtClean="0"/>
              <a:t>www.youtube.com</a:t>
            </a:r>
            <a:r>
              <a:rPr lang="en-US" dirty="0" smtClean="0"/>
              <a:t>/</a:t>
            </a:r>
            <a:r>
              <a:rPr lang="en-US" dirty="0" err="1" smtClean="0"/>
              <a:t>watch?v</a:t>
            </a:r>
            <a:r>
              <a:rPr lang="en-US" dirty="0" smtClean="0"/>
              <a:t>=ppnRQD06ggY</a:t>
            </a:r>
          </a:p>
          <a:p>
            <a:endParaRPr lang="en-US" dirty="0" smtClean="0"/>
          </a:p>
          <a:p>
            <a:r>
              <a:rPr lang="en-US" dirty="0" smtClean="0"/>
              <a:t>What is striking about this video?</a:t>
            </a:r>
          </a:p>
          <a:p>
            <a:r>
              <a:rPr lang="en-US" dirty="0" smtClean="0"/>
              <a:t>Site settings -&gt; use of terminology</a:t>
            </a:r>
          </a:p>
          <a:p>
            <a:r>
              <a:rPr lang="en-US" dirty="0" smtClean="0"/>
              <a:t>Notions</a:t>
            </a:r>
            <a:r>
              <a:rPr lang="en-US" baseline="0" dirty="0" smtClean="0"/>
              <a:t> of mental models, and how design can push one or another</a:t>
            </a:r>
          </a:p>
          <a:p>
            <a:r>
              <a:rPr lang="en-US" baseline="0" dirty="0" smtClean="0"/>
              <a:t>You can evaluate some things just with paper prototypes!</a:t>
            </a:r>
          </a:p>
          <a:p>
            <a:r>
              <a:rPr lang="en-US" baseline="0" dirty="0" smtClean="0"/>
              <a:t>What are they evaluating here? (flow)</a:t>
            </a:r>
          </a:p>
          <a:p>
            <a:r>
              <a:rPr lang="en-US" baseline="0" dirty="0" smtClean="0"/>
              <a:t>What can you not evaluate with a paper prototype?</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19</a:t>
            </a:fld>
            <a:endParaRPr lang="en-US"/>
          </a:p>
        </p:txBody>
      </p:sp>
    </p:spTree>
    <p:extLst>
      <p:ext uri="{BB962C8B-B14F-4D97-AF65-F5344CB8AC3E}">
        <p14:creationId xmlns:p14="http://schemas.microsoft.com/office/powerpoint/2010/main" val="205305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www.uie.com</a:t>
            </a:r>
            <a:r>
              <a:rPr lang="en-US" dirty="0" smtClean="0"/>
              <a:t>/events/roadshow/</a:t>
            </a:r>
            <a:r>
              <a:rPr lang="en-US" dirty="0" err="1" smtClean="0"/>
              <a:t>know_your_users</a:t>
            </a:r>
            <a:r>
              <a:rPr lang="en-US" dirty="0" smtClean="0"/>
              <a:t>/articles/</a:t>
            </a:r>
            <a:r>
              <a:rPr lang="en-US" dirty="0" err="1" smtClean="0"/>
              <a:t>usability_testing_mistakes</a:t>
            </a:r>
            <a:r>
              <a:rPr lang="en-US" dirty="0" smtClean="0"/>
              <a: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20</a:t>
            </a:fld>
            <a:endParaRPr lang="en-US"/>
          </a:p>
        </p:txBody>
      </p:sp>
    </p:spTree>
    <p:extLst>
      <p:ext uri="{BB962C8B-B14F-4D97-AF65-F5344CB8AC3E}">
        <p14:creationId xmlns:p14="http://schemas.microsoft.com/office/powerpoint/2010/main" val="451909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22</a:t>
            </a:fld>
            <a:endParaRPr lang="en-US"/>
          </a:p>
        </p:txBody>
      </p:sp>
    </p:spTree>
    <p:extLst>
      <p:ext uri="{BB962C8B-B14F-4D97-AF65-F5344CB8AC3E}">
        <p14:creationId xmlns:p14="http://schemas.microsoft.com/office/powerpoint/2010/main" val="3342462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things you can really drill down on, and consider carefully</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23</a:t>
            </a:fld>
            <a:endParaRPr lang="en-US"/>
          </a:p>
        </p:txBody>
      </p:sp>
    </p:spTree>
    <p:extLst>
      <p:ext uri="{BB962C8B-B14F-4D97-AF65-F5344CB8AC3E}">
        <p14:creationId xmlns:p14="http://schemas.microsoft.com/office/powerpoint/2010/main" val="271815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suppose you were</a:t>
            </a:r>
            <a:r>
              <a:rPr lang="en-US" baseline="0" dirty="0" smtClean="0"/>
              <a:t> part of the design team for </a:t>
            </a:r>
            <a:r>
              <a:rPr lang="en-US" baseline="0" dirty="0" err="1" smtClean="0"/>
              <a:t>ucalgary.ca</a:t>
            </a:r>
            <a:endParaRPr lang="en-US" baseline="0" dirty="0" smtClean="0"/>
          </a:p>
          <a:p>
            <a:r>
              <a:rPr lang="en-US" baseline="0" dirty="0" smtClean="0"/>
              <a:t>What now? You have a design</a:t>
            </a:r>
          </a:p>
          <a:p>
            <a:r>
              <a:rPr lang="en-US" baseline="0" dirty="0" smtClean="0"/>
              <a:t>What will you evaluate?</a:t>
            </a:r>
          </a:p>
          <a:p>
            <a:r>
              <a:rPr lang="en-US" baseline="0" dirty="0" smtClean="0"/>
              <a:t>How will you evaluate this?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4</a:t>
            </a:fld>
            <a:endParaRPr lang="en-US"/>
          </a:p>
        </p:txBody>
      </p:sp>
    </p:spTree>
    <p:extLst>
      <p:ext uri="{BB962C8B-B14F-4D97-AF65-F5344CB8AC3E}">
        <p14:creationId xmlns:p14="http://schemas.microsoft.com/office/powerpoint/2010/main" val="74252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5</a:t>
            </a:fld>
            <a:endParaRPr lang="en-US"/>
          </a:p>
        </p:txBody>
      </p:sp>
    </p:spTree>
    <p:extLst>
      <p:ext uri="{BB962C8B-B14F-4D97-AF65-F5344CB8AC3E}">
        <p14:creationId xmlns:p14="http://schemas.microsoft.com/office/powerpoint/2010/main" val="70591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of</a:t>
            </a:r>
            <a:r>
              <a:rPr lang="en-US" baseline="0" dirty="0" smtClean="0"/>
              <a:t> these would be easier to use?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6</a:t>
            </a:fld>
            <a:endParaRPr lang="en-US"/>
          </a:p>
        </p:txBody>
      </p:sp>
    </p:spTree>
    <p:extLst>
      <p:ext uri="{BB962C8B-B14F-4D97-AF65-F5344CB8AC3E}">
        <p14:creationId xmlns:p14="http://schemas.microsoft.com/office/powerpoint/2010/main" val="16204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important point—that users are</a:t>
            </a:r>
            <a:r>
              <a:rPr lang="en-US" baseline="0" dirty="0" smtClean="0"/>
              <a:t> not the ones being evaluated. Although we recruit them, and ask them to complete tasks for us, and we watch them fail, the key is that what we are evaluating Is whether the design is making it something that they can do</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7</a:t>
            </a:fld>
            <a:endParaRPr lang="en-US"/>
          </a:p>
        </p:txBody>
      </p:sp>
    </p:spTree>
    <p:extLst>
      <p:ext uri="{BB962C8B-B14F-4D97-AF65-F5344CB8AC3E}">
        <p14:creationId xmlns:p14="http://schemas.microsoft.com/office/powerpoint/2010/main" val="259005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few sets of slides – imagine you were evaluating the interfaces, and what would you say about whether they were good or bad</a:t>
            </a:r>
          </a:p>
          <a:p>
            <a:endParaRPr lang="en-US" baseline="0" dirty="0" smtClean="0"/>
          </a:p>
          <a:p>
            <a:r>
              <a:rPr lang="en-US" baseline="0" dirty="0" smtClean="0"/>
              <a:t>Intuitively, these ideas are what we are trying to capture in a usability test… learnable? Efficient? </a:t>
            </a:r>
            <a:r>
              <a:rPr lang="en-US" baseline="0" dirty="0" err="1" smtClean="0"/>
              <a:t>Satisified</a:t>
            </a:r>
            <a:r>
              <a:rPr lang="en-US" baseline="0" dirty="0" smtClean="0"/>
              <a:t>? Reduces errors (playing errors)? Some of these ideas are obvious with interfaces that we know well, but they get really tricky when it’s interfaces that people DON’T </a:t>
            </a:r>
            <a:r>
              <a:rPr lang="en-US" baseline="0" smtClean="0"/>
              <a:t>know well.</a:t>
            </a:r>
            <a:endParaRPr lang="en-US" baseline="0" dirty="0" smtClean="0"/>
          </a:p>
          <a:p>
            <a:endParaRPr lang="en-US" baseline="0" dirty="0" smtClean="0"/>
          </a:p>
          <a:p>
            <a:endParaRPr lang="en-US" dirty="0" smtClean="0"/>
          </a:p>
          <a:p>
            <a:endParaRPr lang="en-US" dirty="0" smtClean="0"/>
          </a:p>
          <a:p>
            <a:r>
              <a:rPr lang="en-US" dirty="0" smtClean="0"/>
              <a:t>Easy to learn, but less task coverage (and</a:t>
            </a:r>
            <a:r>
              <a:rPr lang="en-US" baseline="0" dirty="0" smtClean="0"/>
              <a:t> perhaps inefficient</a:t>
            </a:r>
            <a:r>
              <a:rPr lang="en-US" dirty="0" smtClean="0"/>
              <a: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8</a:t>
            </a:fld>
            <a:endParaRPr lang="en-US"/>
          </a:p>
        </p:txBody>
      </p:sp>
    </p:spTree>
    <p:extLst>
      <p:ext uri="{BB962C8B-B14F-4D97-AF65-F5344CB8AC3E}">
        <p14:creationId xmlns:p14="http://schemas.microsoft.com/office/powerpoint/2010/main" val="228624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Difficult to learn,</a:t>
            </a:r>
            <a:r>
              <a:rPr lang="en-US" baseline="0" dirty="0" smtClean="0"/>
              <a:t> but efficient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9</a:t>
            </a:fld>
            <a:endParaRPr lang="en-US"/>
          </a:p>
        </p:txBody>
      </p:sp>
    </p:spTree>
    <p:extLst>
      <p:ext uri="{BB962C8B-B14F-4D97-AF65-F5344CB8AC3E}">
        <p14:creationId xmlns:p14="http://schemas.microsoft.com/office/powerpoint/2010/main" val="98619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Crazy to look at,</a:t>
            </a:r>
            <a:r>
              <a:rPr lang="en-US" baseline="0" dirty="0" smtClean="0"/>
              <a:t> difficult to learn, but efficient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10</a:t>
            </a:fld>
            <a:endParaRPr lang="en-US"/>
          </a:p>
        </p:txBody>
      </p:sp>
    </p:spTree>
    <p:extLst>
      <p:ext uri="{BB962C8B-B14F-4D97-AF65-F5344CB8AC3E}">
        <p14:creationId xmlns:p14="http://schemas.microsoft.com/office/powerpoint/2010/main" val="4029648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http://droid-</a:t>
            </a:r>
            <a:r>
              <a:rPr lang="en-US" dirty="0" err="1" smtClean="0"/>
              <a:t>n.com</a:t>
            </a:r>
            <a:r>
              <a:rPr lang="en-US" dirty="0" smtClean="0"/>
              <a:t>/</a:t>
            </a:r>
            <a:r>
              <a:rPr lang="en-US" dirty="0" err="1" smtClean="0"/>
              <a:t>wp</a:t>
            </a:r>
            <a:r>
              <a:rPr lang="en-US" dirty="0" smtClean="0"/>
              <a:t>-content/uploads/2011/06/wpid-acer-m500-circular-ui.jpg</a:t>
            </a:r>
          </a:p>
          <a:p>
            <a:endParaRPr lang="en-US" dirty="0" smtClean="0"/>
          </a:p>
          <a:p>
            <a:r>
              <a:rPr lang="en-US" dirty="0" smtClean="0"/>
              <a:t>Can they learn this interface if they’ve never seen it before? Are there familiar elements? Is it using the language they expect?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11</a:t>
            </a:fld>
            <a:endParaRPr lang="en-US"/>
          </a:p>
        </p:txBody>
      </p:sp>
    </p:spTree>
    <p:extLst>
      <p:ext uri="{BB962C8B-B14F-4D97-AF65-F5344CB8AC3E}">
        <p14:creationId xmlns:p14="http://schemas.microsoft.com/office/powerpoint/2010/main" val="119778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13-02-14</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13-02-14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13-02-14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13-02-14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13-02-14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13-02-14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13-02-14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13-02-14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13-02-14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13-02-14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13-02-14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13-02-14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Usability Testing</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Winter 2014</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sp>
        <p:nvSpPr>
          <p:cNvPr id="5" name="TextBox 4"/>
          <p:cNvSpPr txBox="1"/>
          <p:nvPr/>
        </p:nvSpPr>
        <p:spPr>
          <a:xfrm>
            <a:off x="1208745" y="5638800"/>
            <a:ext cx="6563655" cy="369332"/>
          </a:xfrm>
          <a:prstGeom prst="rect">
            <a:avLst/>
          </a:prstGeom>
          <a:noFill/>
        </p:spPr>
        <p:txBody>
          <a:bodyPr wrap="square" rtlCol="0">
            <a:spAutoFit/>
          </a:bodyPr>
          <a:lstStyle/>
          <a:p>
            <a:pPr algn="ctr"/>
            <a:r>
              <a:rPr lang="en-US" dirty="0" smtClean="0">
                <a:solidFill>
                  <a:srgbClr val="D9D9D9"/>
                </a:solidFill>
              </a:rPr>
              <a:t>Anthony Tang</a:t>
            </a:r>
            <a:endParaRPr lang="en-US" dirty="0">
              <a:solidFill>
                <a:srgbClr val="D9D9D9"/>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pic>
        <p:nvPicPr>
          <p:cNvPr id="5" name="Picture 4"/>
          <p:cNvPicPr>
            <a:picLocks noChangeAspect="1"/>
          </p:cNvPicPr>
          <p:nvPr/>
        </p:nvPicPr>
        <p:blipFill>
          <a:blip r:embed="rId3"/>
          <a:stretch>
            <a:fillRect/>
          </a:stretch>
        </p:blipFill>
        <p:spPr>
          <a:xfrm>
            <a:off x="0" y="0"/>
            <a:ext cx="9144000" cy="6858000"/>
          </a:xfrm>
          <a:prstGeom prst="rect">
            <a:avLst/>
          </a:prstGeom>
        </p:spPr>
      </p:pic>
      <p:sp>
        <p:nvSpPr>
          <p:cNvPr id="6" name="Title 1"/>
          <p:cNvSpPr>
            <a:spLocks noGrp="1"/>
          </p:cNvSpPr>
          <p:nvPr>
            <p:ph type="title"/>
          </p:nvPr>
        </p:nvSpPr>
        <p:spPr>
          <a:xfrm>
            <a:off x="1288611" y="175799"/>
            <a:ext cx="8229600" cy="1143000"/>
          </a:xfrm>
        </p:spPr>
        <p:txBody>
          <a:bodyPr>
            <a:normAutofit fontScale="90000"/>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Difficult to learn, efficient?</a:t>
            </a:r>
            <a:b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Reduces errors? Satisfaction?</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11805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pic>
        <p:nvPicPr>
          <p:cNvPr id="5" name="Picture 4"/>
          <p:cNvPicPr>
            <a:picLocks noChangeAspect="1"/>
          </p:cNvPicPr>
          <p:nvPr/>
        </p:nvPicPr>
        <p:blipFill>
          <a:blip r:embed="rId3"/>
          <a:stretch>
            <a:fillRect/>
          </a:stretch>
        </p:blipFill>
        <p:spPr>
          <a:xfrm>
            <a:off x="0" y="-1"/>
            <a:ext cx="9180986" cy="6721475"/>
          </a:xfrm>
          <a:prstGeom prst="rect">
            <a:avLst/>
          </a:prstGeom>
        </p:spPr>
      </p:pic>
      <p:sp>
        <p:nvSpPr>
          <p:cNvPr id="6" name="Title 1"/>
          <p:cNvSpPr>
            <a:spLocks noGrp="1"/>
          </p:cNvSpPr>
          <p:nvPr>
            <p:ph type="title"/>
          </p:nvPr>
        </p:nvSpPr>
        <p:spPr>
          <a:xfrm>
            <a:off x="457200" y="5391295"/>
            <a:ext cx="8229600" cy="1143000"/>
          </a:xfrm>
        </p:spPr>
        <p:txBody>
          <a:bodyPr>
            <a:normAutofit fontScale="90000"/>
          </a:bodyPr>
          <a:lstStyle/>
          <a:p>
            <a:r>
              <a:rPr lang="en-US" dirty="0" smtClean="0"/>
              <a:t>Interfaces with less well-known elements…</a:t>
            </a:r>
            <a:endParaRPr lang="en-US" dirty="0"/>
          </a:p>
        </p:txBody>
      </p:sp>
    </p:spTree>
    <p:extLst>
      <p:ext uri="{BB962C8B-B14F-4D97-AF65-F5344CB8AC3E}">
        <p14:creationId xmlns:p14="http://schemas.microsoft.com/office/powerpoint/2010/main" val="3129187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 Essentially…</a:t>
            </a:r>
            <a:endParaRPr lang="en-US" dirty="0"/>
          </a:p>
        </p:txBody>
      </p:sp>
      <p:sp>
        <p:nvSpPr>
          <p:cNvPr id="3" name="Content Placeholder 2"/>
          <p:cNvSpPr>
            <a:spLocks noGrp="1"/>
          </p:cNvSpPr>
          <p:nvPr>
            <p:ph idx="1"/>
          </p:nvPr>
        </p:nvSpPr>
        <p:spPr>
          <a:xfrm>
            <a:off x="457200" y="1417638"/>
            <a:ext cx="8229600" cy="5303837"/>
          </a:xfrm>
        </p:spPr>
        <p:txBody>
          <a:bodyPr>
            <a:normAutofit fontScale="92500" lnSpcReduction="20000"/>
          </a:bodyPr>
          <a:lstStyle/>
          <a:p>
            <a:r>
              <a:rPr lang="en-US" dirty="0" smtClean="0"/>
              <a:t>Bring in real users</a:t>
            </a:r>
          </a:p>
          <a:p>
            <a:r>
              <a:rPr lang="en-US" dirty="0" smtClean="0"/>
              <a:t>Have them complete tasks with your design, while you watch </a:t>
            </a:r>
            <a:r>
              <a:rPr lang="en-US" u="sng" dirty="0" smtClean="0"/>
              <a:t>with your entire team</a:t>
            </a:r>
          </a:p>
          <a:p>
            <a:r>
              <a:rPr lang="en-US" dirty="0" smtClean="0"/>
              <a:t>Use a think-aloud protocol, so you can “hear what they are thinking”</a:t>
            </a:r>
          </a:p>
          <a:p>
            <a:r>
              <a:rPr lang="en-US" dirty="0" smtClean="0"/>
              <a:t>Measure</a:t>
            </a:r>
          </a:p>
          <a:p>
            <a:pPr lvl="1"/>
            <a:r>
              <a:rPr lang="en-US" dirty="0" smtClean="0"/>
              <a:t>Task completion, task time</a:t>
            </a:r>
          </a:p>
          <a:p>
            <a:pPr lvl="1"/>
            <a:r>
              <a:rPr lang="en-US" dirty="0" smtClean="0"/>
              <a:t>Satisfaction, problem points, etc.</a:t>
            </a:r>
          </a:p>
          <a:p>
            <a:r>
              <a:rPr lang="en-US" dirty="0" smtClean="0"/>
              <a:t>Identify problems (major ones | minor ones)</a:t>
            </a:r>
          </a:p>
          <a:p>
            <a:r>
              <a:rPr lang="en-US" dirty="0" smtClean="0"/>
              <a:t>Provide design suggestions to design/engineering team</a:t>
            </a:r>
          </a:p>
          <a:p>
            <a:r>
              <a:rPr lang="en-US" dirty="0" smtClean="0"/>
              <a:t>Iterate on the design, repeat</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spTree>
    <p:extLst>
      <p:ext uri="{BB962C8B-B14F-4D97-AF65-F5344CB8AC3E}">
        <p14:creationId xmlns:p14="http://schemas.microsoft.com/office/powerpoint/2010/main" val="1196915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Environments…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pic>
        <p:nvPicPr>
          <p:cNvPr id="8" name="Picture 7"/>
          <p:cNvPicPr>
            <a:picLocks noChangeAspect="1"/>
          </p:cNvPicPr>
          <p:nvPr/>
        </p:nvPicPr>
        <p:blipFill>
          <a:blip r:embed="rId3"/>
          <a:stretch>
            <a:fillRect/>
          </a:stretch>
        </p:blipFill>
        <p:spPr>
          <a:xfrm>
            <a:off x="457200" y="1548327"/>
            <a:ext cx="8141532" cy="5441641"/>
          </a:xfrm>
          <a:prstGeom prst="rect">
            <a:avLst/>
          </a:prstGeom>
        </p:spPr>
      </p:pic>
    </p:spTree>
    <p:extLst>
      <p:ext uri="{BB962C8B-B14F-4D97-AF65-F5344CB8AC3E}">
        <p14:creationId xmlns:p14="http://schemas.microsoft.com/office/powerpoint/2010/main" val="25642600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Environments…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pic>
        <p:nvPicPr>
          <p:cNvPr id="5" name="Picture 4"/>
          <p:cNvPicPr>
            <a:picLocks noChangeAspect="1"/>
          </p:cNvPicPr>
          <p:nvPr/>
        </p:nvPicPr>
        <p:blipFill>
          <a:blip r:embed="rId3"/>
          <a:stretch>
            <a:fillRect/>
          </a:stretch>
        </p:blipFill>
        <p:spPr>
          <a:xfrm>
            <a:off x="283235" y="1379863"/>
            <a:ext cx="8176324" cy="5478137"/>
          </a:xfrm>
          <a:prstGeom prst="rect">
            <a:avLst/>
          </a:prstGeom>
        </p:spPr>
      </p:pic>
    </p:spTree>
    <p:extLst>
      <p:ext uri="{BB962C8B-B14F-4D97-AF65-F5344CB8AC3E}">
        <p14:creationId xmlns:p14="http://schemas.microsoft.com/office/powerpoint/2010/main" val="37113014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Environments…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pic>
        <p:nvPicPr>
          <p:cNvPr id="6" name="Picture 5"/>
          <p:cNvPicPr>
            <a:picLocks noChangeAspect="1"/>
          </p:cNvPicPr>
          <p:nvPr/>
        </p:nvPicPr>
        <p:blipFill>
          <a:blip r:embed="rId3"/>
          <a:stretch>
            <a:fillRect/>
          </a:stretch>
        </p:blipFill>
        <p:spPr>
          <a:xfrm>
            <a:off x="457200" y="1188823"/>
            <a:ext cx="8326368" cy="5532652"/>
          </a:xfrm>
          <a:prstGeom prst="rect">
            <a:avLst/>
          </a:prstGeom>
        </p:spPr>
      </p:pic>
    </p:spTree>
    <p:extLst>
      <p:ext uri="{BB962C8B-B14F-4D97-AF65-F5344CB8AC3E}">
        <p14:creationId xmlns:p14="http://schemas.microsoft.com/office/powerpoint/2010/main" val="37113014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Environments…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pic>
        <p:nvPicPr>
          <p:cNvPr id="7" name="Picture 6"/>
          <p:cNvPicPr>
            <a:picLocks noChangeAspect="1"/>
          </p:cNvPicPr>
          <p:nvPr/>
        </p:nvPicPr>
        <p:blipFill>
          <a:blip r:embed="rId3"/>
          <a:stretch>
            <a:fillRect/>
          </a:stretch>
        </p:blipFill>
        <p:spPr>
          <a:xfrm>
            <a:off x="631164" y="1208351"/>
            <a:ext cx="7666934" cy="5750201"/>
          </a:xfrm>
          <a:prstGeom prst="rect">
            <a:avLst/>
          </a:prstGeom>
        </p:spPr>
      </p:pic>
    </p:spTree>
    <p:extLst>
      <p:ext uri="{BB962C8B-B14F-4D97-AF65-F5344CB8AC3E}">
        <p14:creationId xmlns:p14="http://schemas.microsoft.com/office/powerpoint/2010/main" val="5620917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Environments…</a:t>
            </a:r>
            <a:endParaRPr lang="en-US" dirty="0"/>
          </a:p>
        </p:txBody>
      </p:sp>
      <p:sp>
        <p:nvSpPr>
          <p:cNvPr id="3" name="Content Placeholder 2"/>
          <p:cNvSpPr>
            <a:spLocks noGrp="1"/>
          </p:cNvSpPr>
          <p:nvPr>
            <p:ph idx="1"/>
          </p:nvPr>
        </p:nvSpPr>
        <p:spPr/>
        <p:txBody>
          <a:bodyPr/>
          <a:lstStyle/>
          <a:p>
            <a:r>
              <a:rPr lang="en-US" dirty="0" smtClean="0"/>
              <a:t>Best environment depends on pragmatic considerations, as well as what you’re looking for</a:t>
            </a:r>
          </a:p>
          <a:p>
            <a:pPr lvl="1"/>
            <a:r>
              <a:rPr lang="en-US" dirty="0" smtClean="0"/>
              <a:t>Do you want your whole team to be able to view?</a:t>
            </a:r>
          </a:p>
          <a:p>
            <a:pPr lvl="1"/>
            <a:r>
              <a:rPr lang="en-US" dirty="0" smtClean="0"/>
              <a:t>Do you want to be able to </a:t>
            </a:r>
            <a:r>
              <a:rPr lang="en-US" u="sng" dirty="0" smtClean="0"/>
              <a:t>review</a:t>
            </a:r>
            <a:r>
              <a:rPr lang="en-US" dirty="0" smtClean="0"/>
              <a:t> a test?</a:t>
            </a:r>
          </a:p>
          <a:p>
            <a:pPr lvl="1"/>
            <a:r>
              <a:rPr lang="en-US" dirty="0" smtClean="0"/>
              <a:t>Are interruptions important?</a:t>
            </a:r>
          </a:p>
          <a:p>
            <a:pPr lvl="1"/>
            <a:r>
              <a:rPr lang="en-US" dirty="0" smtClean="0"/>
              <a:t>Repeat use systems, or one-time use systems?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spTree>
    <p:extLst>
      <p:ext uri="{BB962C8B-B14F-4D97-AF65-F5344CB8AC3E}">
        <p14:creationId xmlns:p14="http://schemas.microsoft.com/office/powerpoint/2010/main" val="19897465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you care about in a usability test</a:t>
            </a:r>
            <a:endParaRPr lang="en-US" dirty="0"/>
          </a:p>
        </p:txBody>
      </p:sp>
      <p:sp>
        <p:nvSpPr>
          <p:cNvPr id="3" name="Content Placeholder 2"/>
          <p:cNvSpPr>
            <a:spLocks noGrp="1"/>
          </p:cNvSpPr>
          <p:nvPr>
            <p:ph idx="1"/>
          </p:nvPr>
        </p:nvSpPr>
        <p:spPr>
          <a:xfrm>
            <a:off x="457200" y="1600200"/>
            <a:ext cx="8229600" cy="4898327"/>
          </a:xfrm>
        </p:spPr>
        <p:txBody>
          <a:bodyPr>
            <a:normAutofit fontScale="92500" lnSpcReduction="20000"/>
          </a:bodyPr>
          <a:lstStyle/>
          <a:p>
            <a:r>
              <a:rPr lang="en-US" b="1" dirty="0" smtClean="0"/>
              <a:t>Learnability/Discoverability</a:t>
            </a:r>
            <a:r>
              <a:rPr lang="en-US" dirty="0" smtClean="0"/>
              <a:t>: </a:t>
            </a:r>
            <a:r>
              <a:rPr lang="en-US" sz="2800" dirty="0" smtClean="0">
                <a:solidFill>
                  <a:schemeClr val="bg1">
                    <a:lumMod val="75000"/>
                  </a:schemeClr>
                </a:solidFill>
              </a:rPr>
              <a:t>How easy is it for users to accomplish basic tasks the first time they encounter the design?</a:t>
            </a:r>
          </a:p>
          <a:p>
            <a:r>
              <a:rPr lang="en-US" b="1" dirty="0" smtClean="0"/>
              <a:t>Efficiency</a:t>
            </a:r>
            <a:r>
              <a:rPr lang="en-US" dirty="0" smtClean="0"/>
              <a:t>: </a:t>
            </a:r>
            <a:r>
              <a:rPr lang="en-US" sz="2800" dirty="0" smtClean="0">
                <a:solidFill>
                  <a:srgbClr val="BFBFBF"/>
                </a:solidFill>
              </a:rPr>
              <a:t>Once users have learned the design, how quickly can they perform the tasks?</a:t>
            </a:r>
          </a:p>
          <a:p>
            <a:r>
              <a:rPr lang="en-US" b="1" dirty="0" smtClean="0"/>
              <a:t>Memorability</a:t>
            </a:r>
            <a:r>
              <a:rPr lang="en-US" dirty="0" smtClean="0"/>
              <a:t>: </a:t>
            </a:r>
            <a:r>
              <a:rPr lang="en-US" sz="2800" dirty="0" smtClean="0">
                <a:solidFill>
                  <a:srgbClr val="BFBFBF"/>
                </a:solidFill>
              </a:rPr>
              <a:t>When users return to a design after a period of not using it, how easily can they reestablish proficiency?</a:t>
            </a:r>
          </a:p>
          <a:p>
            <a:r>
              <a:rPr lang="en-US" b="1" dirty="0" smtClean="0"/>
              <a:t>Errors</a:t>
            </a:r>
            <a:r>
              <a:rPr lang="en-US" dirty="0" smtClean="0"/>
              <a:t>: </a:t>
            </a:r>
            <a:r>
              <a:rPr lang="en-US" sz="2800" dirty="0" smtClean="0">
                <a:solidFill>
                  <a:srgbClr val="BFBFBF"/>
                </a:solidFill>
              </a:rPr>
              <a:t>How many errors do users make, where are these errors </a:t>
            </a:r>
            <a:r>
              <a:rPr lang="en-US" sz="2800" dirty="0" err="1" smtClean="0">
                <a:solidFill>
                  <a:srgbClr val="BFBFBF"/>
                </a:solidFill>
              </a:rPr>
              <a:t>occuring</a:t>
            </a:r>
            <a:r>
              <a:rPr lang="en-US" sz="2800" dirty="0" smtClean="0">
                <a:solidFill>
                  <a:srgbClr val="BFBFBF"/>
                </a:solidFill>
              </a:rPr>
              <a:t>, and how easy is it to recover from these errors?</a:t>
            </a:r>
          </a:p>
          <a:p>
            <a:r>
              <a:rPr lang="en-US" b="1" dirty="0" smtClean="0"/>
              <a:t>Satisfaction</a:t>
            </a:r>
            <a:r>
              <a:rPr lang="en-US" dirty="0" smtClean="0"/>
              <a:t>: </a:t>
            </a:r>
            <a:r>
              <a:rPr lang="en-US" sz="3000" dirty="0" smtClean="0">
                <a:solidFill>
                  <a:srgbClr val="BFBFBF"/>
                </a:solidFill>
              </a:rPr>
              <a:t>How pleasant is it to use?</a:t>
            </a:r>
            <a:endParaRPr lang="en-US" sz="3000" dirty="0">
              <a:solidFill>
                <a:srgbClr val="BFBFBF"/>
              </a:solidFill>
            </a:endParaRPr>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spTree>
    <p:extLst>
      <p:ext uri="{BB962C8B-B14F-4D97-AF65-F5344CB8AC3E}">
        <p14:creationId xmlns:p14="http://schemas.microsoft.com/office/powerpoint/2010/main" val="23383775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Corel Paper Prototype Test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spTree>
    <p:extLst>
      <p:ext uri="{BB962C8B-B14F-4D97-AF65-F5344CB8AC3E}">
        <p14:creationId xmlns:p14="http://schemas.microsoft.com/office/powerpoint/2010/main" val="5160808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dirty="0"/>
              <a:t>At the end of this lecture, you should be able to:</a:t>
            </a:r>
          </a:p>
          <a:p>
            <a:r>
              <a:rPr lang="en-US" sz="2400" dirty="0">
                <a:solidFill>
                  <a:srgbClr val="D9D9D9"/>
                </a:solidFill>
              </a:rPr>
              <a:t>» Discuss the goals of the “evaluate” phase, and understand how this plays out in an organization</a:t>
            </a:r>
          </a:p>
          <a:p>
            <a:r>
              <a:rPr lang="en-US" sz="2400" dirty="0">
                <a:solidFill>
                  <a:srgbClr val="D9D9D9"/>
                </a:solidFill>
              </a:rPr>
              <a:t>» Understand the role of a usability experiment</a:t>
            </a:r>
          </a:p>
          <a:p>
            <a:r>
              <a:rPr lang="en-US" sz="2400" dirty="0">
                <a:solidFill>
                  <a:srgbClr val="D9D9D9"/>
                </a:solidFill>
              </a:rPr>
              <a:t>» Describe five testable aspects of interfaces in usability experiments</a:t>
            </a:r>
          </a:p>
          <a:p>
            <a:r>
              <a:rPr lang="en-US" sz="2400" dirty="0">
                <a:solidFill>
                  <a:srgbClr val="D9D9D9"/>
                </a:solidFill>
              </a:rPr>
              <a:t>» Understand how to pick good usability tasks</a:t>
            </a:r>
          </a:p>
          <a:p>
            <a:r>
              <a:rPr lang="en-US" sz="2400" dirty="0">
                <a:solidFill>
                  <a:srgbClr val="D9D9D9"/>
                </a:solidFill>
              </a:rPr>
              <a:t>» Describe five testable metrics in usability </a:t>
            </a:r>
            <a:r>
              <a:rPr lang="en-US" sz="2400" dirty="0" smtClean="0">
                <a:solidFill>
                  <a:srgbClr val="D9D9D9"/>
                </a:solidFill>
              </a:rPr>
              <a:t>experiments</a:t>
            </a:r>
            <a:endParaRPr lang="en-US" sz="2400" dirty="0">
              <a:solidFill>
                <a:srgbClr val="D9D9D9"/>
              </a:solidFill>
            </a:endParaRPr>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Tree>
    <p:extLst>
      <p:ext uri="{BB962C8B-B14F-4D97-AF65-F5344CB8AC3E}">
        <p14:creationId xmlns:p14="http://schemas.microsoft.com/office/powerpoint/2010/main" val="2767187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Tasks: IKEA Example</a:t>
            </a:r>
            <a:endParaRPr lang="en-US" dirty="0"/>
          </a:p>
        </p:txBody>
      </p:sp>
      <p:sp>
        <p:nvSpPr>
          <p:cNvPr id="3" name="Content Placeholder 2"/>
          <p:cNvSpPr>
            <a:spLocks noGrp="1"/>
          </p:cNvSpPr>
          <p:nvPr>
            <p:ph idx="1"/>
          </p:nvPr>
        </p:nvSpPr>
        <p:spPr/>
        <p:txBody>
          <a:bodyPr/>
          <a:lstStyle/>
          <a:p>
            <a:r>
              <a:rPr lang="en-US" dirty="0" smtClean="0"/>
              <a:t>“Find a bookcase”</a:t>
            </a:r>
          </a:p>
          <a:p>
            <a:pPr lvl="1"/>
            <a:r>
              <a:rPr lang="en-US" dirty="0" smtClean="0"/>
              <a:t>Search for “bookcase.”</a:t>
            </a:r>
            <a:endParaRPr lang="en-US" dirty="0"/>
          </a:p>
          <a:p>
            <a:r>
              <a:rPr lang="en-US" dirty="0" smtClean="0"/>
              <a:t>“You have 200+ books in your fiction collection, currently strewn around your living room. Find a way to organize them.”</a:t>
            </a:r>
          </a:p>
          <a:p>
            <a:pPr lvl="1"/>
            <a:r>
              <a:rPr lang="en-US" dirty="0" smtClean="0"/>
              <a:t>Clicking on catalogues looking for a storage solution</a:t>
            </a:r>
          </a:p>
          <a:p>
            <a:pPr lvl="1"/>
            <a:r>
              <a:rPr lang="en-US" dirty="0" smtClean="0"/>
              <a:t>Searches (a few) were for “shelves” and “storage systems”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spTree>
    <p:extLst>
      <p:ext uri="{BB962C8B-B14F-4D97-AF65-F5344CB8AC3E}">
        <p14:creationId xmlns:p14="http://schemas.microsoft.com/office/powerpoint/2010/main" val="2042116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Tasks</a:t>
            </a:r>
            <a:endParaRPr lang="en-US" dirty="0"/>
          </a:p>
        </p:txBody>
      </p:sp>
      <p:sp>
        <p:nvSpPr>
          <p:cNvPr id="3" name="Content Placeholder 2"/>
          <p:cNvSpPr>
            <a:spLocks noGrp="1"/>
          </p:cNvSpPr>
          <p:nvPr>
            <p:ph idx="1"/>
          </p:nvPr>
        </p:nvSpPr>
        <p:spPr/>
        <p:txBody>
          <a:bodyPr>
            <a:normAutofit lnSpcReduction="10000"/>
          </a:bodyPr>
          <a:lstStyle/>
          <a:p>
            <a:r>
              <a:rPr lang="en-US" dirty="0" smtClean="0"/>
              <a:t>Again, depends a lot on what you’re looking for</a:t>
            </a:r>
          </a:p>
          <a:p>
            <a:pPr lvl="1"/>
            <a:r>
              <a:rPr lang="en-US" b="1" dirty="0" smtClean="0"/>
              <a:t>Specific</a:t>
            </a:r>
            <a:r>
              <a:rPr lang="en-US" dirty="0" smtClean="0"/>
              <a:t>: </a:t>
            </a:r>
            <a:r>
              <a:rPr lang="en-US" sz="2400" dirty="0" smtClean="0">
                <a:solidFill>
                  <a:srgbClr val="BFBFBF"/>
                </a:solidFill>
              </a:rPr>
              <a:t>does a task flow work?</a:t>
            </a:r>
          </a:p>
          <a:p>
            <a:pPr lvl="1"/>
            <a:r>
              <a:rPr lang="en-US" b="1" dirty="0" smtClean="0"/>
              <a:t>Broad</a:t>
            </a:r>
            <a:r>
              <a:rPr lang="en-US" dirty="0" smtClean="0"/>
              <a:t>: </a:t>
            </a:r>
            <a:r>
              <a:rPr lang="en-US" sz="2400" dirty="0" smtClean="0">
                <a:solidFill>
                  <a:srgbClr val="BFBFBF"/>
                </a:solidFill>
              </a:rPr>
              <a:t>does your language match the user’s mental model/language?</a:t>
            </a:r>
          </a:p>
          <a:p>
            <a:r>
              <a:rPr lang="en-US" dirty="0" smtClean="0"/>
              <a:t>Consider “the context of use”</a:t>
            </a:r>
          </a:p>
          <a:p>
            <a:pPr lvl="1"/>
            <a:r>
              <a:rPr lang="en-US" dirty="0" smtClean="0"/>
              <a:t>What would someone need to do with your tool?</a:t>
            </a:r>
          </a:p>
          <a:p>
            <a:pPr lvl="1"/>
            <a:r>
              <a:rPr lang="en-US" dirty="0" smtClean="0"/>
              <a:t>Under what circumstances would they be in? (relaxed vs. under pressure; non-interrupted vs. interrupted constantly)</a:t>
            </a:r>
          </a:p>
          <a:p>
            <a:pPr lvl="1"/>
            <a:r>
              <a:rPr lang="en-US" dirty="0" smtClean="0"/>
              <a:t>etc.</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spTree>
    <p:extLst>
      <p:ext uri="{BB962C8B-B14F-4D97-AF65-F5344CB8AC3E}">
        <p14:creationId xmlns:p14="http://schemas.microsoft.com/office/powerpoint/2010/main" val="206658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Usability Tasks: </a:t>
            </a:r>
            <a:r>
              <a:rPr lang="en-US" dirty="0" err="1" smtClean="0"/>
              <a:t>Netflix.com</a:t>
            </a:r>
            <a:endParaRPr lang="en-US" dirty="0"/>
          </a:p>
        </p:txBody>
      </p:sp>
      <p:sp>
        <p:nvSpPr>
          <p:cNvPr id="3" name="Content Placeholder 2"/>
          <p:cNvSpPr>
            <a:spLocks noGrp="1"/>
          </p:cNvSpPr>
          <p:nvPr>
            <p:ph idx="1"/>
          </p:nvPr>
        </p:nvSpPr>
        <p:spPr/>
        <p:txBody>
          <a:bodyPr>
            <a:normAutofit lnSpcReduction="10000"/>
          </a:bodyPr>
          <a:lstStyle/>
          <a:p>
            <a:r>
              <a:rPr lang="en-US" dirty="0" smtClean="0"/>
              <a:t>“Rate a few movies”</a:t>
            </a:r>
          </a:p>
          <a:p>
            <a:r>
              <a:rPr lang="en-US" dirty="0" smtClean="0"/>
              <a:t>“It’s a Friday night, and you’re looking for a movie to watch. What do you do?”</a:t>
            </a:r>
          </a:p>
          <a:p>
            <a:r>
              <a:rPr lang="en-US" dirty="0" smtClean="0"/>
              <a:t>“You’re about to watch `Batman 3’, but want to watch the first two, first. How do you do this?”</a:t>
            </a:r>
          </a:p>
          <a:p>
            <a:r>
              <a:rPr lang="en-US" dirty="0" smtClean="0"/>
              <a:t>“You want to watch Batman 1 through Netflix in your living room with your </a:t>
            </a:r>
            <a:r>
              <a:rPr lang="en-US" dirty="0" err="1" smtClean="0"/>
              <a:t>xbox</a:t>
            </a:r>
            <a:r>
              <a:rPr lang="en-US" dirty="0" smtClean="0"/>
              <a:t>. How do you set that up?”</a:t>
            </a:r>
          </a:p>
          <a:p>
            <a:r>
              <a:rPr lang="en-US" dirty="0"/>
              <a:t>“What do you think about the site?”</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spTree>
    <p:extLst>
      <p:ext uri="{BB962C8B-B14F-4D97-AF65-F5344CB8AC3E}">
        <p14:creationId xmlns:p14="http://schemas.microsoft.com/office/powerpoint/2010/main" val="3600041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Metrics</a:t>
            </a:r>
            <a:endParaRPr lang="en-US" dirty="0"/>
          </a:p>
        </p:txBody>
      </p:sp>
      <p:sp>
        <p:nvSpPr>
          <p:cNvPr id="3" name="Content Placeholder 2"/>
          <p:cNvSpPr>
            <a:spLocks noGrp="1"/>
          </p:cNvSpPr>
          <p:nvPr>
            <p:ph idx="1"/>
          </p:nvPr>
        </p:nvSpPr>
        <p:spPr/>
        <p:txBody>
          <a:bodyPr>
            <a:normAutofit/>
          </a:bodyPr>
          <a:lstStyle/>
          <a:p>
            <a:r>
              <a:rPr lang="en-US" dirty="0" smtClean="0"/>
              <a:t>Performance</a:t>
            </a:r>
          </a:p>
          <a:p>
            <a:pPr lvl="1"/>
            <a:r>
              <a:rPr lang="en-US" dirty="0" smtClean="0"/>
              <a:t>Task success, time on task, errors, efficiency</a:t>
            </a:r>
          </a:p>
          <a:p>
            <a:r>
              <a:rPr lang="en-US" dirty="0" smtClean="0"/>
              <a:t>Issue Metrics</a:t>
            </a:r>
          </a:p>
          <a:p>
            <a:pPr lvl="1"/>
            <a:r>
              <a:rPr lang="en-US" dirty="0" smtClean="0"/>
              <a:t>Identify issue, issue severity</a:t>
            </a:r>
          </a:p>
          <a:p>
            <a:r>
              <a:rPr lang="en-US" dirty="0" err="1" smtClean="0"/>
              <a:t>Behavioural</a:t>
            </a:r>
            <a:endParaRPr lang="en-US" dirty="0" smtClean="0"/>
          </a:p>
          <a:p>
            <a:pPr lvl="1"/>
            <a:r>
              <a:rPr lang="en-US" dirty="0" smtClean="0"/>
              <a:t>Observe verbal </a:t>
            </a:r>
            <a:r>
              <a:rPr lang="en-US" dirty="0" err="1" smtClean="0"/>
              <a:t>behaviour</a:t>
            </a:r>
            <a:r>
              <a:rPr lang="en-US" dirty="0" smtClean="0"/>
              <a:t>, issue severity</a:t>
            </a:r>
          </a:p>
          <a:p>
            <a:r>
              <a:rPr lang="en-US" dirty="0" smtClean="0"/>
              <a:t>Self-reported</a:t>
            </a:r>
          </a:p>
          <a:p>
            <a:pPr lvl="1"/>
            <a:r>
              <a:rPr lang="en-US" dirty="0" smtClean="0"/>
              <a:t>Ease, satisfaction, clarity, comprehension, etc.</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23</a:t>
            </a:fld>
            <a:endParaRPr lang="en-US"/>
          </a:p>
        </p:txBody>
      </p:sp>
    </p:spTree>
    <p:extLst>
      <p:ext uri="{BB962C8B-B14F-4D97-AF65-F5344CB8AC3E}">
        <p14:creationId xmlns:p14="http://schemas.microsoft.com/office/powerpoint/2010/main" val="2973962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dirty="0"/>
              <a:t>At the end of this lecture, you should be able to:</a:t>
            </a:r>
          </a:p>
          <a:p>
            <a:r>
              <a:rPr lang="en-US" sz="2400" dirty="0">
                <a:solidFill>
                  <a:srgbClr val="D9D9D9"/>
                </a:solidFill>
              </a:rPr>
              <a:t>» Discuss the goals of the “evaluate” phase, and understand how this plays out in an organization</a:t>
            </a:r>
          </a:p>
          <a:p>
            <a:r>
              <a:rPr lang="en-US" sz="2400" dirty="0">
                <a:solidFill>
                  <a:srgbClr val="D9D9D9"/>
                </a:solidFill>
              </a:rPr>
              <a:t>» Understand the role of a usability experiment</a:t>
            </a:r>
          </a:p>
          <a:p>
            <a:r>
              <a:rPr lang="en-US" sz="2400" dirty="0">
                <a:solidFill>
                  <a:srgbClr val="D9D9D9"/>
                </a:solidFill>
              </a:rPr>
              <a:t>» Describe five testable aspects of interfaces in usability experiments</a:t>
            </a:r>
          </a:p>
          <a:p>
            <a:r>
              <a:rPr lang="en-US" sz="2400" dirty="0">
                <a:solidFill>
                  <a:srgbClr val="D9D9D9"/>
                </a:solidFill>
              </a:rPr>
              <a:t>» Understand how to pick good usability tasks</a:t>
            </a:r>
          </a:p>
          <a:p>
            <a:r>
              <a:rPr lang="en-US" sz="2400" dirty="0">
                <a:solidFill>
                  <a:srgbClr val="D9D9D9"/>
                </a:solidFill>
              </a:rPr>
              <a:t>» Describe five testable metrics in usability </a:t>
            </a:r>
            <a:r>
              <a:rPr lang="en-US" sz="2400" dirty="0" smtClean="0">
                <a:solidFill>
                  <a:srgbClr val="D9D9D9"/>
                </a:solidFill>
              </a:rPr>
              <a:t>experiments</a:t>
            </a:r>
            <a:endParaRPr lang="en-US" sz="2400" dirty="0">
              <a:solidFill>
                <a:srgbClr val="D9D9D9"/>
              </a:solidFill>
            </a:endParaRPr>
          </a:p>
        </p:txBody>
      </p:sp>
      <p:sp>
        <p:nvSpPr>
          <p:cNvPr id="4" name="Slide Number Placeholder 3"/>
          <p:cNvSpPr>
            <a:spLocks noGrp="1"/>
          </p:cNvSpPr>
          <p:nvPr>
            <p:ph type="sldNum" sz="quarter" idx="12"/>
          </p:nvPr>
        </p:nvSpPr>
        <p:spPr/>
        <p:txBody>
          <a:bodyPr/>
          <a:lstStyle/>
          <a:p>
            <a:fld id="{F5887A73-35C7-7A4B-A6C6-784A660F531C}" type="slidenum">
              <a:rPr lang="en-US" smtClean="0"/>
              <a:pPr/>
              <a:t>24</a:t>
            </a:fld>
            <a:endParaRPr lang="en-US"/>
          </a:p>
        </p:txBody>
      </p:sp>
    </p:spTree>
    <p:extLst>
      <p:ext uri="{BB962C8B-B14F-4D97-AF65-F5344CB8AC3E}">
        <p14:creationId xmlns:p14="http://schemas.microsoft.com/office/powerpoint/2010/main" val="309972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Centered Design Cycle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74676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3025434" y="4575112"/>
            <a:ext cx="1904902" cy="1501838"/>
          </a:xfrm>
          <a:prstGeom prst="ellipse">
            <a:avLst/>
          </a:prstGeom>
          <a:noFill/>
          <a:ln w="7620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a:spLocks noChangeArrowheads="1"/>
          </p:cNvSpPr>
          <p:nvPr/>
        </p:nvSpPr>
        <p:spPr bwMode="auto">
          <a:xfrm>
            <a:off x="4750288" y="5614987"/>
            <a:ext cx="244475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Discover problems</a:t>
            </a:r>
          </a:p>
          <a:p>
            <a:pPr eaLnBrk="1" hangingPunct="1"/>
            <a:r>
              <a:rPr lang="en-US" dirty="0"/>
              <a:t>Assess progress</a:t>
            </a:r>
          </a:p>
          <a:p>
            <a:pPr eaLnBrk="1" hangingPunct="1"/>
            <a:r>
              <a:rPr lang="en-US" dirty="0"/>
              <a:t>Determine next steps</a:t>
            </a:r>
          </a:p>
        </p:txBody>
      </p:sp>
    </p:spTree>
    <p:extLst>
      <p:ext uri="{BB962C8B-B14F-4D97-AF65-F5344CB8AC3E}">
        <p14:creationId xmlns:p14="http://schemas.microsoft.com/office/powerpoint/2010/main" val="2349528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pic>
        <p:nvPicPr>
          <p:cNvPr id="2" name="Picture 1" descr="Snapshot 16-10-12 2:01 PM-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017"/>
            <a:ext cx="9144000" cy="5757333"/>
          </a:xfrm>
          <a:prstGeom prst="rect">
            <a:avLst/>
          </a:prstGeom>
        </p:spPr>
      </p:pic>
    </p:spTree>
    <p:extLst>
      <p:ext uri="{BB962C8B-B14F-4D97-AF65-F5344CB8AC3E}">
        <p14:creationId xmlns:p14="http://schemas.microsoft.com/office/powerpoint/2010/main" val="42459208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585704"/>
            <a:ext cx="8229600" cy="4975013"/>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Reviews with stakeholders</a:t>
            </a:r>
          </a:p>
          <a:p>
            <a:pPr lvl="1"/>
            <a:r>
              <a:rPr lang="en-US" dirty="0" smtClean="0">
                <a:solidFill>
                  <a:schemeClr val="tx2"/>
                </a:solidFill>
              </a:rPr>
              <a:t>Usually, fairly cursory as a presentation / part of a meeting</a:t>
            </a:r>
          </a:p>
          <a:p>
            <a:pPr lvl="1"/>
            <a:r>
              <a:rPr lang="en-US" dirty="0" smtClean="0">
                <a:solidFill>
                  <a:schemeClr val="tx2"/>
                </a:solidFill>
              </a:rPr>
              <a:t>General flow, look/layout/feel</a:t>
            </a:r>
          </a:p>
          <a:p>
            <a:pPr lvl="1"/>
            <a:r>
              <a:rPr lang="en-US" u="sng" dirty="0" smtClean="0">
                <a:solidFill>
                  <a:schemeClr val="tx2"/>
                </a:solidFill>
              </a:rPr>
              <a:t>Useful for</a:t>
            </a:r>
            <a:r>
              <a:rPr lang="en-US" dirty="0" smtClean="0">
                <a:solidFill>
                  <a:schemeClr val="tx2"/>
                </a:solidFill>
              </a:rPr>
              <a:t>: getting people on board</a:t>
            </a:r>
            <a:endParaRPr lang="en-US" u="sng" dirty="0" smtClean="0">
              <a:solidFill>
                <a:schemeClr val="tx2"/>
              </a:solidFill>
            </a:endParaRPr>
          </a:p>
          <a:p>
            <a:r>
              <a:rPr lang="en-US" dirty="0" smtClean="0"/>
              <a:t>Tests with users</a:t>
            </a:r>
          </a:p>
          <a:p>
            <a:pPr lvl="1"/>
            <a:r>
              <a:rPr lang="en-US" dirty="0" smtClean="0">
                <a:solidFill>
                  <a:srgbClr val="1F497D"/>
                </a:solidFill>
              </a:rPr>
              <a:t>See whether it actually works with real people</a:t>
            </a:r>
          </a:p>
          <a:p>
            <a:pPr lvl="1"/>
            <a:r>
              <a:rPr lang="en-US" dirty="0" smtClean="0">
                <a:solidFill>
                  <a:srgbClr val="1F497D"/>
                </a:solidFill>
              </a:rPr>
              <a:t>Looking for the problems that people encounter</a:t>
            </a:r>
          </a:p>
          <a:p>
            <a:pPr lvl="1"/>
            <a:r>
              <a:rPr lang="en-US" dirty="0" smtClean="0">
                <a:solidFill>
                  <a:srgbClr val="1F497D"/>
                </a:solidFill>
              </a:rPr>
              <a:t>In organizations w/ poor design: part of “quality assurance” (aka “testing”)</a:t>
            </a:r>
          </a:p>
        </p:txBody>
      </p:sp>
      <p:sp>
        <p:nvSpPr>
          <p:cNvPr id="2" name="Title 1"/>
          <p:cNvSpPr>
            <a:spLocks noGrp="1"/>
          </p:cNvSpPr>
          <p:nvPr>
            <p:ph type="title"/>
          </p:nvPr>
        </p:nvSpPr>
        <p:spPr/>
        <p:txBody>
          <a:bodyPr/>
          <a:lstStyle/>
          <a:p>
            <a:r>
              <a:rPr lang="en-US" dirty="0" smtClean="0"/>
              <a:t>Within an organizational context</a:t>
            </a:r>
            <a:endParaRPr lang="en-US" dirty="0"/>
          </a:p>
        </p:txBody>
      </p:sp>
      <p:sp>
        <p:nvSpPr>
          <p:cNvPr id="3" name="Content Placeholder 2"/>
          <p:cNvSpPr>
            <a:spLocks noGrp="1"/>
          </p:cNvSpPr>
          <p:nvPr>
            <p:ph idx="1"/>
          </p:nvPr>
        </p:nvSpPr>
        <p:spPr>
          <a:xfrm>
            <a:off x="457200" y="1600200"/>
            <a:ext cx="8229600" cy="4975013"/>
          </a:xfrm>
        </p:spPr>
        <p:txBody>
          <a:bodyPr>
            <a:normAutofit lnSpcReduction="10000"/>
          </a:bodyPr>
          <a:lstStyle/>
          <a:p>
            <a:r>
              <a:rPr lang="en-US" dirty="0" smtClean="0"/>
              <a:t>Reviews with stakeholders</a:t>
            </a:r>
          </a:p>
          <a:p>
            <a:pPr lvl="1"/>
            <a:r>
              <a:rPr lang="en-US" dirty="0" smtClean="0"/>
              <a:t>Usually, fairly cursory as a presentation / part of a meeting</a:t>
            </a:r>
          </a:p>
          <a:p>
            <a:pPr lvl="1"/>
            <a:r>
              <a:rPr lang="en-US" dirty="0" smtClean="0"/>
              <a:t>General flow, look/layout/feel</a:t>
            </a:r>
          </a:p>
          <a:p>
            <a:pPr lvl="1"/>
            <a:r>
              <a:rPr lang="en-US" u="sng" dirty="0" smtClean="0"/>
              <a:t>Useful for</a:t>
            </a:r>
            <a:r>
              <a:rPr lang="en-US" dirty="0" smtClean="0"/>
              <a:t>: getting people on board</a:t>
            </a:r>
            <a:endParaRPr lang="en-US" u="sng" dirty="0"/>
          </a:p>
          <a:p>
            <a:r>
              <a:rPr lang="en-US" dirty="0" smtClean="0"/>
              <a:t>Tests with users</a:t>
            </a:r>
          </a:p>
          <a:p>
            <a:pPr lvl="1"/>
            <a:r>
              <a:rPr lang="en-US" dirty="0" smtClean="0"/>
              <a:t>See whether it actually works with real people</a:t>
            </a:r>
          </a:p>
          <a:p>
            <a:pPr lvl="1"/>
            <a:r>
              <a:rPr lang="en-US" dirty="0" smtClean="0"/>
              <a:t>Looking for the problems that people encounter</a:t>
            </a:r>
          </a:p>
          <a:p>
            <a:pPr lvl="1"/>
            <a:r>
              <a:rPr lang="en-US" dirty="0" smtClean="0"/>
              <a:t>In organizations w/ poor design culture: part of “quality assurance” (aka “testing”)</a:t>
            </a:r>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spTree>
    <p:extLst>
      <p:ext uri="{BB962C8B-B14F-4D97-AF65-F5344CB8AC3E}">
        <p14:creationId xmlns:p14="http://schemas.microsoft.com/office/powerpoint/2010/main" val="4239425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sp>
        <p:nvSpPr>
          <p:cNvPr id="8" name="Title 7"/>
          <p:cNvSpPr>
            <a:spLocks noGrp="1"/>
          </p:cNvSpPr>
          <p:nvPr>
            <p:ph type="title"/>
          </p:nvPr>
        </p:nvSpPr>
        <p:spPr>
          <a:xfrm>
            <a:off x="226665" y="4666859"/>
            <a:ext cx="3670089" cy="852391"/>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en-US" dirty="0" smtClean="0"/>
              <a:t>Which is better?</a:t>
            </a:r>
            <a:endParaRPr lang="en-US" dirty="0"/>
          </a:p>
        </p:txBody>
      </p:sp>
      <p:pic>
        <p:nvPicPr>
          <p:cNvPr id="9" name="Picture 8"/>
          <p:cNvPicPr>
            <a:picLocks noChangeAspect="1"/>
          </p:cNvPicPr>
          <p:nvPr/>
        </p:nvPicPr>
        <p:blipFill rotWithShape="1">
          <a:blip r:embed="rId3"/>
          <a:srcRect b="30563"/>
          <a:stretch/>
        </p:blipFill>
        <p:spPr>
          <a:xfrm>
            <a:off x="1" y="457200"/>
            <a:ext cx="8641144" cy="3897445"/>
          </a:xfrm>
          <a:prstGeom prst="rect">
            <a:avLst/>
          </a:prstGeom>
        </p:spPr>
      </p:pic>
      <p:pic>
        <p:nvPicPr>
          <p:cNvPr id="10" name="Picture 9"/>
          <p:cNvPicPr>
            <a:picLocks noChangeAspect="1"/>
          </p:cNvPicPr>
          <p:nvPr/>
        </p:nvPicPr>
        <p:blipFill>
          <a:blip r:embed="rId4"/>
          <a:stretch>
            <a:fillRect/>
          </a:stretch>
        </p:blipFill>
        <p:spPr>
          <a:xfrm>
            <a:off x="4254225" y="2670175"/>
            <a:ext cx="5080000" cy="4051300"/>
          </a:xfrm>
          <a:prstGeom prst="rect">
            <a:avLst/>
          </a:prstGeom>
        </p:spPr>
      </p:pic>
      <p:sp>
        <p:nvSpPr>
          <p:cNvPr id="11" name="TextBox 10"/>
          <p:cNvSpPr txBox="1"/>
          <p:nvPr/>
        </p:nvSpPr>
        <p:spPr>
          <a:xfrm>
            <a:off x="12494343" y="2903097"/>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59980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a:t>
            </a:r>
            <a:endParaRPr lang="en-US" dirty="0"/>
          </a:p>
        </p:txBody>
      </p:sp>
      <p:sp>
        <p:nvSpPr>
          <p:cNvPr id="3" name="Content Placeholder 2"/>
          <p:cNvSpPr>
            <a:spLocks noGrp="1"/>
          </p:cNvSpPr>
          <p:nvPr>
            <p:ph idx="1"/>
          </p:nvPr>
        </p:nvSpPr>
        <p:spPr/>
        <p:txBody>
          <a:bodyPr/>
          <a:lstStyle/>
          <a:p>
            <a:r>
              <a:rPr lang="en-US" dirty="0" smtClean="0"/>
              <a:t>A usability test is a “formal” method for evaluating whether a design is learnable, efficient, memorable, can reduce errors, and meets users’ expectations.</a:t>
            </a:r>
          </a:p>
          <a:p>
            <a:pPr lvl="1"/>
            <a:r>
              <a:rPr lang="en-US" u="sng" dirty="0" smtClean="0"/>
              <a:t>Users are not being evaluated</a:t>
            </a:r>
            <a:endParaRPr lang="en-US" dirty="0" smtClean="0"/>
          </a:p>
          <a:p>
            <a:pPr lvl="1"/>
            <a:r>
              <a:rPr lang="en-US" dirty="0" smtClean="0"/>
              <a:t>The design is being evaluated</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spTree>
    <p:extLst>
      <p:ext uri="{BB962C8B-B14F-4D97-AF65-F5344CB8AC3E}">
        <p14:creationId xmlns:p14="http://schemas.microsoft.com/office/powerpoint/2010/main" val="3998314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pic>
        <p:nvPicPr>
          <p:cNvPr id="5" name="Picture 4"/>
          <p:cNvPicPr>
            <a:picLocks noChangeAspect="1"/>
          </p:cNvPicPr>
          <p:nvPr/>
        </p:nvPicPr>
        <p:blipFill>
          <a:blip r:embed="rId3"/>
          <a:stretch>
            <a:fillRect/>
          </a:stretch>
        </p:blipFill>
        <p:spPr>
          <a:xfrm>
            <a:off x="0" y="0"/>
            <a:ext cx="9144000" cy="5148072"/>
          </a:xfrm>
          <a:prstGeom prst="rect">
            <a:avLst/>
          </a:prstGeom>
        </p:spPr>
      </p:pic>
      <p:pic>
        <p:nvPicPr>
          <p:cNvPr id="7" name="Picture 6"/>
          <p:cNvPicPr>
            <a:picLocks noChangeAspect="1"/>
          </p:cNvPicPr>
          <p:nvPr/>
        </p:nvPicPr>
        <p:blipFill>
          <a:blip r:embed="rId4"/>
          <a:stretch>
            <a:fillRect/>
          </a:stretch>
        </p:blipFill>
        <p:spPr>
          <a:xfrm>
            <a:off x="4143024" y="3537352"/>
            <a:ext cx="5000976" cy="3320648"/>
          </a:xfrm>
          <a:prstGeom prst="rect">
            <a:avLst/>
          </a:prstGeom>
        </p:spPr>
      </p:pic>
      <p:sp>
        <p:nvSpPr>
          <p:cNvPr id="8" name="Title 1"/>
          <p:cNvSpPr>
            <a:spLocks noGrp="1"/>
          </p:cNvSpPr>
          <p:nvPr>
            <p:ph type="title"/>
          </p:nvPr>
        </p:nvSpPr>
        <p:spPr>
          <a:xfrm>
            <a:off x="457200" y="5391295"/>
            <a:ext cx="8229600" cy="1143000"/>
          </a:xfrm>
        </p:spPr>
        <p:txBody>
          <a:bodyPr>
            <a:normAutofit fontScale="90000"/>
          </a:bodyPr>
          <a:lstStyle/>
          <a:p>
            <a:r>
              <a:rPr lang="en-US" dirty="0" smtClean="0"/>
              <a:t>Learnable, memorable, but inefficient</a:t>
            </a:r>
            <a:endParaRPr lang="en-US" dirty="0"/>
          </a:p>
        </p:txBody>
      </p:sp>
    </p:spTree>
    <p:extLst>
      <p:ext uri="{BB962C8B-B14F-4D97-AF65-F5344CB8AC3E}">
        <p14:creationId xmlns:p14="http://schemas.microsoft.com/office/powerpoint/2010/main" val="2370359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pic>
        <p:nvPicPr>
          <p:cNvPr id="6" name="Picture 5"/>
          <p:cNvPicPr>
            <a:picLocks noChangeAspect="1"/>
          </p:cNvPicPr>
          <p:nvPr/>
        </p:nvPicPr>
        <p:blipFill>
          <a:blip r:embed="rId3"/>
          <a:stretch>
            <a:fillRect/>
          </a:stretch>
        </p:blipFill>
        <p:spPr>
          <a:xfrm>
            <a:off x="0" y="0"/>
            <a:ext cx="9144000" cy="5148072"/>
          </a:xfrm>
          <a:prstGeom prst="rect">
            <a:avLst/>
          </a:prstGeom>
        </p:spPr>
      </p:pic>
      <p:pic>
        <p:nvPicPr>
          <p:cNvPr id="5" name="Picture 4"/>
          <p:cNvPicPr>
            <a:picLocks noChangeAspect="1"/>
          </p:cNvPicPr>
          <p:nvPr/>
        </p:nvPicPr>
        <p:blipFill rotWithShape="1">
          <a:blip r:embed="rId4"/>
          <a:srcRect t="12748" b="12916"/>
          <a:stretch/>
        </p:blipFill>
        <p:spPr>
          <a:xfrm>
            <a:off x="4482124" y="4258900"/>
            <a:ext cx="4661876" cy="2599100"/>
          </a:xfrm>
          <a:prstGeom prst="rect">
            <a:avLst/>
          </a:prstGeom>
        </p:spPr>
      </p:pic>
      <p:grpSp>
        <p:nvGrpSpPr>
          <p:cNvPr id="28" name="Group 27"/>
          <p:cNvGrpSpPr/>
          <p:nvPr/>
        </p:nvGrpSpPr>
        <p:grpSpPr>
          <a:xfrm>
            <a:off x="242782" y="2801089"/>
            <a:ext cx="3921858" cy="3921858"/>
            <a:chOff x="242782" y="2801089"/>
            <a:chExt cx="3921858" cy="3921858"/>
          </a:xfrm>
        </p:grpSpPr>
        <p:sp>
          <p:nvSpPr>
            <p:cNvPr id="12" name="Oval 11"/>
            <p:cNvSpPr/>
            <p:nvPr/>
          </p:nvSpPr>
          <p:spPr>
            <a:xfrm>
              <a:off x="242782" y="2801089"/>
              <a:ext cx="3921858" cy="392185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1" name="Group 10"/>
            <p:cNvGrpSpPr/>
            <p:nvPr/>
          </p:nvGrpSpPr>
          <p:grpSpPr>
            <a:xfrm>
              <a:off x="1553071" y="4292161"/>
              <a:ext cx="1344638" cy="859001"/>
              <a:chOff x="952451" y="5340743"/>
              <a:chExt cx="1344638" cy="859001"/>
            </a:xfrm>
          </p:grpSpPr>
          <p:sp>
            <p:nvSpPr>
              <p:cNvPr id="8" name="Oval 7"/>
              <p:cNvSpPr/>
              <p:nvPr/>
            </p:nvSpPr>
            <p:spPr>
              <a:xfrm>
                <a:off x="952451" y="5639526"/>
                <a:ext cx="1344638" cy="5602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flipV="1">
                <a:off x="1535886" y="5340743"/>
                <a:ext cx="182264" cy="28612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346133" y="5493143"/>
                <a:ext cx="594621" cy="5602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39082" y="1923925"/>
            <a:ext cx="6592282" cy="4797549"/>
            <a:chOff x="-39082" y="1923925"/>
            <a:chExt cx="6592282" cy="4797549"/>
          </a:xfrm>
        </p:grpSpPr>
        <p:sp>
          <p:nvSpPr>
            <p:cNvPr id="13" name="Up Arrow 12"/>
            <p:cNvSpPr/>
            <p:nvPr/>
          </p:nvSpPr>
          <p:spPr>
            <a:xfrm>
              <a:off x="2024450" y="2801089"/>
              <a:ext cx="404868" cy="100839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Arrow 14"/>
            <p:cNvSpPr/>
            <p:nvPr/>
          </p:nvSpPr>
          <p:spPr>
            <a:xfrm>
              <a:off x="3212188" y="4590944"/>
              <a:ext cx="952451" cy="41383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 Arrow 15"/>
            <p:cNvSpPr/>
            <p:nvPr/>
          </p:nvSpPr>
          <p:spPr>
            <a:xfrm>
              <a:off x="242782" y="4590944"/>
              <a:ext cx="933776" cy="41383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a:off x="2024450" y="5732895"/>
              <a:ext cx="404868" cy="9885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946753" y="3436003"/>
              <a:ext cx="594621" cy="584776"/>
            </a:xfrm>
            <a:prstGeom prst="rect">
              <a:avLst/>
            </a:prstGeom>
            <a:noFill/>
          </p:spPr>
          <p:txBody>
            <a:bodyPr wrap="square" rtlCol="0">
              <a:spAutoFit/>
            </a:bodyPr>
            <a:lstStyle/>
            <a:p>
              <a:r>
                <a:rPr lang="en-US" sz="3200" b="1" dirty="0"/>
                <a:t>W</a:t>
              </a:r>
            </a:p>
          </p:txBody>
        </p:sp>
        <p:sp>
          <p:nvSpPr>
            <p:cNvPr id="19" name="TextBox 18"/>
            <p:cNvSpPr txBox="1"/>
            <p:nvPr/>
          </p:nvSpPr>
          <p:spPr>
            <a:xfrm>
              <a:off x="879247" y="4469252"/>
              <a:ext cx="594621" cy="584776"/>
            </a:xfrm>
            <a:prstGeom prst="rect">
              <a:avLst/>
            </a:prstGeom>
            <a:noFill/>
          </p:spPr>
          <p:txBody>
            <a:bodyPr wrap="square" rtlCol="0">
              <a:spAutoFit/>
            </a:bodyPr>
            <a:lstStyle/>
            <a:p>
              <a:r>
                <a:rPr lang="en-US" sz="3200" b="1" dirty="0"/>
                <a:t>A</a:t>
              </a:r>
            </a:p>
          </p:txBody>
        </p:sp>
        <p:sp>
          <p:nvSpPr>
            <p:cNvPr id="20" name="TextBox 19"/>
            <p:cNvSpPr txBox="1"/>
            <p:nvPr/>
          </p:nvSpPr>
          <p:spPr>
            <a:xfrm>
              <a:off x="3192015" y="4472427"/>
              <a:ext cx="594621" cy="584776"/>
            </a:xfrm>
            <a:prstGeom prst="rect">
              <a:avLst/>
            </a:prstGeom>
            <a:noFill/>
          </p:spPr>
          <p:txBody>
            <a:bodyPr wrap="square" rtlCol="0">
              <a:spAutoFit/>
            </a:bodyPr>
            <a:lstStyle/>
            <a:p>
              <a:r>
                <a:rPr lang="en-US" sz="3200" b="1" dirty="0"/>
                <a:t>D</a:t>
              </a:r>
            </a:p>
          </p:txBody>
        </p:sp>
        <p:sp>
          <p:nvSpPr>
            <p:cNvPr id="21" name="TextBox 20"/>
            <p:cNvSpPr txBox="1"/>
            <p:nvPr/>
          </p:nvSpPr>
          <p:spPr>
            <a:xfrm>
              <a:off x="2021457" y="5496529"/>
              <a:ext cx="594621" cy="584776"/>
            </a:xfrm>
            <a:prstGeom prst="rect">
              <a:avLst/>
            </a:prstGeom>
            <a:noFill/>
          </p:spPr>
          <p:txBody>
            <a:bodyPr wrap="square" rtlCol="0">
              <a:spAutoFit/>
            </a:bodyPr>
            <a:lstStyle/>
            <a:p>
              <a:r>
                <a:rPr lang="en-US" sz="3200" b="1" dirty="0" smtClean="0"/>
                <a:t>S</a:t>
              </a:r>
              <a:endParaRPr lang="en-US" sz="3200" b="1" dirty="0"/>
            </a:p>
          </p:txBody>
        </p:sp>
        <p:sp>
          <p:nvSpPr>
            <p:cNvPr id="23" name="Arc 22"/>
            <p:cNvSpPr/>
            <p:nvPr/>
          </p:nvSpPr>
          <p:spPr>
            <a:xfrm>
              <a:off x="0" y="2522224"/>
              <a:ext cx="4482124" cy="3834126"/>
            </a:xfrm>
            <a:prstGeom prst="arc">
              <a:avLst>
                <a:gd name="adj1" fmla="val 17366977"/>
                <a:gd name="adj2" fmla="val 20661425"/>
              </a:avLst>
            </a:prstGeom>
            <a:ln w="254000" cmpd="sng">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2874129" y="1923925"/>
              <a:ext cx="3679071" cy="584776"/>
            </a:xfrm>
            <a:prstGeom prst="rect">
              <a:avLst/>
            </a:prstGeom>
            <a:noFill/>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Mouse right</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 name="Arc 24"/>
            <p:cNvSpPr/>
            <p:nvPr/>
          </p:nvSpPr>
          <p:spPr>
            <a:xfrm flipH="1">
              <a:off x="-39082" y="2555364"/>
              <a:ext cx="4382260" cy="3834126"/>
            </a:xfrm>
            <a:prstGeom prst="arc">
              <a:avLst>
                <a:gd name="adj1" fmla="val 17366977"/>
                <a:gd name="adj2" fmla="val 20661425"/>
              </a:avLst>
            </a:prstGeom>
            <a:ln w="254000" cmpd="sng">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39082" y="1970588"/>
              <a:ext cx="3679071" cy="584776"/>
            </a:xfrm>
            <a:prstGeom prst="rect">
              <a:avLst/>
            </a:prstGeom>
            <a:noFill/>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Mouse left</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29" name="Title 1"/>
          <p:cNvSpPr>
            <a:spLocks noGrp="1"/>
          </p:cNvSpPr>
          <p:nvPr>
            <p:ph type="title"/>
          </p:nvPr>
        </p:nvSpPr>
        <p:spPr>
          <a:xfrm>
            <a:off x="242782" y="181269"/>
            <a:ext cx="8229600" cy="1143000"/>
          </a:xfrm>
        </p:spPr>
        <p:txBody>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Difficult to learn, but efficient</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81081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13595</TotalTime>
  <Words>1627</Words>
  <Application>Microsoft Macintosh PowerPoint</Application>
  <PresentationFormat>On-screen Show (4:3)</PresentationFormat>
  <Paragraphs>199</Paragraphs>
  <Slides>24</Slides>
  <Notes>19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1-introduction</vt:lpstr>
      <vt:lpstr>Usability Testing</vt:lpstr>
      <vt:lpstr>Learning Objectives</vt:lpstr>
      <vt:lpstr>User Centered Design Cycle</vt:lpstr>
      <vt:lpstr>PowerPoint Presentation</vt:lpstr>
      <vt:lpstr>Within an organizational context</vt:lpstr>
      <vt:lpstr>Which is better?</vt:lpstr>
      <vt:lpstr>Usability Test</vt:lpstr>
      <vt:lpstr>Learnable, memorable, but inefficient</vt:lpstr>
      <vt:lpstr>Difficult to learn, but efficient</vt:lpstr>
      <vt:lpstr>Difficult to learn, efficient? Reduces errors? Satisfaction?</vt:lpstr>
      <vt:lpstr>Interfaces with less well-known elements…</vt:lpstr>
      <vt:lpstr>Usability Test: Essentially…</vt:lpstr>
      <vt:lpstr>Testing Environments…</vt:lpstr>
      <vt:lpstr>Testing Environments…</vt:lpstr>
      <vt:lpstr>Testing Environments…</vt:lpstr>
      <vt:lpstr>Testing Environments…</vt:lpstr>
      <vt:lpstr>Testing Environments…</vt:lpstr>
      <vt:lpstr>Things you care about in a usability test</vt:lpstr>
      <vt:lpstr>Corel Paper Prototype Test</vt:lpstr>
      <vt:lpstr>Usability Tasks: IKEA Example</vt:lpstr>
      <vt:lpstr>Usability Tasks</vt:lpstr>
      <vt:lpstr>Usability Tasks: Netflix.com</vt:lpstr>
      <vt:lpstr>Usability Testing Metrics</vt:lpstr>
      <vt:lpstr>Learning Objectives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Tony Tang</cp:lastModifiedBy>
  <cp:revision>80</cp:revision>
  <dcterms:created xsi:type="dcterms:W3CDTF">2012-08-20T05:23:43Z</dcterms:created>
  <dcterms:modified xsi:type="dcterms:W3CDTF">2014-02-14T05:16:07Z</dcterms:modified>
</cp:coreProperties>
</file>