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9" r:id="rId3"/>
    <p:sldId id="292" r:id="rId4"/>
    <p:sldId id="300" r:id="rId5"/>
    <p:sldId id="289" r:id="rId6"/>
    <p:sldId id="302" r:id="rId7"/>
    <p:sldId id="290" r:id="rId8"/>
    <p:sldId id="303" r:id="rId9"/>
    <p:sldId id="293" r:id="rId10"/>
    <p:sldId id="294" r:id="rId11"/>
    <p:sldId id="301" r:id="rId12"/>
    <p:sldId id="304" r:id="rId13"/>
    <p:sldId id="295" r:id="rId14"/>
    <p:sldId id="305" r:id="rId15"/>
    <p:sldId id="296" r:id="rId16"/>
    <p:sldId id="297" r:id="rId17"/>
    <p:sldId id="298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0" autoAdjust="0"/>
    <p:restoredTop sz="92645" autoAdjust="0"/>
  </p:normalViewPr>
  <p:slideViewPr>
    <p:cSldViewPr snapToGrid="0" snapToObjects="1">
      <p:cViewPr varScale="1">
        <p:scale>
          <a:sx n="92" d="100"/>
          <a:sy n="92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04-02-14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04-02-14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nicolebarlaan.wordpress.com</a:t>
            </a:r>
            <a:r>
              <a:rPr lang="en-US" dirty="0" smtClean="0"/>
              <a:t>/2010/09/16/apples-terrible-design/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2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grouplab.cpsc.ucalgary.ca</a:t>
            </a:r>
            <a:r>
              <a:rPr lang="en-US" dirty="0" smtClean="0"/>
              <a:t>/</a:t>
            </a:r>
            <a:r>
              <a:rPr lang="en-US" dirty="0" err="1" smtClean="0"/>
              <a:t>grouplab</a:t>
            </a:r>
            <a:r>
              <a:rPr lang="en-US" dirty="0" smtClean="0"/>
              <a:t>/uploads/Publications/Publications/2012-FatThumb.MobileHCI.mp4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04-02-14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288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Excitedly go out to buy brand new Apple Super Mouse… Only USB port is on the left.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ClearBoard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tangible.media.mit.edu</a:t>
            </a:r>
            <a:r>
              <a:rPr lang="en-US" dirty="0"/>
              <a:t>/project/</a:t>
            </a:r>
            <a:r>
              <a:rPr lang="en-US" dirty="0" err="1"/>
              <a:t>clearboard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=Cz43UAr1nMY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KinectArms</a:t>
            </a:r>
            <a:r>
              <a:rPr lang="en-US" dirty="0"/>
              <a:t> </a:t>
            </a:r>
            <a:r>
              <a:rPr lang="en-US" dirty="0" smtClean="0"/>
              <a:t>Prototype: What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toolkit (code library) that others can build on to support the projection of hands/arms in remote tabletop workspaces.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7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home.cc.gatech.edu</a:t>
            </a:r>
            <a:r>
              <a:rPr lang="en-US" dirty="0"/>
              <a:t>/</a:t>
            </a:r>
            <a:r>
              <a:rPr lang="en-US" dirty="0" err="1"/>
              <a:t>lana</a:t>
            </a:r>
            <a:r>
              <a:rPr lang="en-US" dirty="0"/>
              <a:t>/</a:t>
            </a:r>
            <a:r>
              <a:rPr lang="en-US" dirty="0" smtClean="0"/>
              <a:t>25</a:t>
            </a:r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=8fupEOc4pYY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ShareTable</a:t>
            </a:r>
            <a:r>
              <a:rPr lang="en-US" dirty="0" smtClean="0"/>
              <a:t> Prototype: What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 a design idea.</a:t>
            </a:r>
          </a:p>
          <a:p>
            <a:endParaRPr lang="en-US" dirty="0"/>
          </a:p>
          <a:p>
            <a:r>
              <a:rPr lang="en-US" dirty="0" smtClean="0"/>
              <a:t>Study its use in a </a:t>
            </a:r>
            <a:r>
              <a:rPr lang="en-US" u="sng" dirty="0" smtClean="0"/>
              <a:t>field study</a:t>
            </a:r>
            <a:r>
              <a:rPr lang="en-US" dirty="0" smtClean="0"/>
              <a:t> (i.e. “real life deployment”): does it connect families?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MirageTable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research.microsoft.com</a:t>
            </a:r>
            <a:r>
              <a:rPr lang="en-US" dirty="0"/>
              <a:t>/apps/video/</a:t>
            </a:r>
            <a:r>
              <a:rPr lang="en-US" dirty="0" err="1"/>
              <a:t>default.aspx?id</a:t>
            </a:r>
            <a:r>
              <a:rPr lang="en-US" dirty="0"/>
              <a:t>=163426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Fidelity Prototypes in Communication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Prototypes were built as a means to express an understanding of what was necessary in a communications system</a:t>
            </a:r>
          </a:p>
          <a:p>
            <a:pPr lvl="1"/>
            <a:r>
              <a:rPr lang="en-US" dirty="0" smtClean="0"/>
              <a:t>» hand gestures in design collaboration</a:t>
            </a:r>
          </a:p>
          <a:p>
            <a:pPr lvl="1"/>
            <a:r>
              <a:rPr lang="en-US" dirty="0" smtClean="0"/>
              <a:t>» role of eye contact in collaborative work</a:t>
            </a:r>
          </a:p>
          <a:p>
            <a:pPr lvl="1"/>
            <a:r>
              <a:rPr lang="en-US" dirty="0" smtClean="0"/>
              <a:t>» role of gesture height in tabletop collaboration</a:t>
            </a:r>
          </a:p>
          <a:p>
            <a:pPr lvl="1"/>
            <a:r>
              <a:rPr lang="en-US" dirty="0" smtClean="0"/>
              <a:t>» role of “real” </a:t>
            </a:r>
            <a:r>
              <a:rPr lang="en-US" dirty="0" err="1" smtClean="0"/>
              <a:t>artefacts</a:t>
            </a:r>
            <a:r>
              <a:rPr lang="en-US" dirty="0" smtClean="0"/>
              <a:t> | ease of use/establishing connection</a:t>
            </a:r>
          </a:p>
          <a:p>
            <a:pPr lvl="1"/>
            <a:r>
              <a:rPr lang="en-US" dirty="0" smtClean="0"/>
              <a:t>» potential role of virtual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Fidelity Prototypes in Communication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contexts </a:t>
            </a:r>
            <a:r>
              <a:rPr lang="en-US" dirty="0" smtClean="0">
                <a:sym typeface="Wingdings"/>
              </a:rPr>
              <a:t> different needs</a:t>
            </a:r>
          </a:p>
          <a:p>
            <a:pPr lvl="1"/>
            <a:r>
              <a:rPr lang="en-US" dirty="0" smtClean="0">
                <a:sym typeface="Wingdings"/>
              </a:rPr>
              <a:t>» </a:t>
            </a:r>
            <a:r>
              <a:rPr lang="en-US" dirty="0" err="1" smtClean="0">
                <a:sym typeface="Wingdings"/>
              </a:rPr>
              <a:t>VideoDraw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ClearBoard</a:t>
            </a:r>
            <a:r>
              <a:rPr lang="en-US" dirty="0" smtClean="0">
                <a:sym typeface="Wingdings"/>
              </a:rPr>
              <a:t>: “design” scenarios, drawings/sketches</a:t>
            </a:r>
          </a:p>
          <a:p>
            <a:pPr lvl="1"/>
            <a:r>
              <a:rPr lang="en-US" dirty="0" smtClean="0">
                <a:sym typeface="Wingdings"/>
              </a:rPr>
              <a:t>» </a:t>
            </a:r>
            <a:r>
              <a:rPr lang="en-US" dirty="0" err="1" smtClean="0">
                <a:sym typeface="Wingdings"/>
              </a:rPr>
              <a:t>KinectArms</a:t>
            </a:r>
            <a:r>
              <a:rPr lang="en-US" dirty="0" smtClean="0">
                <a:sym typeface="Wingdings"/>
              </a:rPr>
              <a:t>: tabletop work/play scenarios</a:t>
            </a:r>
          </a:p>
          <a:p>
            <a:pPr lvl="1"/>
            <a:r>
              <a:rPr lang="en-US" dirty="0" smtClean="0">
                <a:sym typeface="Wingdings"/>
              </a:rPr>
              <a:t>» </a:t>
            </a:r>
            <a:r>
              <a:rPr lang="en-US" dirty="0" err="1" smtClean="0">
                <a:sym typeface="Wingdings"/>
              </a:rPr>
              <a:t>ShareTable</a:t>
            </a:r>
            <a:r>
              <a:rPr lang="en-US" dirty="0" smtClean="0">
                <a:sym typeface="Wingdings"/>
              </a:rPr>
              <a:t>: children, separated families</a:t>
            </a:r>
          </a:p>
          <a:p>
            <a:pPr lvl="1"/>
            <a:r>
              <a:rPr lang="en-US" dirty="0" smtClean="0">
                <a:sym typeface="Wingdings"/>
              </a:rPr>
              <a:t>» </a:t>
            </a:r>
            <a:r>
              <a:rPr lang="en-US" dirty="0" err="1" smtClean="0">
                <a:sym typeface="Wingdings"/>
              </a:rPr>
              <a:t>MirageTable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smtClean="0">
                <a:sym typeface="Wingdings"/>
              </a:rPr>
              <a:t>cool-dude virtual </a:t>
            </a:r>
            <a:r>
              <a:rPr lang="en-US" dirty="0" err="1" smtClean="0">
                <a:sym typeface="Wingdings"/>
              </a:rPr>
              <a:t>artefacts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Notice: each prototype serves to illustrate the particular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4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HRI Interruption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dl.acm.org</a:t>
            </a:r>
            <a:r>
              <a:rPr lang="en-US" dirty="0"/>
              <a:t>/</a:t>
            </a:r>
            <a:r>
              <a:rPr lang="en-US" dirty="0" err="1"/>
              <a:t>citation.cfm?id</a:t>
            </a:r>
            <a:r>
              <a:rPr lang="en-US" dirty="0"/>
              <a:t>=</a:t>
            </a:r>
            <a:r>
              <a:rPr lang="en-US" dirty="0" smtClean="0"/>
              <a:t>1734504</a:t>
            </a:r>
          </a:p>
          <a:p>
            <a:r>
              <a:rPr lang="ro-RO" dirty="0"/>
              <a:t>http://dx.doi.org/10.1109/ROMAN.2011.6005257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HRI Interruption: What is the role of the human actor and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– Friday, Feb 7 @ 10am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Coverage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BFBFBF"/>
                </a:solidFill>
              </a:rPr>
              <a:t>everything up to the end of Monday</a:t>
            </a:r>
          </a:p>
          <a:p>
            <a:r>
              <a:rPr lang="en-US" b="1" dirty="0" smtClean="0"/>
              <a:t>Focus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 am mainly interested that you understand the concepts, and can apply them in a logical way. I am not concerned that you memorize everything, but you should be able to </a:t>
            </a: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explain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main concepts and/or rationalize them.</a:t>
            </a:r>
          </a:p>
          <a:p>
            <a:r>
              <a:rPr lang="en-US" b="1" dirty="0" smtClean="0"/>
              <a:t>How to study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BFBFBF"/>
                </a:solidFill>
              </a:rPr>
              <a:t>review notes from lecture, the reading that I assigned you, as well as your assignments.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Exam</a:t>
            </a:r>
            <a:r>
              <a:rPr lang="en-US" dirty="0" smtClean="0">
                <a:solidFill>
                  <a:srgbClr val="BFBFBF"/>
                </a:solidFill>
              </a:rPr>
              <a:t>: Closed book. Arrive early. Be concise. Mostly: short-answer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Describe at least one of research prototypes that you’ve seen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Discuss how prototypes are used in HCI research (i.e. describe their role/function in HCI research)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Prototypes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Describe at least one of research prototypes that you’ve seen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Discuss how prototypes are used in HCI research (i.e. describe their role/function in HCI research)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fidelity prototype, but very much a vertical one</a:t>
            </a:r>
          </a:p>
          <a:p>
            <a:r>
              <a:rPr lang="en-US" dirty="0" smtClean="0"/>
              <a:t>Fat-Thumb video example w/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FatThumb</a:t>
            </a:r>
            <a:r>
              <a:rPr lang="en-US" dirty="0" smtClean="0"/>
              <a:t> Prototype: What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and built to illustrate a design idea/concept</a:t>
            </a:r>
          </a:p>
          <a:p>
            <a:endParaRPr lang="en-US" dirty="0"/>
          </a:p>
          <a:p>
            <a:r>
              <a:rPr lang="en-US" dirty="0" smtClean="0"/>
              <a:t>Used for evaluating the idea in a controlled laboratory study (i.e. to answer the question: is it faster)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specific narrow </a:t>
            </a:r>
            <a:r>
              <a:rPr lang="en-US" dirty="0" smtClean="0"/>
              <a:t>scenarios as they relate to remote communication/collaboration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VideoDraw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dl.acm.org</a:t>
            </a:r>
            <a:r>
              <a:rPr lang="en-US" dirty="0"/>
              <a:t>/</a:t>
            </a:r>
            <a:r>
              <a:rPr lang="en-US" dirty="0" err="1"/>
              <a:t>citation.cfm?id</a:t>
            </a:r>
            <a:r>
              <a:rPr lang="en-US" dirty="0"/>
              <a:t>=97302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VideoDraw</a:t>
            </a:r>
            <a:r>
              <a:rPr lang="en-US" dirty="0" smtClean="0"/>
              <a:t> Prototype: What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 a design concept</a:t>
            </a:r>
          </a:p>
          <a:p>
            <a:endParaRPr lang="en-US" dirty="0"/>
          </a:p>
          <a:p>
            <a:r>
              <a:rPr lang="en-US" dirty="0" smtClean="0"/>
              <a:t>Used for observational studies of how the tool would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VideoWhiteboard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dl.acm.org</a:t>
            </a:r>
            <a:r>
              <a:rPr lang="en-US" dirty="0"/>
              <a:t>/</a:t>
            </a:r>
            <a:r>
              <a:rPr lang="en-US" dirty="0" err="1"/>
              <a:t>citation.cfm?id</a:t>
            </a:r>
            <a:r>
              <a:rPr lang="en-US" dirty="0"/>
              <a:t>=108844.108932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20333</TotalTime>
  <Words>678</Words>
  <Application>Microsoft Macintosh PowerPoint</Application>
  <PresentationFormat>On-screen Show (4:3)</PresentationFormat>
  <Paragraphs>93</Paragraphs>
  <Slides>20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1-introduction</vt:lpstr>
      <vt:lpstr>PowerPoint Presentation</vt:lpstr>
      <vt:lpstr>Midterm – Friday, Feb 7 @ 10am</vt:lpstr>
      <vt:lpstr>Research Prototypes</vt:lpstr>
      <vt:lpstr>Learning Objectives</vt:lpstr>
      <vt:lpstr>Fat-Thumb</vt:lpstr>
      <vt:lpstr>FatThumb Prototype: What for?</vt:lpstr>
      <vt:lpstr>More specific narrow scenarios as they relate to remote communication/collaboration</vt:lpstr>
      <vt:lpstr>VideoDraw Prototype: What for?</vt:lpstr>
      <vt:lpstr>VideoWhiteboard Video</vt:lpstr>
      <vt:lpstr>ClearBoard</vt:lpstr>
      <vt:lpstr>KinectArms</vt:lpstr>
      <vt:lpstr>KinectArms Prototype: What for?</vt:lpstr>
      <vt:lpstr>ShareTable</vt:lpstr>
      <vt:lpstr>ShareTable Prototype: What for?</vt:lpstr>
      <vt:lpstr>MirageTable</vt:lpstr>
      <vt:lpstr>High Fidelity Prototypes in Communication Systems</vt:lpstr>
      <vt:lpstr>High Fidelity Prototypes in Communication Systems</vt:lpstr>
      <vt:lpstr>HRI Interruption</vt:lpstr>
      <vt:lpstr>HRI Interruption: What is the role of the human actor and prototype?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98</cp:revision>
  <dcterms:created xsi:type="dcterms:W3CDTF">2012-08-20T05:23:43Z</dcterms:created>
  <dcterms:modified xsi:type="dcterms:W3CDTF">2014-02-05T06:37:34Z</dcterms:modified>
</cp:coreProperties>
</file>