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9" r:id="rId2"/>
    <p:sldId id="288" r:id="rId3"/>
    <p:sldId id="256" r:id="rId4"/>
    <p:sldId id="257" r:id="rId5"/>
    <p:sldId id="282" r:id="rId6"/>
    <p:sldId id="28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90" r:id="rId17"/>
    <p:sldId id="293" r:id="rId18"/>
    <p:sldId id="292" r:id="rId19"/>
    <p:sldId id="291" r:id="rId20"/>
    <p:sldId id="268" r:id="rId21"/>
    <p:sldId id="269" r:id="rId22"/>
    <p:sldId id="270" r:id="rId23"/>
    <p:sldId id="274" r:id="rId24"/>
    <p:sldId id="275" r:id="rId25"/>
    <p:sldId id="271" r:id="rId26"/>
    <p:sldId id="272" r:id="rId27"/>
    <p:sldId id="273" r:id="rId28"/>
    <p:sldId id="287" r:id="rId29"/>
    <p:sldId id="279" r:id="rId30"/>
    <p:sldId id="280" r:id="rId31"/>
    <p:sldId id="281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294" autoAdjust="0"/>
    <p:restoredTop sz="88126" autoAdjust="0"/>
  </p:normalViewPr>
  <p:slideViewPr>
    <p:cSldViewPr snapToGrid="0" snapToObjects="1">
      <p:cViewPr varScale="1">
        <p:scale>
          <a:sx n="93" d="100"/>
          <a:sy n="93" d="100"/>
        </p:scale>
        <p:origin x="-25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08-01-14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08-01-14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www.baddesigns.com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08-01-14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5.w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braille-in-elev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1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why bad design is so prevalent</a:t>
            </a:r>
          </a:p>
          <a:p>
            <a:endParaRPr lang="en-US" dirty="0" smtClean="0"/>
          </a:p>
          <a:p>
            <a:r>
              <a:rPr lang="en-US" dirty="0" smtClean="0"/>
              <a:t>Learning and practicing methods for “good” design</a:t>
            </a:r>
          </a:p>
          <a:p>
            <a:endParaRPr lang="en-US" dirty="0" smtClean="0"/>
          </a:p>
          <a:p>
            <a:r>
              <a:rPr lang="en-US" dirty="0" smtClean="0"/>
              <a:t>Hands-on experience with multiple design methods: involving users, prototyping,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 is everywhere</a:t>
            </a:r>
          </a:p>
          <a:p>
            <a:endParaRPr lang="en-US" dirty="0" smtClean="0"/>
          </a:p>
          <a:p>
            <a:r>
              <a:rPr lang="en-US" dirty="0" smtClean="0"/>
              <a:t>Good design is hard</a:t>
            </a:r>
          </a:p>
          <a:p>
            <a:endParaRPr lang="en-US" dirty="0" smtClean="0"/>
          </a:p>
          <a:p>
            <a:r>
              <a:rPr lang="en-US" dirty="0" smtClean="0"/>
              <a:t>Poorly designed things have big consequences</a:t>
            </a:r>
          </a:p>
          <a:p>
            <a:endParaRPr lang="en-US" dirty="0" smtClean="0"/>
          </a:p>
          <a:p>
            <a:r>
              <a:rPr lang="en-US" dirty="0" smtClean="0"/>
              <a:t>Good design practices can help</a:t>
            </a:r>
          </a:p>
          <a:p>
            <a:endParaRPr lang="en-US" dirty="0" smtClean="0"/>
          </a:p>
          <a:p>
            <a:r>
              <a:rPr lang="en-US" dirty="0" smtClean="0"/>
              <a:t>You’re going to be a good designer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Instructor: Anthony Tang</a:t>
            </a:r>
          </a:p>
          <a:p>
            <a:pPr lvl="1"/>
            <a:r>
              <a:rPr lang="en-US" dirty="0" smtClean="0"/>
              <a:t>Call me Tony</a:t>
            </a:r>
          </a:p>
          <a:p>
            <a:r>
              <a:rPr lang="en-US" dirty="0" smtClean="0"/>
              <a:t>Assistant Professor in the CS Department</a:t>
            </a:r>
          </a:p>
          <a:p>
            <a:pPr lvl="1"/>
            <a:r>
              <a:rPr lang="en-US" dirty="0" smtClean="0"/>
              <a:t>Ph.D. in Electrical and Computer Engineering from UBC</a:t>
            </a:r>
          </a:p>
          <a:p>
            <a:r>
              <a:rPr lang="en-US" dirty="0" smtClean="0"/>
              <a:t>Research in Human-Computer Interaction</a:t>
            </a:r>
          </a:p>
          <a:p>
            <a:pPr lvl="1"/>
            <a:r>
              <a:rPr lang="en-US" dirty="0" smtClean="0"/>
              <a:t>Collaborative computing, personal informatics</a:t>
            </a:r>
          </a:p>
          <a:p>
            <a:r>
              <a:rPr lang="en-US" dirty="0" smtClean="0"/>
              <a:t>Personal interests: Volleyball, Food, Video Games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7625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Your 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00283"/>
            <a:ext cx="4038600" cy="2625879"/>
          </a:xfrm>
        </p:spPr>
        <p:txBody>
          <a:bodyPr>
            <a:normAutofit/>
          </a:bodyPr>
          <a:lstStyle/>
          <a:p>
            <a:r>
              <a:rPr lang="en-US" dirty="0" smtClean="0"/>
              <a:t>Jonathan Haber</a:t>
            </a:r>
          </a:p>
          <a:p>
            <a:pPr lvl="1"/>
            <a:r>
              <a:rPr lang="en-US" dirty="0" smtClean="0"/>
              <a:t>PhD candidate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500284"/>
            <a:ext cx="4038600" cy="2625879"/>
          </a:xfrm>
        </p:spPr>
        <p:txBody>
          <a:bodyPr>
            <a:normAutofit/>
          </a:bodyPr>
          <a:lstStyle/>
          <a:p>
            <a:r>
              <a:rPr lang="en-US" dirty="0" smtClean="0"/>
              <a:t>Richard Tang</a:t>
            </a:r>
          </a:p>
          <a:p>
            <a:pPr lvl="1"/>
            <a:r>
              <a:rPr lang="en-US" dirty="0" err="1" smtClean="0"/>
              <a:t>MSc</a:t>
            </a:r>
            <a:r>
              <a:rPr lang="en-US" dirty="0" smtClean="0"/>
              <a:t> student</a:t>
            </a:r>
          </a:p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4549676"/>
            <a:ext cx="7939548" cy="1569660"/>
            <a:chOff x="457200" y="5756831"/>
            <a:chExt cx="7939548" cy="1569660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5756831"/>
              <a:ext cx="3868994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» </a:t>
              </a:r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 twice competed at the </a:t>
              </a:r>
              <a:r>
                <a:rPr lang="en-US" sz="24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Footbag</a:t>
              </a:r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/ hacky sack world championships</a:t>
              </a:r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.</a:t>
              </a:r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5756831"/>
              <a:ext cx="37485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» </a:t>
              </a:r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 have been collecting coffee cup sleeves for the past year and the stack is now taller than </a:t>
              </a:r>
              <a:r>
                <a:rPr lang="en-US" sz="2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me.</a:t>
              </a:r>
              <a:endPara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1257862"/>
            <a:ext cx="1775251" cy="2242422"/>
          </a:xfrm>
          <a:prstGeom prst="rect">
            <a:avLst/>
          </a:prstGeom>
        </p:spPr>
      </p:pic>
      <p:pic>
        <p:nvPicPr>
          <p:cNvPr id="9" name="Picture 8" descr="20140108_0007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6" y="1257863"/>
            <a:ext cx="1706487" cy="22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3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</a:p>
          <a:p>
            <a:r>
              <a:rPr lang="en-US" dirty="0" smtClean="0"/>
              <a:t>Expectations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Project</a:t>
            </a:r>
          </a:p>
          <a:p>
            <a:r>
              <a:rPr lang="en-US" dirty="0" smtClean="0"/>
              <a:t>Labs</a:t>
            </a:r>
          </a:p>
          <a:p>
            <a:r>
              <a:rPr lang="en-US" dirty="0" smtClean="0"/>
              <a:t>Office hours/contact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Website</a:t>
            </a:r>
          </a:p>
          <a:p>
            <a:pPr lvl="1"/>
            <a:r>
              <a:rPr lang="en-US" u="sng" dirty="0" smtClean="0"/>
              <a:t>http://</a:t>
            </a:r>
            <a:r>
              <a:rPr lang="en-US" u="sng" dirty="0" err="1" smtClean="0"/>
              <a:t>bit.do</a:t>
            </a:r>
            <a:r>
              <a:rPr lang="en-US" u="sng" dirty="0" smtClean="0"/>
              <a:t>/CPSC481</a:t>
            </a:r>
          </a:p>
          <a:p>
            <a:pPr lvl="1"/>
            <a:r>
              <a:rPr lang="en-US" sz="2000" dirty="0" smtClean="0">
                <a:solidFill>
                  <a:prstClr val="white">
                    <a:lumMod val="85000"/>
                  </a:prstClr>
                </a:solidFill>
              </a:rPr>
              <a:t>» password: hello481 (no spaces)</a:t>
            </a:r>
            <a:endParaRPr lang="en-US" sz="2000" u="sng" dirty="0" smtClean="0"/>
          </a:p>
          <a:p>
            <a:r>
              <a:rPr lang="en-US" dirty="0" smtClean="0"/>
              <a:t>Q/A Forum</a:t>
            </a:r>
          </a:p>
          <a:p>
            <a:pPr lvl="1"/>
            <a:r>
              <a:rPr lang="en-US" u="sng" dirty="0" smtClean="0"/>
              <a:t>http://piazza.com/</a:t>
            </a:r>
            <a:r>
              <a:rPr lang="en-US" dirty="0" smtClean="0"/>
              <a:t> </a:t>
            </a:r>
          </a:p>
          <a:p>
            <a:pPr lvl="1"/>
            <a:r>
              <a:rPr lang="en-US" sz="2000" dirty="0" smtClean="0"/>
              <a:t>» search CPSC 481 under University of Calgary</a:t>
            </a:r>
          </a:p>
          <a:p>
            <a:r>
              <a:rPr lang="en-US" dirty="0" smtClean="0"/>
              <a:t>Readings</a:t>
            </a:r>
          </a:p>
          <a:p>
            <a:pPr lvl="1"/>
            <a:r>
              <a:rPr lang="en-US" dirty="0" smtClean="0"/>
              <a:t>Posted online at the main website</a:t>
            </a:r>
          </a:p>
          <a:p>
            <a:r>
              <a:rPr lang="en-US" dirty="0" smtClean="0"/>
              <a:t>Slides</a:t>
            </a:r>
            <a:endParaRPr lang="en-US" dirty="0"/>
          </a:p>
          <a:p>
            <a:pPr lvl="1"/>
            <a:r>
              <a:rPr lang="en-US" dirty="0"/>
              <a:t>Posted online at the main </a:t>
            </a:r>
            <a:r>
              <a:rPr lang="en-US" dirty="0" smtClean="0"/>
              <a:t>website within the week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expect of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Well-defined timeline</a:t>
            </a:r>
          </a:p>
          <a:p>
            <a:r>
              <a:rPr lang="en-US" dirty="0" smtClean="0"/>
              <a:t>Clear expectations</a:t>
            </a:r>
          </a:p>
          <a:p>
            <a:r>
              <a:rPr lang="en-US" dirty="0" smtClean="0"/>
              <a:t>Reasonable turnaround on marking</a:t>
            </a:r>
            <a:r>
              <a:rPr lang="en-US" dirty="0"/>
              <a:t> </a:t>
            </a:r>
            <a:r>
              <a:rPr lang="en-US" dirty="0" smtClean="0"/>
              <a:t>(for exams: 1 week, 1 ½ weeks; assignments/projects: 2 weeks)</a:t>
            </a:r>
          </a:p>
          <a:p>
            <a:r>
              <a:rPr lang="en-US" dirty="0" smtClean="0"/>
              <a:t>Exams relating to course material</a:t>
            </a:r>
          </a:p>
          <a:p>
            <a:r>
              <a:rPr lang="en-US" dirty="0" smtClean="0"/>
              <a:t>Clear marking schemes</a:t>
            </a:r>
          </a:p>
          <a:p>
            <a:endParaRPr lang="en-US" dirty="0"/>
          </a:p>
          <a:p>
            <a:r>
              <a:rPr lang="en-US" dirty="0" smtClean="0"/>
              <a:t>Past exams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FFFF"/>
                </a:solidFill>
                <a:latin typeface="Calibri" charset="0"/>
              </a:rPr>
              <a:t>What You Can Expect of Me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I will be here on time</a:t>
            </a:r>
          </a:p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Your assignments will be graded in a timely manner</a:t>
            </a:r>
          </a:p>
          <a:p>
            <a:pPr marL="800100" lvl="1" indent="-342900">
              <a:buFont typeface="Arial"/>
              <a:buChar char="•"/>
            </a:pPr>
            <a:r>
              <a:rPr sz="2400" dirty="0">
                <a:latin typeface="Calibri" charset="0"/>
              </a:rPr>
              <a:t>Typically within 1-2 weeks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Piazza posts will be responded to in a timely manner</a:t>
            </a:r>
          </a:p>
          <a:p>
            <a:pPr marL="914400" lvl="1" indent="-457200">
              <a:buFont typeface="Arial"/>
              <a:buChar char="•"/>
            </a:pPr>
            <a:r>
              <a:rPr lang="en-US" sz="2000" dirty="0" smtClean="0">
                <a:solidFill>
                  <a:srgbClr val="D9D9D9"/>
                </a:solidFill>
                <a:latin typeface="Calibri" charset="0"/>
              </a:rPr>
              <a:t>Typically within 1-2 days</a:t>
            </a:r>
            <a:endParaRPr sz="2000" dirty="0" smtClean="0">
              <a:solidFill>
                <a:srgbClr val="D9D9D9"/>
              </a:solidFill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sz="2800" dirty="0" smtClean="0">
                <a:latin typeface="Calibri" charset="0"/>
              </a:rPr>
              <a:t>If </a:t>
            </a:r>
            <a:r>
              <a:rPr sz="2800" dirty="0">
                <a:latin typeface="Calibri" charset="0"/>
              </a:rPr>
              <a:t>I don</a:t>
            </a:r>
            <a:r>
              <a:rPr altLang="ja-JP" sz="2800" dirty="0">
                <a:latin typeface="Calibri" charset="0"/>
              </a:rPr>
              <a:t>'t know the answer to your question, I will find out</a:t>
            </a:r>
          </a:p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I will treat you as professional colleagues</a:t>
            </a:r>
          </a:p>
          <a:p>
            <a:pPr marL="457200" indent="-457200">
              <a:buFont typeface="Arial"/>
              <a:buChar char="•"/>
            </a:pPr>
            <a:r>
              <a:rPr sz="2800" dirty="0">
                <a:latin typeface="Calibri" charset="0"/>
              </a:rPr>
              <a:t>You will have several chances to evaluate the course</a:t>
            </a:r>
          </a:p>
        </p:txBody>
      </p:sp>
    </p:spTree>
    <p:extLst>
      <p:ext uri="{BB962C8B-B14F-4D97-AF65-F5344CB8AC3E}">
        <p14:creationId xmlns:p14="http://schemas.microsoft.com/office/powerpoint/2010/main" val="215397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volunteers: act as liaisons between you (students) and me</a:t>
            </a:r>
          </a:p>
          <a:p>
            <a:endParaRPr lang="en-US" dirty="0"/>
          </a:p>
          <a:p>
            <a:r>
              <a:rPr lang="en-US" dirty="0" smtClean="0"/>
              <a:t>Brief (weekly) meetings post-class on Wednesdays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Have I blown it on something?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Am I going to fast?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Am I going to </a:t>
            </a:r>
            <a:r>
              <a:rPr lang="en-US" sz="2800" dirty="0" err="1" smtClean="0"/>
              <a:t>slolwy</a:t>
            </a:r>
            <a:r>
              <a:rPr lang="en-US" sz="280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expect of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alibri" charset="0"/>
              </a:rPr>
              <a:t>Come to class prepared – read carefully prior to class meetings</a:t>
            </a:r>
          </a:p>
          <a:p>
            <a:endParaRPr lang="en-US" dirty="0" smtClean="0"/>
          </a:p>
          <a:p>
            <a:r>
              <a:rPr lang="en-US" dirty="0">
                <a:latin typeface="Calibri" charset="0"/>
              </a:rPr>
              <a:t>Be an active listener – be attentive, be engaged, use in-class technology with discretion</a:t>
            </a:r>
          </a:p>
          <a:p>
            <a:endParaRPr lang="en-US" dirty="0" smtClean="0"/>
          </a:p>
          <a:p>
            <a:r>
              <a:rPr lang="en-US" dirty="0">
                <a:latin typeface="Calibri" charset="0"/>
              </a:rPr>
              <a:t>Treat all with respect – be constructive in all discussions</a:t>
            </a:r>
          </a:p>
          <a:p>
            <a:endParaRPr lang="en-US" dirty="0" smtClean="0"/>
          </a:p>
          <a:p>
            <a:r>
              <a:rPr lang="en-US" dirty="0" smtClean="0"/>
              <a:t>Tutorial materials are set up </a:t>
            </a:r>
            <a:r>
              <a:rPr lang="en-US" u="sng" dirty="0" smtClean="0"/>
              <a:t>for you</a:t>
            </a:r>
            <a:r>
              <a:rPr lang="en-US" dirty="0" smtClean="0"/>
              <a:t>—I expect your best efforts on all components</a:t>
            </a:r>
          </a:p>
          <a:p>
            <a:endParaRPr lang="en-US" dirty="0"/>
          </a:p>
          <a:p>
            <a:r>
              <a:rPr lang="en-US" dirty="0">
                <a:latin typeface="Calibri" charset="0"/>
              </a:rPr>
              <a:t>Be here on </a:t>
            </a:r>
            <a:r>
              <a:rPr lang="en-US" dirty="0" smtClean="0">
                <a:latin typeface="Calibri" charset="0"/>
              </a:rPr>
              <a:t>time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Turn in everything on </a:t>
            </a:r>
            <a:r>
              <a:rPr lang="en-US" dirty="0" smtClean="0">
                <a:latin typeface="Calibri" charset="0"/>
              </a:rPr>
              <a:t>time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bit.do</a:t>
            </a:r>
            <a:r>
              <a:rPr lang="en-US" dirty="0"/>
              <a:t>/CPSC481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Sign up at Piazza: http://piazza.com/</a:t>
            </a:r>
          </a:p>
          <a:p>
            <a:endParaRPr lang="en-US" dirty="0" smtClean="0"/>
          </a:p>
          <a:p>
            <a:r>
              <a:rPr lang="en-US" dirty="0" smtClean="0"/>
              <a:t>Look for our class: CPSC 481 at University of Calgary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5677"/>
            <a:ext cx="8229600" cy="10304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Note: you must earn a passing grade on each component to pass the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23843"/>
              </p:ext>
            </p:extLst>
          </p:nvPr>
        </p:nvGraphicFramePr>
        <p:xfrm>
          <a:off x="457200" y="1600200"/>
          <a:ext cx="8229600" cy="294513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492240"/>
                <a:gridCol w="1737360"/>
              </a:tblGrid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Component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Class Participation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5%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Assignments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10%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Project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Mid-term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15%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Final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30%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22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>
                <a:latin typeface="Calibri" charset="0"/>
              </a:rPr>
              <a:t>Participation – </a:t>
            </a:r>
            <a:r>
              <a:rPr lang="en-US" dirty="0" smtClean="0">
                <a:latin typeface="Calibri" charset="0"/>
              </a:rPr>
              <a:t>5</a:t>
            </a:r>
            <a:r>
              <a:rPr dirty="0" smtClean="0">
                <a:latin typeface="Calibri" charset="0"/>
              </a:rPr>
              <a:t>%</a:t>
            </a:r>
            <a:endParaRPr dirty="0">
              <a:latin typeface="Calibri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sz="2500" dirty="0" smtClean="0">
                <a:latin typeface="Calibri" charset="0"/>
              </a:rPr>
              <a:t>Ask </a:t>
            </a:r>
            <a:r>
              <a:rPr sz="2500" dirty="0">
                <a:latin typeface="Calibri" charset="0"/>
              </a:rPr>
              <a:t>challenging </a:t>
            </a:r>
            <a:r>
              <a:rPr sz="2500" dirty="0" smtClean="0">
                <a:latin typeface="Calibri" charset="0"/>
              </a:rPr>
              <a:t>questions</a:t>
            </a:r>
            <a:endParaRPr lang="en-US" sz="25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dirty="0">
                <a:latin typeface="Calibri" charset="0"/>
              </a:rPr>
              <a:t>Comment, build on, or clarify others' contributions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dirty="0" smtClean="0">
                <a:latin typeface="Calibri" charset="0"/>
              </a:rPr>
              <a:t>Post </a:t>
            </a:r>
            <a:r>
              <a:rPr sz="2500" dirty="0">
                <a:latin typeface="Calibri" charset="0"/>
              </a:rPr>
              <a:t>useful or interesting information to the class discussion </a:t>
            </a:r>
            <a:r>
              <a:rPr lang="en-US" sz="2500" dirty="0" smtClean="0">
                <a:latin typeface="Calibri" charset="0"/>
              </a:rPr>
              <a:t>board</a:t>
            </a:r>
            <a:endParaRPr sz="25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sz="2500" dirty="0" smtClean="0">
                <a:latin typeface="Calibri" charset="0"/>
              </a:rPr>
              <a:t>Visit </a:t>
            </a:r>
            <a:r>
              <a:rPr sz="2500" dirty="0">
                <a:latin typeface="Calibri" charset="0"/>
              </a:rPr>
              <a:t>the instructor during office hours to chat, to ask questions, or to give feedback</a:t>
            </a:r>
            <a:r>
              <a:rPr sz="2500" dirty="0" smtClean="0">
                <a:latin typeface="Calibri" charset="0"/>
              </a:rPr>
              <a:t>.</a:t>
            </a:r>
            <a:endParaRPr lang="en-US" sz="25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2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 – 10%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995285"/>
              </p:ext>
            </p:extLst>
          </p:nvPr>
        </p:nvGraphicFramePr>
        <p:xfrm>
          <a:off x="457200" y="1600200"/>
          <a:ext cx="8075613" cy="196291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348329"/>
                <a:gridCol w="1195497"/>
                <a:gridCol w="1531787"/>
              </a:tblGrid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Assignment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Due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A0:</a:t>
                      </a:r>
                      <a:r>
                        <a:rPr lang="en-US" sz="2800" baseline="0" dirty="0" smtClean="0"/>
                        <a:t> Profile post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10 EOD</a:t>
                      </a:r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A1: Thinking about design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+mn-lt"/>
                          <a:ea typeface="+mn-ea"/>
                          <a:cs typeface="+mn-cs"/>
                        </a:rPr>
                        <a:t>A2: User-centered design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03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40%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for you to engage in hands-on design with a real project</a:t>
            </a:r>
          </a:p>
          <a:p>
            <a:endParaRPr lang="en-US" dirty="0" smtClean="0"/>
          </a:p>
          <a:p>
            <a:r>
              <a:rPr lang="en-US" dirty="0" smtClean="0"/>
              <a:t>Groups of three (3) people; you will choose your groups in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40%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ideas:</a:t>
            </a:r>
          </a:p>
          <a:p>
            <a:pPr lvl="1"/>
            <a:r>
              <a:rPr lang="en-US" dirty="0" smtClean="0"/>
              <a:t>» System for people new to the city</a:t>
            </a:r>
          </a:p>
          <a:p>
            <a:pPr lvl="1"/>
            <a:r>
              <a:rPr lang="en-US" dirty="0" smtClean="0"/>
              <a:t>» Personal fitness tracker: able bodied or physiotherapy</a:t>
            </a:r>
          </a:p>
          <a:p>
            <a:pPr lvl="1"/>
            <a:r>
              <a:rPr lang="en-US" dirty="0" smtClean="0"/>
              <a:t>» Cross-family communication system</a:t>
            </a:r>
          </a:p>
          <a:p>
            <a:pPr lvl="1"/>
            <a:r>
              <a:rPr lang="en-US" dirty="0" smtClean="0"/>
              <a:t>» Communication system for video gamers</a:t>
            </a:r>
          </a:p>
          <a:p>
            <a:pPr lvl="1"/>
            <a:r>
              <a:rPr lang="en-US" dirty="0" smtClean="0"/>
              <a:t>» Ordering system at a restaurant/bar</a:t>
            </a:r>
          </a:p>
          <a:p>
            <a:pPr lvl="1"/>
            <a:r>
              <a:rPr lang="en-US" dirty="0" smtClean="0"/>
              <a:t>» Electronic course registration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6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40%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2439"/>
            <a:ext cx="8229600" cy="753724"/>
          </a:xfrm>
        </p:spPr>
        <p:txBody>
          <a:bodyPr/>
          <a:lstStyle/>
          <a:p>
            <a:r>
              <a:rPr lang="en-US" dirty="0" smtClean="0"/>
              <a:t>Grading principle: BLOW MY SOCKS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475280"/>
              </p:ext>
            </p:extLst>
          </p:nvPr>
        </p:nvGraphicFramePr>
        <p:xfrm>
          <a:off x="457200" y="1600200"/>
          <a:ext cx="8075613" cy="343509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348329"/>
                <a:gridCol w="1195497"/>
                <a:gridCol w="1531787"/>
              </a:tblGrid>
              <a:tr h="490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/>
                        <a:t>Project Component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/>
                        <a:t>Worth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latin typeface="Calibri"/>
                          <a:ea typeface="Calibri"/>
                          <a:cs typeface="Times New Roman"/>
                        </a:rPr>
                        <a:t>Due</a:t>
                      </a:r>
                      <a:endParaRPr lang="en-US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solidFill>
                      <a:schemeClr val="bg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P1: User research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/>
                        <a:t>P2: Sketching,</a:t>
                      </a:r>
                      <a:r>
                        <a:rPr lang="en-US" sz="2800" baseline="0" dirty="0" smtClean="0"/>
                        <a:t> ideation and lo-fi prototype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+mn-lt"/>
                          <a:ea typeface="+mn-ea"/>
                          <a:cs typeface="+mn-cs"/>
                        </a:rPr>
                        <a:t>P3: Heuristic</a:t>
                      </a:r>
                      <a:r>
                        <a:rPr lang="en-US" sz="2800" b="0" baseline="0" dirty="0" smtClean="0">
                          <a:latin typeface="+mn-lt"/>
                          <a:ea typeface="+mn-ea"/>
                          <a:cs typeface="+mn-cs"/>
                        </a:rPr>
                        <a:t> evaluation and hi-fi prototype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P4: Final report and presentation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7.5%</a:t>
                      </a:r>
                      <a:endParaRPr lang="en-US" sz="2400" dirty="0"/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4" marR="6858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in these labs comprises part of your grade</a:t>
            </a:r>
          </a:p>
          <a:p>
            <a:endParaRPr lang="en-US" dirty="0" smtClean="0"/>
          </a:p>
          <a:p>
            <a:r>
              <a:rPr lang="en-US" dirty="0" smtClean="0"/>
              <a:t>Hands-on with specific skills and activities</a:t>
            </a:r>
          </a:p>
          <a:p>
            <a:pPr lvl="1"/>
            <a:r>
              <a:rPr lang="en-US" dirty="0" smtClean="0"/>
              <a:t>Design activities</a:t>
            </a:r>
          </a:p>
          <a:p>
            <a:pPr lvl="1"/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Hours/Contact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Office hours: </a:t>
            </a:r>
            <a:r>
              <a:rPr lang="en-US" dirty="0" smtClean="0"/>
              <a:t>WF after class (11am) or by appointment</a:t>
            </a:r>
          </a:p>
          <a:p>
            <a:endParaRPr lang="en-US" dirty="0" smtClean="0"/>
          </a:p>
          <a:p>
            <a:r>
              <a:rPr lang="en-US" b="1" dirty="0" smtClean="0"/>
              <a:t>Questions: </a:t>
            </a:r>
            <a:r>
              <a:rPr lang="en-US" dirty="0" smtClean="0"/>
              <a:t>Use Piazza – </a:t>
            </a:r>
            <a:r>
              <a:rPr lang="en-US" u="sng" dirty="0" smtClean="0"/>
              <a:t>http://piazza.com/</a:t>
            </a:r>
          </a:p>
          <a:p>
            <a:endParaRPr lang="en-US" b="1" dirty="0"/>
          </a:p>
          <a:p>
            <a:pPr algn="ctr"/>
            <a:r>
              <a:rPr lang="en-US" b="1" dirty="0" smtClean="0"/>
              <a:t>Do not email me or your TAs directly.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1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Handing In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 are due at the </a:t>
            </a:r>
            <a:r>
              <a:rPr lang="en-US" u="sng" dirty="0" smtClean="0"/>
              <a:t>beginning of lecture</a:t>
            </a:r>
            <a:r>
              <a:rPr lang="en-US" dirty="0" smtClean="0"/>
              <a:t> on the day specified</a:t>
            </a:r>
          </a:p>
          <a:p>
            <a:endParaRPr lang="en-US" dirty="0" smtClean="0"/>
          </a:p>
          <a:p>
            <a:r>
              <a:rPr lang="en-US" dirty="0" smtClean="0"/>
              <a:t>You have a 10 minute grace period from the start of class</a:t>
            </a:r>
          </a:p>
          <a:p>
            <a:endParaRPr lang="en-US" dirty="0" smtClean="0"/>
          </a:p>
          <a:p>
            <a:r>
              <a:rPr lang="en-US" dirty="0" smtClean="0"/>
              <a:t>After that, </a:t>
            </a:r>
            <a:r>
              <a:rPr lang="en-US" u="sng" dirty="0" smtClean="0"/>
              <a:t>I will not accept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dirty="0">
                <a:latin typeface="Calibri" charset="0"/>
              </a:rPr>
              <a:t>Policies – See Syllabus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Academic integrity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Grading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Extensions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Late assignments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Accommodation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Quality of written assignments</a:t>
            </a:r>
          </a:p>
          <a:p>
            <a:pPr marL="457200" indent="-457200" eaLnBrk="1" hangingPunct="1">
              <a:buFont typeface="Arial"/>
              <a:buChar char="•"/>
            </a:pPr>
            <a:r>
              <a:rPr dirty="0">
                <a:latin typeface="Calibri" charset="0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423060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5641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Course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Winter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&amp;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3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comments, queries?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6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Friday:</a:t>
            </a:r>
          </a:p>
          <a:p>
            <a:r>
              <a:rPr lang="en-US" dirty="0" smtClean="0"/>
              <a:t>	What is a good interface?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0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J:\Users\Tony\Dropbox\Camera Uploads\2012-08-28 20.54.56.jpg"/>
          <p:cNvPicPr>
            <a:picLocks noChangeAspect="1" noChangeArrowheads="1"/>
          </p:cNvPicPr>
          <p:nvPr/>
        </p:nvPicPr>
        <p:blipFill>
          <a:blip r:embed="rId2"/>
          <a:srcRect l="22979" r="28333"/>
          <a:stretch>
            <a:fillRect/>
          </a:stretch>
        </p:blipFill>
        <p:spPr bwMode="auto">
          <a:xfrm>
            <a:off x="2101174" y="0"/>
            <a:ext cx="4452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J:\Users\Tony\Dropbox\Camera Uploads\2012-08-28 20.54.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Foundations of Human-Computer Interaction</a:t>
            </a:r>
          </a:p>
          <a:p>
            <a:endParaRPr lang="en-US" dirty="0"/>
          </a:p>
          <a:p>
            <a:r>
              <a:rPr lang="en-US" dirty="0" smtClean="0"/>
              <a:t>Foundations of Human-</a:t>
            </a:r>
            <a:r>
              <a:rPr lang="en-US" i="1" dirty="0" smtClean="0"/>
              <a:t>X</a:t>
            </a:r>
            <a:r>
              <a:rPr lang="en-US" dirty="0" smtClean="0"/>
              <a:t> Interaction</a:t>
            </a:r>
          </a:p>
          <a:p>
            <a:endParaRPr lang="en-US" dirty="0"/>
          </a:p>
          <a:p>
            <a:r>
              <a:rPr lang="en-US" dirty="0" smtClean="0"/>
              <a:t>Foundations of Design for Human-</a:t>
            </a:r>
            <a:r>
              <a:rPr lang="en-US" i="1" dirty="0" smtClean="0"/>
              <a:t>X</a:t>
            </a:r>
            <a:r>
              <a:rPr lang="en-US" dirty="0" smtClean="0"/>
              <a:t>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7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968479" y="0"/>
            <a:ext cx="3328218" cy="6879712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968479" y="0"/>
            <a:ext cx="3328218" cy="6879712"/>
          </a:xfrm>
          <a:prstGeom prst="rect">
            <a:avLst/>
          </a:prstGeom>
          <a:ln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61523" y="0"/>
            <a:ext cx="1991677" cy="2743200"/>
          </a:xfrm>
          <a:prstGeom prst="rect">
            <a:avLst/>
          </a:prstGeom>
          <a:ln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1826" y="2348674"/>
            <a:ext cx="2403322" cy="450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Design is Everywhere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730410"/>
              </p:ext>
            </p:extLst>
          </p:nvPr>
        </p:nvGraphicFramePr>
        <p:xfrm>
          <a:off x="6022685" y="1600200"/>
          <a:ext cx="2664115" cy="467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3145536" imgH="5516880" progId="Word.Document.8">
                  <p:embed/>
                </p:oleObj>
              </mc:Choice>
              <mc:Fallback>
                <p:oleObj name="Document" r:id="rId3" imgW="3145536" imgH="5516880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685" y="1600200"/>
                        <a:ext cx="2664115" cy="4673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7318"/>
          <a:stretch/>
        </p:blipFill>
        <p:spPr>
          <a:xfrm>
            <a:off x="457200" y="1600199"/>
            <a:ext cx="5234610" cy="46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Design Affects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</a:p>
          <a:p>
            <a:pPr lvl="1"/>
            <a:r>
              <a:rPr lang="en-US" sz="2400" dirty="0" smtClean="0"/>
              <a:t>A  $200 withdrawal turns into $20000</a:t>
            </a:r>
          </a:p>
          <a:p>
            <a:pPr lvl="1"/>
            <a:r>
              <a:rPr lang="en-US" sz="2400" dirty="0" smtClean="0"/>
              <a:t>Bad font choice </a:t>
            </a:r>
            <a:r>
              <a:rPr lang="en-US" sz="2400" dirty="0" smtClean="0">
                <a:sym typeface="Wingdings"/>
              </a:rPr>
              <a:t> “,” looks like “.”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Lives: </a:t>
            </a:r>
            <a:r>
              <a:rPr lang="en-US" sz="2800" dirty="0" smtClean="0"/>
              <a:t>Therac-25 Radiation Machine</a:t>
            </a:r>
          </a:p>
          <a:p>
            <a:pPr lvl="1"/>
            <a:r>
              <a:rPr lang="en-US" sz="2400" dirty="0" smtClean="0"/>
              <a:t>Massive doses of radiation led to several deaths</a:t>
            </a:r>
          </a:p>
          <a:p>
            <a:pPr lvl="1"/>
            <a:r>
              <a:rPr lang="en-US" sz="2400" dirty="0" smtClean="0"/>
              <a:t>Cause: backing out and changing settings within 8s would not put the shield in place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721704"/>
            <a:ext cx="61293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66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086"/>
            <a:ext cx="8229600" cy="5713077"/>
          </a:xfrm>
        </p:spPr>
        <p:txBody>
          <a:bodyPr/>
          <a:lstStyle/>
          <a:p>
            <a:r>
              <a:rPr lang="en-US" dirty="0" smtClean="0"/>
              <a:t>Anticipated snarky response: “But, I wouldn’t make those mistakes!”</a:t>
            </a:r>
          </a:p>
          <a:p>
            <a:endParaRPr lang="en-US" dirty="0"/>
          </a:p>
          <a:p>
            <a:r>
              <a:rPr lang="en-US" dirty="0" smtClean="0"/>
              <a:t>Maybe, but you’re not the only one working on most projects. Your team might still make that mistake.</a:t>
            </a:r>
          </a:p>
          <a:p>
            <a:endParaRPr lang="en-US" dirty="0"/>
          </a:p>
          <a:p>
            <a:r>
              <a:rPr lang="en-US" dirty="0" smtClean="0"/>
              <a:t>Here’s the problem:</a:t>
            </a:r>
          </a:p>
          <a:p>
            <a:r>
              <a:rPr lang="en-US" b="1" dirty="0" smtClean="0"/>
              <a:t>	You are typically not the user.</a:t>
            </a:r>
          </a:p>
          <a:p>
            <a:r>
              <a:rPr lang="en-US" b="1" dirty="0" smtClean="0"/>
              <a:t>	You have your own biases.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1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10335</TotalTime>
  <Words>1042</Words>
  <Application>Microsoft Macintosh PowerPoint</Application>
  <PresentationFormat>On-screen Show (4:3)</PresentationFormat>
  <Paragraphs>237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Document</vt:lpstr>
      <vt:lpstr>PowerPoint Presentation</vt:lpstr>
      <vt:lpstr>http://bit.do/CPSC481</vt:lpstr>
      <vt:lpstr>Course Introduction</vt:lpstr>
      <vt:lpstr>PowerPoint Presentation</vt:lpstr>
      <vt:lpstr>PowerPoint Presentation</vt:lpstr>
      <vt:lpstr>PowerPoint Presentation</vt:lpstr>
      <vt:lpstr>Bad Design is Everywhere</vt:lpstr>
      <vt:lpstr>Bad Design Affects Us</vt:lpstr>
      <vt:lpstr>PowerPoint Presentation</vt:lpstr>
      <vt:lpstr>What this course is about…</vt:lpstr>
      <vt:lpstr>Summary</vt:lpstr>
      <vt:lpstr>Introduction: Me</vt:lpstr>
      <vt:lpstr>Introduction: Your TAs</vt:lpstr>
      <vt:lpstr>Syllabus</vt:lpstr>
      <vt:lpstr>Basic Course Information</vt:lpstr>
      <vt:lpstr>What do you expect of me?</vt:lpstr>
      <vt:lpstr>What You Can Expect of Me</vt:lpstr>
      <vt:lpstr>Feedback Mechanism</vt:lpstr>
      <vt:lpstr>What I expect of you</vt:lpstr>
      <vt:lpstr>Assessment</vt:lpstr>
      <vt:lpstr>Participation – 5%</vt:lpstr>
      <vt:lpstr>Assignments – 10%</vt:lpstr>
      <vt:lpstr>Project – 40%</vt:lpstr>
      <vt:lpstr>Project – 40%</vt:lpstr>
      <vt:lpstr>Project – 40%</vt:lpstr>
      <vt:lpstr>Labs</vt:lpstr>
      <vt:lpstr>Office Hours/Contact Information</vt:lpstr>
      <vt:lpstr>Handing In Assignments</vt:lpstr>
      <vt:lpstr>Policies – See Syllabus</vt:lpstr>
      <vt:lpstr>Questions, comments, queries?</vt:lpstr>
      <vt:lpstr>Coming up…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</dc:title>
  <dc:creator>Tony Tang</dc:creator>
  <cp:lastModifiedBy>Tony Tang</cp:lastModifiedBy>
  <cp:revision>363</cp:revision>
  <dcterms:created xsi:type="dcterms:W3CDTF">2012-08-13T15:17:25Z</dcterms:created>
  <dcterms:modified xsi:type="dcterms:W3CDTF">2014-01-09T03:12:48Z</dcterms:modified>
</cp:coreProperties>
</file>