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2"/>
  </p:notesMasterIdLst>
  <p:sldIdLst>
    <p:sldId id="264" r:id="rId2"/>
    <p:sldId id="256" r:id="rId3"/>
    <p:sldId id="259" r:id="rId4"/>
    <p:sldId id="260" r:id="rId5"/>
    <p:sldId id="261" r:id="rId6"/>
    <p:sldId id="262" r:id="rId7"/>
    <p:sldId id="263" r:id="rId8"/>
    <p:sldId id="265" r:id="rId9"/>
    <p:sldId id="258" r:id="rId10"/>
    <p:sldId id="257" r:id="rId11"/>
    <p:sldId id="266" r:id="rId12"/>
    <p:sldId id="267" r:id="rId13"/>
    <p:sldId id="268" r:id="rId14"/>
    <p:sldId id="269" r:id="rId15"/>
    <p:sldId id="270" r:id="rId16"/>
    <p:sldId id="275" r:id="rId17"/>
    <p:sldId id="272" r:id="rId18"/>
    <p:sldId id="273" r:id="rId19"/>
    <p:sldId id="274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1" r:id="rId35"/>
    <p:sldId id="290" r:id="rId36"/>
    <p:sldId id="292" r:id="rId37"/>
    <p:sldId id="293" r:id="rId38"/>
    <p:sldId id="294" r:id="rId39"/>
    <p:sldId id="296" r:id="rId40"/>
    <p:sldId id="297" r:id="rId4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2011" autoAdjust="0"/>
  </p:normalViewPr>
  <p:slideViewPr>
    <p:cSldViewPr>
      <p:cViewPr varScale="1">
        <p:scale>
          <a:sx n="76" d="100"/>
          <a:sy n="76" d="100"/>
        </p:scale>
        <p:origin x="-90" y="-5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583B04-34F5-4505-A50C-7521CE91CE45}" type="datetimeFigureOut">
              <a:rPr lang="en-US" smtClean="0"/>
              <a:pPr/>
              <a:t>1/20/2011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D3D913-8DFC-4691-B215-0D9AED07227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D3D913-8DFC-4691-B215-0D9AED07227F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D3D913-8DFC-4691-B215-0D9AED07227F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D3D913-8DFC-4691-B215-0D9AED07227F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D3D913-8DFC-4691-B215-0D9AED07227F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7724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5110A-23FD-44FD-BC35-800E89FF1D1A}" type="datetimeFigureOut">
              <a:rPr lang="en-US" smtClean="0"/>
              <a:pPr/>
              <a:t>1/20/2011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D81CD-B565-4545-8686-F5D46979B1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5110A-23FD-44FD-BC35-800E89FF1D1A}" type="datetimeFigureOut">
              <a:rPr lang="en-US" smtClean="0"/>
              <a:pPr/>
              <a:t>1/20/2011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D81CD-B565-4545-8686-F5D46979B1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5110A-23FD-44FD-BC35-800E89FF1D1A}" type="datetimeFigureOut">
              <a:rPr lang="en-US" smtClean="0"/>
              <a:pPr/>
              <a:t>1/20/2011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D81CD-B565-4545-8686-F5D46979B1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l">
              <a:buNone/>
              <a:defRPr/>
            </a:lvl1pPr>
            <a:lvl2pPr algn="l">
              <a:buNone/>
              <a:defRPr/>
            </a:lvl2pPr>
            <a:lvl3pPr algn="l">
              <a:buNone/>
              <a:defRPr/>
            </a:lvl3pPr>
            <a:lvl4pPr algn="l">
              <a:buNone/>
              <a:defRPr/>
            </a:lvl4pPr>
            <a:lvl5pPr algn="l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85E5110A-23FD-44FD-BC35-800E89FF1D1A}" type="datetimeFigureOut">
              <a:rPr lang="en-US" smtClean="0"/>
              <a:pPr/>
              <a:t>1/20/2011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D81CD-B565-4545-8686-F5D46979B1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3"/>
          </p:nvPr>
        </p:nvSpPr>
        <p:spPr>
          <a:xfrm>
            <a:off x="457200" y="0"/>
            <a:ext cx="8229600" cy="533400"/>
          </a:xfrm>
        </p:spPr>
        <p:txBody>
          <a:bodyPr>
            <a:no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5110A-23FD-44FD-BC35-800E89FF1D1A}" type="datetimeFigureOut">
              <a:rPr lang="en-US" smtClean="0"/>
              <a:pPr/>
              <a:t>1/20/2011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D81CD-B565-4545-8686-F5D46979B1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5110A-23FD-44FD-BC35-800E89FF1D1A}" type="datetimeFigureOut">
              <a:rPr lang="en-US" smtClean="0"/>
              <a:pPr/>
              <a:t>1/20/2011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D81CD-B565-4545-8686-F5D46979B1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8"/>
          <p:cNvSpPr>
            <a:spLocks noGrp="1"/>
          </p:cNvSpPr>
          <p:nvPr>
            <p:ph sz="quarter" idx="13"/>
          </p:nvPr>
        </p:nvSpPr>
        <p:spPr>
          <a:xfrm>
            <a:off x="457200" y="0"/>
            <a:ext cx="8229600" cy="533400"/>
          </a:xfrm>
        </p:spPr>
        <p:txBody>
          <a:bodyPr>
            <a:noAutofit/>
          </a:bodyPr>
          <a:lstStyle>
            <a:lvl1pPr>
              <a:defRPr sz="2400" b="0"/>
            </a:lvl1pPr>
            <a:lvl2pPr>
              <a:defRPr sz="2000" b="0"/>
            </a:lvl2pPr>
            <a:lvl3pPr>
              <a:defRPr sz="1800" b="0"/>
            </a:lvl3pPr>
            <a:lvl4pPr>
              <a:defRPr sz="1600" b="0"/>
            </a:lvl4pPr>
            <a:lvl5pPr>
              <a:defRPr sz="1600" b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5110A-23FD-44FD-BC35-800E89FF1D1A}" type="datetimeFigureOut">
              <a:rPr lang="en-US" smtClean="0"/>
              <a:pPr/>
              <a:t>1/20/2011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D81CD-B565-4545-8686-F5D46979B1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5110A-23FD-44FD-BC35-800E89FF1D1A}" type="datetimeFigureOut">
              <a:rPr lang="en-US" smtClean="0"/>
              <a:pPr/>
              <a:t>1/20/2011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D81CD-B565-4545-8686-F5D46979B1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5110A-23FD-44FD-BC35-800E89FF1D1A}" type="datetimeFigureOut">
              <a:rPr lang="en-US" smtClean="0"/>
              <a:pPr/>
              <a:t>1/20/2011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D81CD-B565-4545-8686-F5D46979B1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5110A-23FD-44FD-BC35-800E89FF1D1A}" type="datetimeFigureOut">
              <a:rPr lang="en-US" smtClean="0"/>
              <a:pPr/>
              <a:t>1/20/2011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D81CD-B565-4545-8686-F5D46979B1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5110A-23FD-44FD-BC35-800E89FF1D1A}" type="datetimeFigureOut">
              <a:rPr lang="en-US" smtClean="0"/>
              <a:pPr/>
              <a:t>1/20/2011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D81CD-B565-4545-8686-F5D46979B1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E5110A-23FD-44FD-BC35-800E89FF1D1A}" type="datetimeFigureOut">
              <a:rPr lang="en-US" smtClean="0"/>
              <a:pPr/>
              <a:t>1/20/2011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BD81CD-B565-4545-8686-F5D46979B1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57200" y="0"/>
            <a:ext cx="8229600" cy="457200"/>
          </a:xfrm>
          <a:prstGeom prst="rect">
            <a:avLst/>
          </a:prstGeom>
        </p:spPr>
        <p:txBody>
          <a:bodyPr wrap="square" rtlCol="0">
            <a:noAutofit/>
          </a:bodyPr>
          <a:lstStyle/>
          <a:p>
            <a: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None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m/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com/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administrative fun thing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sure to schedule some time with me to do a bit of project brainstorming</a:t>
            </a:r>
          </a:p>
          <a:p>
            <a:endParaRPr lang="en-US" dirty="0" smtClean="0"/>
          </a:p>
          <a:p>
            <a:r>
              <a:rPr lang="en-US" dirty="0" smtClean="0"/>
              <a:t>do the IRB training </a:t>
            </a:r>
            <a:r>
              <a:rPr lang="en-US" dirty="0" smtClean="0">
                <a:sym typeface="Wingdings" pitchFamily="2" charset="2"/>
              </a:rPr>
              <a:t> bring me a copy of the certificate</a:t>
            </a: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have seen some of this before</a:t>
            </a:r>
          </a:p>
          <a:p>
            <a:endParaRPr lang="en-US" dirty="0" smtClean="0"/>
          </a:p>
          <a:p>
            <a:r>
              <a:rPr lang="en-US" dirty="0" smtClean="0"/>
              <a:t>you kind of have a feel for most of this stuff</a:t>
            </a:r>
          </a:p>
          <a:p>
            <a:endParaRPr lang="en-US" dirty="0" smtClean="0"/>
          </a:p>
          <a:p>
            <a:r>
              <a:rPr lang="en-US" dirty="0" smtClean="0"/>
              <a:t>this is mostly refresher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533400" y="5486400"/>
            <a:ext cx="8153400" cy="838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* but I could be wrong; ask for clarification when needed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rules that facilitate information exchange</a:t>
            </a:r>
          </a:p>
          <a:p>
            <a:r>
              <a:rPr lang="en-US" sz="2400" dirty="0" smtClean="0"/>
              <a:t>	“</a:t>
            </a:r>
            <a:r>
              <a:rPr lang="en-US" sz="2400" dirty="0" err="1" smtClean="0"/>
              <a:t>picard</a:t>
            </a:r>
            <a:r>
              <a:rPr lang="en-US" sz="2400" dirty="0" smtClean="0"/>
              <a:t> </a:t>
            </a:r>
            <a:r>
              <a:rPr lang="en-US" sz="2400" b="1" dirty="0" smtClean="0"/>
              <a:t>to</a:t>
            </a:r>
            <a:r>
              <a:rPr lang="en-US" sz="2400" dirty="0" smtClean="0"/>
              <a:t> </a:t>
            </a:r>
            <a:r>
              <a:rPr lang="en-US" sz="2400" dirty="0" err="1" smtClean="0"/>
              <a:t>riker</a:t>
            </a:r>
            <a:r>
              <a:rPr lang="en-US" sz="2400" dirty="0" smtClean="0"/>
              <a:t>”</a:t>
            </a:r>
          </a:p>
          <a:p>
            <a:r>
              <a:rPr lang="en-US" sz="2400" dirty="0" smtClean="0"/>
              <a:t>	“</a:t>
            </a:r>
            <a:r>
              <a:rPr lang="en-US" sz="2400" dirty="0" err="1" smtClean="0"/>
              <a:t>riker</a:t>
            </a:r>
            <a:r>
              <a:rPr lang="en-US" sz="2400" dirty="0" smtClean="0"/>
              <a:t> here”</a:t>
            </a:r>
          </a:p>
          <a:p>
            <a:r>
              <a:rPr lang="en-US" sz="2400" dirty="0" smtClean="0"/>
              <a:t>		…</a:t>
            </a:r>
          </a:p>
          <a:p>
            <a:r>
              <a:rPr lang="en-US" sz="2400" dirty="0" smtClean="0"/>
              <a:t>	“</a:t>
            </a:r>
            <a:r>
              <a:rPr lang="en-US" sz="2400" dirty="0" err="1" smtClean="0"/>
              <a:t>picard</a:t>
            </a:r>
            <a:r>
              <a:rPr lang="en-US" sz="2400" dirty="0" smtClean="0"/>
              <a:t> </a:t>
            </a:r>
            <a:r>
              <a:rPr lang="en-US" sz="2400" b="1" dirty="0" smtClean="0"/>
              <a:t>out</a:t>
            </a:r>
            <a:r>
              <a:rPr lang="en-US" sz="2400" dirty="0" smtClean="0"/>
              <a:t>”</a:t>
            </a:r>
          </a:p>
          <a:p>
            <a:r>
              <a:rPr lang="en-US" sz="2400" dirty="0" smtClean="0"/>
              <a:t>	(* or another radio protocol)</a:t>
            </a:r>
          </a:p>
          <a:p>
            <a:endParaRPr lang="en-US" dirty="0" smtClean="0"/>
          </a:p>
          <a:p>
            <a:r>
              <a:rPr lang="en-US" dirty="0" smtClean="0"/>
              <a:t>network applications communicate in very specific ways (certain messages, known formats)</a:t>
            </a: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terminology</a:t>
            </a:r>
            <a:endParaRPr lang="en-US" dirty="0"/>
          </a:p>
        </p:txBody>
      </p:sp>
      <p:pic>
        <p:nvPicPr>
          <p:cNvPr id="184322" name="Picture 2" descr="http://img.costumecraze.com/images/vendors/hrc/15590-thumb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9800" y="2133600"/>
            <a:ext cx="2028825" cy="251276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477000" cy="4525963"/>
          </a:xfrm>
        </p:spPr>
        <p:txBody>
          <a:bodyPr/>
          <a:lstStyle/>
          <a:p>
            <a:r>
              <a:rPr lang="en-US" dirty="0" smtClean="0"/>
              <a:t>process that waits for incoming connections, and </a:t>
            </a:r>
            <a:r>
              <a:rPr lang="en-US" u="sng" dirty="0" smtClean="0"/>
              <a:t>provides a service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	</a:t>
            </a:r>
            <a:r>
              <a:rPr lang="en-US" sz="2800" dirty="0" smtClean="0"/>
              <a:t>restaurant waiter, for example</a:t>
            </a:r>
          </a:p>
          <a:p>
            <a:endParaRPr lang="en-US" sz="2800" dirty="0" smtClean="0"/>
          </a:p>
          <a:p>
            <a:r>
              <a:rPr lang="en-US" sz="2800" dirty="0" smtClean="0"/>
              <a:t>	</a:t>
            </a:r>
            <a:r>
              <a:rPr lang="en-US" sz="2800" dirty="0" smtClean="0"/>
              <a:t>web server, Apple app store, video game server</a:t>
            </a:r>
          </a:p>
          <a:p>
            <a:r>
              <a:rPr lang="en-US" sz="2800" dirty="0" smtClean="0"/>
              <a:t>	instant messaging servers, file servers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terminology</a:t>
            </a:r>
            <a:endParaRPr lang="en-US" dirty="0"/>
          </a:p>
        </p:txBody>
      </p:sp>
      <p:sp>
        <p:nvSpPr>
          <p:cNvPr id="183298" name="AutoShape 2" descr="butl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3300" name="AutoShape 4" descr="butl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3302" name="AutoShape 6" descr="http://www.edupics.com/butler-t2868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" name="Picture 7" descr="butler-t286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6858000" y="1410419"/>
            <a:ext cx="2018792" cy="285678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400800" cy="452596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process that connects to servers, and uses the provided service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*</a:t>
            </a:r>
            <a:r>
              <a:rPr lang="en-US" dirty="0" err="1" smtClean="0"/>
              <a:t>tink</a:t>
            </a:r>
            <a:r>
              <a:rPr lang="en-US" dirty="0" smtClean="0"/>
              <a:t> </a:t>
            </a:r>
            <a:r>
              <a:rPr lang="en-US" dirty="0" err="1" smtClean="0"/>
              <a:t>tink</a:t>
            </a:r>
            <a:r>
              <a:rPr lang="en-US" dirty="0" smtClean="0"/>
              <a:t>* “apple juice, please!”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web browsers get web pages, and render them</a:t>
            </a:r>
          </a:p>
          <a:p>
            <a:pPr lvl="1"/>
            <a:r>
              <a:rPr lang="en-US" dirty="0" smtClean="0"/>
              <a:t>email clients (outlook/thunderbird) connect to mail servers to get and send email</a:t>
            </a:r>
          </a:p>
          <a:p>
            <a:pPr lvl="1"/>
            <a:r>
              <a:rPr lang="en-US" dirty="0" smtClean="0"/>
              <a:t>IM clients connect to servers to exchange messages and find out who’s online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terminology</a:t>
            </a:r>
            <a:endParaRPr lang="en-US" dirty="0"/>
          </a:p>
        </p:txBody>
      </p:sp>
      <p:pic>
        <p:nvPicPr>
          <p:cNvPr id="182274" name="Picture 2" descr="http://www.modernmom.com/media/hottopics/baby_juic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7010400" y="1600200"/>
            <a:ext cx="1928492" cy="2895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(n) a device connected to the network</a:t>
            </a:r>
          </a:p>
          <a:p>
            <a:r>
              <a:rPr lang="en-US" dirty="0" smtClean="0"/>
              <a:t>(n) a device running the server</a:t>
            </a:r>
          </a:p>
          <a:p>
            <a:endParaRPr lang="en-US" dirty="0" smtClean="0"/>
          </a:p>
          <a:p>
            <a:r>
              <a:rPr lang="en-US" dirty="0" smtClean="0"/>
              <a:t>(v) run the server; </a:t>
            </a:r>
            <a:r>
              <a:rPr lang="en-US" i="1" dirty="0" smtClean="0"/>
              <a:t>usage</a:t>
            </a:r>
            <a:r>
              <a:rPr lang="en-US" dirty="0" smtClean="0"/>
              <a:t>: I will </a:t>
            </a:r>
            <a:r>
              <a:rPr lang="en-US" i="1" dirty="0" smtClean="0"/>
              <a:t>host</a:t>
            </a:r>
            <a:r>
              <a:rPr lang="en-US" dirty="0" smtClean="0"/>
              <a:t> the server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terminology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serialization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114800"/>
          </a:xfrm>
        </p:spPr>
        <p:txBody>
          <a:bodyPr/>
          <a:lstStyle/>
          <a:p>
            <a:r>
              <a:rPr lang="en-US" dirty="0" smtClean="0"/>
              <a:t>converting an object into a format that can be stored and resurrected later</a:t>
            </a:r>
          </a:p>
          <a:p>
            <a:r>
              <a:rPr lang="en-US" dirty="0" smtClean="0"/>
              <a:t>make into a stream</a:t>
            </a:r>
          </a:p>
          <a:p>
            <a:endParaRPr lang="en-US" dirty="0" smtClean="0"/>
          </a:p>
          <a:p>
            <a:r>
              <a:rPr lang="en-US" dirty="0" smtClean="0"/>
              <a:t>	pictures, MS Word documents</a:t>
            </a:r>
          </a:p>
          <a:p>
            <a:endParaRPr lang="en-US" dirty="0" smtClean="0"/>
          </a:p>
          <a:p>
            <a:r>
              <a:rPr lang="en-US" dirty="0" smtClean="0"/>
              <a:t>	data structures/data objects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terminology</a:t>
            </a:r>
            <a:endParaRPr lang="en-US" dirty="0"/>
          </a:p>
        </p:txBody>
      </p:sp>
      <p:pic>
        <p:nvPicPr>
          <p:cNvPr id="196610" name="Picture 2" descr="http://openiconlibrary.sourceforge.net/gallery2/open_icon_library-full/icons/png/128x128/mimetypes/image-x-generic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5486399"/>
            <a:ext cx="1219200" cy="1219201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4495800" y="5791199"/>
            <a:ext cx="3276600" cy="609600"/>
          </a:xfrm>
          <a:prstGeom prst="rect">
            <a:avLst/>
          </a:prstGeom>
        </p:spPr>
        <p:txBody>
          <a:bodyPr wrap="square" rtlCol="0">
            <a:noAutofit/>
          </a:bodyPr>
          <a:lstStyle/>
          <a:p>
            <a: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</a:pPr>
            <a:r>
              <a:rPr lang="en-US" sz="3200" dirty="0" smtClean="0"/>
              <a:t>101101100001….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3402904" y="5766148"/>
            <a:ext cx="9144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-Right Arrow 8"/>
          <p:cNvSpPr/>
          <p:nvPr/>
        </p:nvSpPr>
        <p:spPr>
          <a:xfrm>
            <a:off x="3200400" y="5714999"/>
            <a:ext cx="1143000" cy="5334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/>
      <p:bldP spid="8" grpId="0" animBg="1"/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topologies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arrangement or distribution of application and communication logic</a:t>
            </a:r>
          </a:p>
          <a:p>
            <a:endParaRPr lang="en-US" dirty="0" smtClean="0"/>
          </a:p>
          <a:p>
            <a:r>
              <a:rPr lang="en-US" dirty="0" smtClean="0"/>
              <a:t>general questions this lays out:</a:t>
            </a:r>
          </a:p>
          <a:p>
            <a:r>
              <a:rPr lang="en-US" dirty="0" smtClean="0"/>
              <a:t>	</a:t>
            </a:r>
            <a:r>
              <a:rPr lang="en-US" dirty="0" smtClean="0"/>
              <a:t>which parts talk to each other</a:t>
            </a:r>
            <a:br>
              <a:rPr lang="en-US" dirty="0" smtClean="0"/>
            </a:br>
            <a:r>
              <a:rPr lang="en-US" dirty="0" smtClean="0"/>
              <a:t>how you know who’s around</a:t>
            </a: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peer-to-peer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everyone tries to talk to one another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topologies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1524000" y="2438400"/>
            <a:ext cx="2209800" cy="1524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5410200" y="2438400"/>
            <a:ext cx="2209800" cy="1524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>
            <a:off x="3962400" y="2819400"/>
            <a:ext cx="12192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 rot="10800000">
            <a:off x="3962400" y="3124200"/>
            <a:ext cx="12192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3657600" y="4953000"/>
            <a:ext cx="2209800" cy="1524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 rot="19027337">
            <a:off x="5858493" y="4499054"/>
            <a:ext cx="12192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 rot="8227337">
            <a:off x="6010892" y="4803852"/>
            <a:ext cx="12192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 rot="13631354">
            <a:off x="2549877" y="4439897"/>
            <a:ext cx="12192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 rot="2831354">
            <a:off x="2371104" y="4694820"/>
            <a:ext cx="12192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peer-to-peer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topologies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838200" y="1828800"/>
            <a:ext cx="2209800" cy="1524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4724400" y="1828800"/>
            <a:ext cx="2209800" cy="1524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2971800" y="4343400"/>
            <a:ext cx="2209800" cy="1524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1143000" y="7620000"/>
            <a:ext cx="914400" cy="914400"/>
          </a:xfrm>
          <a:prstGeom prst="rect">
            <a:avLst/>
          </a:prstGeom>
        </p:spPr>
        <p:txBody>
          <a:bodyPr wrap="none" rtlCol="0">
            <a:noAutofit/>
          </a:bodyPr>
          <a:lstStyle/>
          <a:p>
            <a: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2045335" y="2209800"/>
            <a:ext cx="2983865" cy="3566855"/>
            <a:chOff x="2045335" y="2209800"/>
            <a:chExt cx="2983865" cy="3566855"/>
          </a:xfrm>
        </p:grpSpPr>
        <p:sp>
          <p:nvSpPr>
            <p:cNvPr id="8" name="Right Arrow 7"/>
            <p:cNvSpPr/>
            <p:nvPr/>
          </p:nvSpPr>
          <p:spPr>
            <a:xfrm>
              <a:off x="3276600" y="2209800"/>
              <a:ext cx="1219200" cy="2286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ight Arrow 14"/>
            <p:cNvSpPr/>
            <p:nvPr/>
          </p:nvSpPr>
          <p:spPr>
            <a:xfrm rot="2831354">
              <a:off x="1685304" y="4085220"/>
              <a:ext cx="1219200" cy="2286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048000" y="2362200"/>
              <a:ext cx="1981200" cy="381000"/>
            </a:xfrm>
            <a:prstGeom prst="rect">
              <a:avLst/>
            </a:prstGeom>
          </p:spPr>
          <p:txBody>
            <a:bodyPr wrap="square" rtlCol="0">
              <a:noAutofit/>
            </a:bodyPr>
            <a:lstStyle/>
            <a:p>
              <a:pPr marL="342900" marR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</a:pPr>
              <a:r>
                <a:rPr lang="en-US" sz="2400" dirty="0" smtClean="0"/>
                <a:t>(0,0) = black</a:t>
              </a:r>
              <a:endPara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 rot="2954812">
              <a:off x="1128311" y="4478632"/>
              <a:ext cx="2215047" cy="381000"/>
            </a:xfrm>
            <a:prstGeom prst="rect">
              <a:avLst/>
            </a:prstGeom>
          </p:spPr>
          <p:txBody>
            <a:bodyPr wrap="square" rtlCol="0">
              <a:noAutofit/>
            </a:bodyPr>
            <a:lstStyle/>
            <a:p>
              <a:pPr marL="342900" indent="-342900">
                <a:spcBef>
                  <a:spcPct val="20000"/>
                </a:spcBef>
              </a:pPr>
              <a:r>
                <a:rPr lang="en-US" sz="2400" dirty="0" smtClean="0"/>
                <a:t>(0,0) = black</a:t>
              </a: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5638800" y="3810000"/>
            <a:ext cx="3200400" cy="2819400"/>
          </a:xfrm>
          <a:prstGeom prst="rect">
            <a:avLst/>
          </a:prstGeom>
        </p:spPr>
        <p:txBody>
          <a:bodyPr wrap="square" rtlCol="0">
            <a:noAutofit/>
          </a:bodyPr>
          <a:lstStyle/>
          <a:p>
            <a:pPr>
              <a:spcBef>
                <a:spcPct val="20000"/>
              </a:spcBef>
            </a:pPr>
            <a:r>
              <a:rPr lang="en-US" sz="2400" dirty="0" smtClean="0"/>
              <a:t>what happens when there are a lot of peers?</a:t>
            </a:r>
          </a:p>
          <a:p>
            <a:pPr marR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how to synchronize?</a:t>
            </a:r>
          </a:p>
          <a:p>
            <a:pPr marR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delegation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leads to “weak link” scenarios</a:t>
            </a:r>
          </a:p>
          <a:p>
            <a:pPr marR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</a:pPr>
            <a:r>
              <a:rPr lang="en-US" sz="2400" baseline="0" dirty="0" smtClean="0"/>
              <a:t>peer discovery?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centralized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server responsible for communication between clients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topologies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838200" y="4800600"/>
            <a:ext cx="11430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client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2209800" y="4800600"/>
            <a:ext cx="11430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client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4419600" y="4800600"/>
            <a:ext cx="11430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client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3581400" y="51054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810000" y="51054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038600" y="51054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2209800" y="2743200"/>
            <a:ext cx="1143000" cy="7620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server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 rot="5400000" flipH="1" flipV="1">
            <a:off x="1524000" y="3733800"/>
            <a:ext cx="838200" cy="83820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5400000" flipH="1" flipV="1">
            <a:off x="2400300" y="4152900"/>
            <a:ext cx="838200" cy="158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10800000">
            <a:off x="3278188" y="3733800"/>
            <a:ext cx="1598612" cy="91440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lil</a:t>
            </a:r>
            <a:r>
              <a:rPr lang="en-US" dirty="0" smtClean="0"/>
              <a:t>’ bit ‘o’ networking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anthony</a:t>
            </a:r>
            <a:r>
              <a:rPr lang="en-US" dirty="0" smtClean="0"/>
              <a:t> tang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centralized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server responsible for communication between clients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topologies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838200" y="4800600"/>
            <a:ext cx="11430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2209800" y="4800600"/>
            <a:ext cx="11430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4419600" y="4800600"/>
            <a:ext cx="11430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581400" y="51054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810000" y="51054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038600" y="51054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2209800" y="2743200"/>
            <a:ext cx="1143000" cy="7620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5867400" y="2819400"/>
            <a:ext cx="2819400" cy="2895600"/>
          </a:xfrm>
          <a:prstGeom prst="rect">
            <a:avLst/>
          </a:prstGeom>
        </p:spPr>
        <p:txBody>
          <a:bodyPr wrap="square" rtlCol="0">
            <a:noAutofit/>
          </a:bodyPr>
          <a:lstStyle/>
          <a:p>
            <a:pPr marL="457200" marR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client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sends message</a:t>
            </a:r>
          </a:p>
          <a:p>
            <a:pPr marL="457200" marR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</a:pPr>
            <a:r>
              <a:rPr lang="en-US" sz="2400" dirty="0" smtClean="0"/>
              <a:t>server relays this, or another message to other clients</a:t>
            </a:r>
            <a:endParaRPr kumimoji="0" lang="en-US" sz="24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1219200" y="3581400"/>
            <a:ext cx="914400" cy="990600"/>
            <a:chOff x="1219200" y="3581400"/>
            <a:chExt cx="914400" cy="990600"/>
          </a:xfrm>
        </p:grpSpPr>
        <p:cxnSp>
          <p:nvCxnSpPr>
            <p:cNvPr id="18" name="Straight Arrow Connector 17"/>
            <p:cNvCxnSpPr/>
            <p:nvPr/>
          </p:nvCxnSpPr>
          <p:spPr>
            <a:xfrm rot="5400000" flipH="1" flipV="1">
              <a:off x="1181100" y="3619500"/>
              <a:ext cx="990600" cy="9144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1371600" y="3733800"/>
              <a:ext cx="304800" cy="304800"/>
            </a:xfrm>
            <a:prstGeom prst="rect">
              <a:avLst/>
            </a:prstGeom>
          </p:spPr>
          <p:txBody>
            <a:bodyPr wrap="square" rtlCol="0">
              <a:noAutofit/>
            </a:bodyPr>
            <a:lstStyle/>
            <a:p>
              <a:pPr marL="342900" marR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</a:pPr>
              <a:r>
                <a:rPr kumimoji="0" lang="en-US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1</a:t>
              </a:r>
              <a:endPara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1676400" y="3733800"/>
            <a:ext cx="3200400" cy="914400"/>
            <a:chOff x="1676400" y="3733800"/>
            <a:chExt cx="3200400" cy="914400"/>
          </a:xfrm>
        </p:grpSpPr>
        <p:cxnSp>
          <p:nvCxnSpPr>
            <p:cNvPr id="14" name="Straight Arrow Connector 13"/>
            <p:cNvCxnSpPr/>
            <p:nvPr/>
          </p:nvCxnSpPr>
          <p:spPr>
            <a:xfrm rot="5400000" flipH="1" flipV="1">
              <a:off x="1638300" y="3771900"/>
              <a:ext cx="838200" cy="762000"/>
            </a:xfrm>
            <a:prstGeom prst="straightConnector1">
              <a:avLst/>
            </a:prstGeom>
            <a:ln>
              <a:headEnd type="triangle"/>
              <a:tailEnd type="non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rot="5400000" flipH="1" flipV="1">
              <a:off x="2400300" y="4152900"/>
              <a:ext cx="838200" cy="1588"/>
            </a:xfrm>
            <a:prstGeom prst="straightConnector1">
              <a:avLst/>
            </a:prstGeom>
            <a:ln>
              <a:headEnd type="triangle"/>
              <a:tailEnd type="non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 rot="10800000">
              <a:off x="3278188" y="3733800"/>
              <a:ext cx="1598612" cy="914400"/>
            </a:xfrm>
            <a:prstGeom prst="straightConnector1">
              <a:avLst/>
            </a:prstGeom>
            <a:ln>
              <a:headEnd type="triangle"/>
              <a:tailEnd type="non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7" name="Group 26"/>
            <p:cNvGrpSpPr/>
            <p:nvPr/>
          </p:nvGrpSpPr>
          <p:grpSpPr>
            <a:xfrm>
              <a:off x="2057400" y="3810000"/>
              <a:ext cx="2209800" cy="609600"/>
              <a:chOff x="2057400" y="3810000"/>
              <a:chExt cx="2209800" cy="609600"/>
            </a:xfrm>
          </p:grpSpPr>
          <p:sp>
            <p:nvSpPr>
              <p:cNvPr id="24" name="TextBox 23"/>
              <p:cNvSpPr txBox="1"/>
              <p:nvPr/>
            </p:nvSpPr>
            <p:spPr>
              <a:xfrm>
                <a:off x="2057400" y="4038600"/>
                <a:ext cx="304800" cy="304800"/>
              </a:xfrm>
              <a:prstGeom prst="rect">
                <a:avLst/>
              </a:prstGeom>
            </p:spPr>
            <p:txBody>
              <a:bodyPr wrap="square" rtlCol="0">
                <a:noAutofit/>
              </a:bodyPr>
              <a:lstStyle/>
              <a:p>
                <a:pPr marL="342900" marR="0" indent="-34290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</a:pPr>
                <a:r>
                  <a:rPr kumimoji="0" lang="en-US" sz="2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2</a:t>
                </a:r>
                <a:endParaRPr kumimoji="0" lang="en-US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2895600" y="4114800"/>
                <a:ext cx="304800" cy="304800"/>
              </a:xfrm>
              <a:prstGeom prst="rect">
                <a:avLst/>
              </a:prstGeom>
            </p:spPr>
            <p:txBody>
              <a:bodyPr wrap="square" rtlCol="0">
                <a:noAutofit/>
              </a:bodyPr>
              <a:lstStyle/>
              <a:p>
                <a:pPr marL="342900" marR="0" indent="-34290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</a:pPr>
                <a:r>
                  <a:rPr kumimoji="0" lang="en-US" sz="2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2</a:t>
                </a:r>
                <a:endParaRPr kumimoji="0" lang="en-US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3962400" y="3810000"/>
                <a:ext cx="304800" cy="304800"/>
              </a:xfrm>
              <a:prstGeom prst="rect">
                <a:avLst/>
              </a:prstGeom>
            </p:spPr>
            <p:txBody>
              <a:bodyPr wrap="square" rtlCol="0">
                <a:noAutofit/>
              </a:bodyPr>
              <a:lstStyle/>
              <a:p>
                <a:pPr marL="342900" marR="0" indent="-34290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</a:pPr>
                <a:r>
                  <a:rPr kumimoji="0" lang="en-US" sz="2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2</a:t>
                </a:r>
                <a:endParaRPr kumimoji="0" lang="en-US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 sorts of interesting hybrids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bittorrent</a:t>
            </a:r>
            <a:r>
              <a:rPr lang="en-US" dirty="0" smtClean="0"/>
              <a:t>, </a:t>
            </a:r>
            <a:r>
              <a:rPr lang="en-US" dirty="0" err="1" smtClean="0"/>
              <a:t>skype</a:t>
            </a:r>
            <a:r>
              <a:rPr lang="en-US" dirty="0" smtClean="0"/>
              <a:t>, </a:t>
            </a:r>
            <a:r>
              <a:rPr lang="en-US" dirty="0" err="1" smtClean="0"/>
              <a:t>gnutella</a:t>
            </a:r>
            <a:r>
              <a:rPr lang="en-US" dirty="0" smtClean="0"/>
              <a:t> …</a:t>
            </a:r>
          </a:p>
          <a:p>
            <a:endParaRPr lang="en-US" dirty="0" smtClean="0"/>
          </a:p>
          <a:p>
            <a:r>
              <a:rPr lang="en-US" dirty="0" smtClean="0"/>
              <a:t>mainly, the hybrids are in place to: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boostrapping</a:t>
            </a:r>
            <a:r>
              <a:rPr lang="en-US" dirty="0" smtClean="0"/>
              <a:t> (getting going)</a:t>
            </a:r>
          </a:p>
          <a:p>
            <a:r>
              <a:rPr lang="en-US" dirty="0" smtClean="0"/>
              <a:t>	</a:t>
            </a:r>
            <a:r>
              <a:rPr lang="en-US" dirty="0" smtClean="0"/>
              <a:t>overcome performance bottlenecks</a:t>
            </a:r>
          </a:p>
          <a:p>
            <a:endParaRPr lang="en-US" dirty="0" smtClean="0"/>
          </a:p>
          <a:p>
            <a:r>
              <a:rPr lang="en-US" dirty="0" smtClean="0"/>
              <a:t>or, structurally, they just make sense (different parts use different models—like </a:t>
            </a:r>
            <a:r>
              <a:rPr lang="en-US" dirty="0" err="1" smtClean="0"/>
              <a:t>skype</a:t>
            </a:r>
            <a:r>
              <a:rPr lang="en-US" dirty="0" smtClean="0"/>
              <a:t>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topologies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networking 101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every host has an address</a:t>
            </a:r>
          </a:p>
          <a:p>
            <a:endParaRPr lang="en-US" dirty="0" smtClean="0"/>
          </a:p>
          <a:p>
            <a:r>
              <a:rPr lang="en-US" dirty="0" smtClean="0"/>
              <a:t>addresses are written in dotted quad notation e.g. 192.168.1.23, 74.125.229.16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one special address refers to the “local” machine:</a:t>
            </a:r>
          </a:p>
          <a:p>
            <a:r>
              <a:rPr lang="en-US" dirty="0" smtClean="0"/>
              <a:t>	</a:t>
            </a:r>
            <a:r>
              <a:rPr lang="en-US" dirty="0" smtClean="0"/>
              <a:t>127.0.0.1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localhost</a:t>
            </a: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addressing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only a limited number of IP addresses</a:t>
            </a:r>
          </a:p>
          <a:p>
            <a:endParaRPr lang="en-US" dirty="0" smtClean="0"/>
          </a:p>
          <a:p>
            <a:r>
              <a:rPr lang="en-US" dirty="0" smtClean="0"/>
              <a:t>DHCP (dynamic host configuration protocol) is used to assign IP addresses from a shared pool (LAWN at </a:t>
            </a:r>
            <a:r>
              <a:rPr lang="en-US" dirty="0" err="1" smtClean="0"/>
              <a:t>GeorgiaTech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	IPs from DHCP expire</a:t>
            </a:r>
          </a:p>
          <a:p>
            <a:r>
              <a:rPr lang="en-US" dirty="0" smtClean="0"/>
              <a:t>	</a:t>
            </a:r>
            <a:endParaRPr lang="en-US" dirty="0" smtClean="0"/>
          </a:p>
          <a:p>
            <a:r>
              <a:rPr lang="en-US" dirty="0" smtClean="0"/>
              <a:t>	</a:t>
            </a:r>
            <a:r>
              <a:rPr lang="en-US" dirty="0" smtClean="0"/>
              <a:t>when debugging, you can use “</a:t>
            </a:r>
            <a:r>
              <a:rPr lang="en-US" dirty="0" err="1" smtClean="0"/>
              <a:t>localhost</a:t>
            </a:r>
            <a:r>
              <a:rPr lang="en-US" dirty="0" smtClean="0"/>
              <a:t>” to refer to the client and server on the </a:t>
            </a:r>
            <a:r>
              <a:rPr lang="en-US" u="sng" dirty="0" smtClean="0"/>
              <a:t>same</a:t>
            </a:r>
            <a:r>
              <a:rPr lang="en-US" dirty="0" smtClean="0"/>
              <a:t> machine</a:t>
            </a:r>
            <a:r>
              <a:rPr lang="en-US" dirty="0" smtClean="0"/>
              <a:t>	</a:t>
            </a: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networking 101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private and public addresses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** not all IP addresses can be reached from a given machine **</a:t>
            </a:r>
          </a:p>
          <a:p>
            <a:endParaRPr lang="en-US" dirty="0" smtClean="0"/>
          </a:p>
          <a:p>
            <a:r>
              <a:rPr lang="en-US" dirty="0" smtClean="0"/>
              <a:t>because there are more devices than IPs, “local network </a:t>
            </a:r>
            <a:r>
              <a:rPr lang="en-US" dirty="0" err="1" smtClean="0"/>
              <a:t>adminstrators</a:t>
            </a:r>
            <a:r>
              <a:rPr lang="en-US" dirty="0" smtClean="0"/>
              <a:t>” use private or “non-routable” IP addresses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10.0.0.0 – 10.255.255.255</a:t>
            </a:r>
          </a:p>
          <a:p>
            <a:pPr lvl="1"/>
            <a:r>
              <a:rPr lang="en-US" dirty="0" smtClean="0"/>
              <a:t>172.16.0.0. – 172.31.255.255</a:t>
            </a:r>
          </a:p>
          <a:p>
            <a:pPr lvl="1"/>
            <a:r>
              <a:rPr lang="en-US" dirty="0" smtClean="0"/>
              <a:t>192.168.0.1 – 192.168.255.255.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(</a:t>
            </a:r>
            <a:r>
              <a:rPr lang="en-US" dirty="0" smtClean="0"/>
              <a:t>your home network is </a:t>
            </a:r>
            <a:r>
              <a:rPr lang="en-US" dirty="0" smtClean="0"/>
              <a:t>likely doing this)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networking 101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address translation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most home routers do this</a:t>
            </a:r>
          </a:p>
          <a:p>
            <a:endParaRPr lang="en-US" dirty="0" smtClean="0"/>
          </a:p>
          <a:p>
            <a:r>
              <a:rPr lang="en-US" dirty="0" smtClean="0"/>
              <a:t>Comcast gives me: 98.242.73.187</a:t>
            </a:r>
          </a:p>
          <a:p>
            <a:r>
              <a:rPr lang="en-US" dirty="0" smtClean="0"/>
              <a:t>my router gives:</a:t>
            </a:r>
          </a:p>
          <a:p>
            <a:r>
              <a:rPr lang="en-US" dirty="0" smtClean="0"/>
              <a:t>	desktop: 192.168.1.115</a:t>
            </a:r>
          </a:p>
          <a:p>
            <a:r>
              <a:rPr lang="en-US" dirty="0" smtClean="0"/>
              <a:t>	</a:t>
            </a:r>
            <a:r>
              <a:rPr lang="en-US" dirty="0" smtClean="0"/>
              <a:t>Xbox: 192.168.1.110</a:t>
            </a:r>
          </a:p>
          <a:p>
            <a:r>
              <a:rPr lang="en-US" dirty="0" smtClean="0"/>
              <a:t>	</a:t>
            </a:r>
            <a:r>
              <a:rPr lang="en-US" dirty="0" smtClean="0"/>
              <a:t>laptop: 192.168.1.118</a:t>
            </a:r>
          </a:p>
          <a:p>
            <a:endParaRPr lang="en-US" dirty="0" smtClean="0"/>
          </a:p>
          <a:p>
            <a:r>
              <a:rPr lang="en-US" dirty="0" smtClean="0"/>
              <a:t>router performs </a:t>
            </a:r>
            <a:r>
              <a:rPr lang="en-US" u="sng" dirty="0" smtClean="0"/>
              <a:t>Network Address Translation</a:t>
            </a:r>
            <a:r>
              <a:rPr lang="en-US" dirty="0" smtClean="0"/>
              <a:t> (NAT) so that when my desktop tries to connect to a website, it </a:t>
            </a:r>
            <a:r>
              <a:rPr lang="en-US" u="sng" dirty="0" smtClean="0"/>
              <a:t>looks</a:t>
            </a:r>
            <a:r>
              <a:rPr lang="en-US" dirty="0" smtClean="0"/>
              <a:t> like it is coming from 98.242.73.187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networking 101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this important?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servers running with private IP addresses cannot be reached from machines not on that network</a:t>
            </a:r>
          </a:p>
          <a:p>
            <a:endParaRPr lang="en-US" dirty="0" smtClean="0"/>
          </a:p>
          <a:p>
            <a:pPr>
              <a:buFont typeface="Wingdings" pitchFamily="2" charset="2"/>
              <a:buChar char="è"/>
            </a:pPr>
            <a:r>
              <a:rPr lang="en-US" dirty="0" smtClean="0">
                <a:sym typeface="Wingdings" pitchFamily="2" charset="2"/>
              </a:rPr>
              <a:t>generally, you will be unable to run a server at GT, and connect to it from a client at home</a:t>
            </a:r>
          </a:p>
          <a:p>
            <a:endParaRPr lang="en-US" dirty="0" smtClean="0">
              <a:sym typeface="Wingdings" pitchFamily="2" charset="2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networking 101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when </a:t>
            </a:r>
            <a:r>
              <a:rPr lang="en-US" dirty="0" smtClean="0"/>
              <a:t>you go to a web browser, you don’t type in 64.223.161.104,</a:t>
            </a:r>
          </a:p>
          <a:p>
            <a:r>
              <a:rPr lang="en-US" dirty="0" smtClean="0"/>
              <a:t>you type in </a:t>
            </a:r>
            <a:r>
              <a:rPr lang="en-US" dirty="0" smtClean="0">
                <a:hlinkClick r:id="rId2"/>
              </a:rPr>
              <a:t>www.google.com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DNS (domain name service) makes this happen</a:t>
            </a:r>
            <a:endParaRPr lang="en-US" dirty="0" smtClean="0"/>
          </a:p>
          <a:p>
            <a:r>
              <a:rPr lang="en-US" dirty="0" smtClean="0"/>
              <a:t>	a </a:t>
            </a:r>
            <a:r>
              <a:rPr lang="en-US" dirty="0" smtClean="0"/>
              <a:t>big distributed database of all the machines on the Internet</a:t>
            </a:r>
          </a:p>
          <a:p>
            <a:r>
              <a:rPr lang="en-US" dirty="0" smtClean="0"/>
              <a:t>	each </a:t>
            </a:r>
            <a:r>
              <a:rPr lang="en-US" dirty="0" smtClean="0"/>
              <a:t>organization manages its own little portion of it</a:t>
            </a:r>
          </a:p>
          <a:p>
            <a:r>
              <a:rPr lang="en-US" dirty="0" smtClean="0"/>
              <a:t>	maps </a:t>
            </a:r>
            <a:r>
              <a:rPr lang="en-US" dirty="0" smtClean="0"/>
              <a:t>from host names to IP addresses</a:t>
            </a:r>
          </a:p>
          <a:p>
            <a:endParaRPr lang="en-US" dirty="0" smtClean="0"/>
          </a:p>
          <a:p>
            <a:r>
              <a:rPr lang="en-US" dirty="0" smtClean="0"/>
              <a:t>internet </a:t>
            </a:r>
            <a:r>
              <a:rPr lang="en-US" dirty="0" smtClean="0"/>
              <a:t>runs on IP </a:t>
            </a:r>
            <a:r>
              <a:rPr lang="en-US" dirty="0" smtClean="0"/>
              <a:t>addresses; names are for people*</a:t>
            </a:r>
          </a:p>
          <a:p>
            <a:pPr lvl="1"/>
            <a:r>
              <a:rPr lang="en-US" dirty="0" smtClean="0"/>
              <a:t>when </a:t>
            </a:r>
            <a:r>
              <a:rPr lang="en-US" dirty="0" smtClean="0"/>
              <a:t>you type www.google.com, the browser </a:t>
            </a:r>
            <a:r>
              <a:rPr lang="en-US" i="1" dirty="0" smtClean="0"/>
              <a:t>resolves that name to </a:t>
            </a:r>
            <a:r>
              <a:rPr lang="en-US" i="1" dirty="0" smtClean="0"/>
              <a:t>an </a:t>
            </a:r>
            <a:r>
              <a:rPr lang="en-US" dirty="0" smtClean="0"/>
              <a:t>IP </a:t>
            </a:r>
            <a:r>
              <a:rPr lang="en-US" dirty="0" smtClean="0"/>
              <a:t>address by talking to a DNS </a:t>
            </a:r>
            <a:r>
              <a:rPr lang="en-US" dirty="0" smtClean="0"/>
              <a:t>server</a:t>
            </a:r>
          </a:p>
          <a:p>
            <a:pPr lvl="1"/>
            <a:r>
              <a:rPr lang="en-US" dirty="0" smtClean="0"/>
              <a:t>if </a:t>
            </a:r>
            <a:r>
              <a:rPr lang="en-US" i="1" dirty="0" smtClean="0"/>
              <a:t>name resolution can’t be done (DNS is down; you’re not connected </a:t>
            </a:r>
            <a:r>
              <a:rPr lang="en-US" i="1" dirty="0" smtClean="0"/>
              <a:t>to </a:t>
            </a:r>
            <a:r>
              <a:rPr lang="en-US" dirty="0" smtClean="0"/>
              <a:t>the </a:t>
            </a:r>
            <a:r>
              <a:rPr lang="en-US" dirty="0" smtClean="0"/>
              <a:t>network), then browsing will fail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networking 101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876800" y="3048000"/>
            <a:ext cx="914400" cy="914400"/>
          </a:xfrm>
          <a:prstGeom prst="rect">
            <a:avLst/>
          </a:prstGeom>
        </p:spPr>
        <p:txBody>
          <a:bodyPr wrap="none" rtlCol="0">
            <a:noAutofit/>
          </a:bodyPr>
          <a:lstStyle/>
          <a:p>
            <a: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6172200"/>
            <a:ext cx="8382000" cy="685800"/>
          </a:xfrm>
          <a:prstGeom prst="rect">
            <a:avLst/>
          </a:prstGeom>
        </p:spPr>
        <p:txBody>
          <a:bodyPr wrap="square" rtlCol="0">
            <a:noAutofit/>
          </a:bodyPr>
          <a:lstStyle/>
          <a:p>
            <a: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* “usability” ;-)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… email boxes were supposed to be numbered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ports let your machine run multiple servers at the same time</a:t>
            </a:r>
          </a:p>
          <a:p>
            <a:endParaRPr lang="en-US" dirty="0" smtClean="0"/>
          </a:p>
          <a:p>
            <a:r>
              <a:rPr lang="en-US" dirty="0" smtClean="0"/>
              <a:t>analogy: IP address=street address; ports=apartments</a:t>
            </a:r>
          </a:p>
          <a:p>
            <a:endParaRPr lang="en-US" dirty="0" smtClean="0"/>
          </a:p>
          <a:p>
            <a:r>
              <a:rPr lang="en-US" dirty="0" smtClean="0"/>
              <a:t>a port is a number [0-65,535] used to specify a certain mailbox in the apartment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networking 101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build a distributed whiteboard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goal: build a simple distributed application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assignment #</a:t>
            </a:r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33400" y="2743200"/>
            <a:ext cx="3886200" cy="2667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724400" y="2743200"/>
            <a:ext cx="3886200" cy="2667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1146629" y="3193143"/>
            <a:ext cx="2569028" cy="1490113"/>
          </a:xfrm>
          <a:custGeom>
            <a:avLst/>
            <a:gdLst>
              <a:gd name="connsiteX0" fmla="*/ 0 w 2569028"/>
              <a:gd name="connsiteY0" fmla="*/ 0 h 1490113"/>
              <a:gd name="connsiteX1" fmla="*/ 101600 w 2569028"/>
              <a:gd name="connsiteY1" fmla="*/ 116114 h 1490113"/>
              <a:gd name="connsiteX2" fmla="*/ 116114 w 2569028"/>
              <a:gd name="connsiteY2" fmla="*/ 159657 h 1490113"/>
              <a:gd name="connsiteX3" fmla="*/ 203200 w 2569028"/>
              <a:gd name="connsiteY3" fmla="*/ 232228 h 1490113"/>
              <a:gd name="connsiteX4" fmla="*/ 246742 w 2569028"/>
              <a:gd name="connsiteY4" fmla="*/ 319314 h 1490113"/>
              <a:gd name="connsiteX5" fmla="*/ 333828 w 2569028"/>
              <a:gd name="connsiteY5" fmla="*/ 406400 h 1490113"/>
              <a:gd name="connsiteX6" fmla="*/ 420914 w 2569028"/>
              <a:gd name="connsiteY6" fmla="*/ 537028 h 1490113"/>
              <a:gd name="connsiteX7" fmla="*/ 449942 w 2569028"/>
              <a:gd name="connsiteY7" fmla="*/ 580571 h 1490113"/>
              <a:gd name="connsiteX8" fmla="*/ 522514 w 2569028"/>
              <a:gd name="connsiteY8" fmla="*/ 667657 h 1490113"/>
              <a:gd name="connsiteX9" fmla="*/ 580571 w 2569028"/>
              <a:gd name="connsiteY9" fmla="*/ 754743 h 1490113"/>
              <a:gd name="connsiteX10" fmla="*/ 682171 w 2569028"/>
              <a:gd name="connsiteY10" fmla="*/ 885371 h 1490113"/>
              <a:gd name="connsiteX11" fmla="*/ 696685 w 2569028"/>
              <a:gd name="connsiteY11" fmla="*/ 928914 h 1490113"/>
              <a:gd name="connsiteX12" fmla="*/ 740228 w 2569028"/>
              <a:gd name="connsiteY12" fmla="*/ 986971 h 1490113"/>
              <a:gd name="connsiteX13" fmla="*/ 827314 w 2569028"/>
              <a:gd name="connsiteY13" fmla="*/ 1074057 h 1490113"/>
              <a:gd name="connsiteX14" fmla="*/ 870857 w 2569028"/>
              <a:gd name="connsiteY14" fmla="*/ 1117600 h 1490113"/>
              <a:gd name="connsiteX15" fmla="*/ 914400 w 2569028"/>
              <a:gd name="connsiteY15" fmla="*/ 1161143 h 1490113"/>
              <a:gd name="connsiteX16" fmla="*/ 957942 w 2569028"/>
              <a:gd name="connsiteY16" fmla="*/ 1204686 h 1490113"/>
              <a:gd name="connsiteX17" fmla="*/ 1001485 w 2569028"/>
              <a:gd name="connsiteY17" fmla="*/ 1233714 h 1490113"/>
              <a:gd name="connsiteX18" fmla="*/ 1045028 w 2569028"/>
              <a:gd name="connsiteY18" fmla="*/ 1277257 h 1490113"/>
              <a:gd name="connsiteX19" fmla="*/ 1088571 w 2569028"/>
              <a:gd name="connsiteY19" fmla="*/ 1306286 h 1490113"/>
              <a:gd name="connsiteX20" fmla="*/ 1132114 w 2569028"/>
              <a:gd name="connsiteY20" fmla="*/ 1349828 h 1490113"/>
              <a:gd name="connsiteX21" fmla="*/ 1175657 w 2569028"/>
              <a:gd name="connsiteY21" fmla="*/ 1364343 h 1490113"/>
              <a:gd name="connsiteX22" fmla="*/ 1233714 w 2569028"/>
              <a:gd name="connsiteY22" fmla="*/ 1393371 h 1490113"/>
              <a:gd name="connsiteX23" fmla="*/ 1335314 w 2569028"/>
              <a:gd name="connsiteY23" fmla="*/ 1407886 h 1490113"/>
              <a:gd name="connsiteX24" fmla="*/ 1393371 w 2569028"/>
              <a:gd name="connsiteY24" fmla="*/ 1422400 h 1490113"/>
              <a:gd name="connsiteX25" fmla="*/ 1509485 w 2569028"/>
              <a:gd name="connsiteY25" fmla="*/ 1436914 h 1490113"/>
              <a:gd name="connsiteX26" fmla="*/ 1930400 w 2569028"/>
              <a:gd name="connsiteY26" fmla="*/ 1436914 h 1490113"/>
              <a:gd name="connsiteX27" fmla="*/ 1988457 w 2569028"/>
              <a:gd name="connsiteY27" fmla="*/ 1422400 h 1490113"/>
              <a:gd name="connsiteX28" fmla="*/ 2104571 w 2569028"/>
              <a:gd name="connsiteY28" fmla="*/ 1378857 h 1490113"/>
              <a:gd name="connsiteX29" fmla="*/ 2177142 w 2569028"/>
              <a:gd name="connsiteY29" fmla="*/ 1364343 h 1490113"/>
              <a:gd name="connsiteX30" fmla="*/ 2307771 w 2569028"/>
              <a:gd name="connsiteY30" fmla="*/ 1320800 h 1490113"/>
              <a:gd name="connsiteX31" fmla="*/ 2423885 w 2569028"/>
              <a:gd name="connsiteY31" fmla="*/ 1306286 h 1490113"/>
              <a:gd name="connsiteX32" fmla="*/ 2510971 w 2569028"/>
              <a:gd name="connsiteY32" fmla="*/ 1277257 h 1490113"/>
              <a:gd name="connsiteX33" fmla="*/ 2569028 w 2569028"/>
              <a:gd name="connsiteY33" fmla="*/ 1262743 h 149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2569028" h="1490113">
                <a:moveTo>
                  <a:pt x="0" y="0"/>
                </a:moveTo>
                <a:cubicBezTo>
                  <a:pt x="67733" y="101600"/>
                  <a:pt x="29028" y="67734"/>
                  <a:pt x="101600" y="116114"/>
                </a:cubicBezTo>
                <a:cubicBezTo>
                  <a:pt x="106438" y="130628"/>
                  <a:pt x="107627" y="146927"/>
                  <a:pt x="116114" y="159657"/>
                </a:cubicBezTo>
                <a:cubicBezTo>
                  <a:pt x="138465" y="193184"/>
                  <a:pt x="171070" y="210808"/>
                  <a:pt x="203200" y="232228"/>
                </a:cubicBezTo>
                <a:cubicBezTo>
                  <a:pt x="216649" y="272577"/>
                  <a:pt x="216731" y="285551"/>
                  <a:pt x="246742" y="319314"/>
                </a:cubicBezTo>
                <a:cubicBezTo>
                  <a:pt x="274016" y="349997"/>
                  <a:pt x="311056" y="372242"/>
                  <a:pt x="333828" y="406400"/>
                </a:cubicBezTo>
                <a:lnTo>
                  <a:pt x="420914" y="537028"/>
                </a:lnTo>
                <a:cubicBezTo>
                  <a:pt x="430590" y="551542"/>
                  <a:pt x="437607" y="568236"/>
                  <a:pt x="449942" y="580571"/>
                </a:cubicBezTo>
                <a:cubicBezTo>
                  <a:pt x="505820" y="636449"/>
                  <a:pt x="482099" y="607035"/>
                  <a:pt x="522514" y="667657"/>
                </a:cubicBezTo>
                <a:cubicBezTo>
                  <a:pt x="550272" y="750931"/>
                  <a:pt x="517150" y="673202"/>
                  <a:pt x="580571" y="754743"/>
                </a:cubicBezTo>
                <a:cubicBezTo>
                  <a:pt x="702097" y="910990"/>
                  <a:pt x="583316" y="786516"/>
                  <a:pt x="682171" y="885371"/>
                </a:cubicBezTo>
                <a:cubicBezTo>
                  <a:pt x="687009" y="899885"/>
                  <a:pt x="689094" y="915630"/>
                  <a:pt x="696685" y="928914"/>
                </a:cubicBezTo>
                <a:cubicBezTo>
                  <a:pt x="708687" y="949917"/>
                  <a:pt x="724045" y="968990"/>
                  <a:pt x="740228" y="986971"/>
                </a:cubicBezTo>
                <a:cubicBezTo>
                  <a:pt x="767691" y="1017485"/>
                  <a:pt x="798285" y="1045028"/>
                  <a:pt x="827314" y="1074057"/>
                </a:cubicBezTo>
                <a:lnTo>
                  <a:pt x="870857" y="1117600"/>
                </a:lnTo>
                <a:lnTo>
                  <a:pt x="914400" y="1161143"/>
                </a:lnTo>
                <a:cubicBezTo>
                  <a:pt x="928914" y="1175657"/>
                  <a:pt x="940863" y="1193300"/>
                  <a:pt x="957942" y="1204686"/>
                </a:cubicBezTo>
                <a:cubicBezTo>
                  <a:pt x="972456" y="1214362"/>
                  <a:pt x="988084" y="1222547"/>
                  <a:pt x="1001485" y="1233714"/>
                </a:cubicBezTo>
                <a:cubicBezTo>
                  <a:pt x="1017254" y="1246855"/>
                  <a:pt x="1029259" y="1264116"/>
                  <a:pt x="1045028" y="1277257"/>
                </a:cubicBezTo>
                <a:cubicBezTo>
                  <a:pt x="1058429" y="1288424"/>
                  <a:pt x="1075170" y="1295119"/>
                  <a:pt x="1088571" y="1306286"/>
                </a:cubicBezTo>
                <a:cubicBezTo>
                  <a:pt x="1104340" y="1319426"/>
                  <a:pt x="1115035" y="1338442"/>
                  <a:pt x="1132114" y="1349828"/>
                </a:cubicBezTo>
                <a:cubicBezTo>
                  <a:pt x="1144844" y="1358315"/>
                  <a:pt x="1161595" y="1358316"/>
                  <a:pt x="1175657" y="1364343"/>
                </a:cubicBezTo>
                <a:cubicBezTo>
                  <a:pt x="1195544" y="1372866"/>
                  <a:pt x="1212840" y="1387678"/>
                  <a:pt x="1233714" y="1393371"/>
                </a:cubicBezTo>
                <a:cubicBezTo>
                  <a:pt x="1266719" y="1402372"/>
                  <a:pt x="1301655" y="1401766"/>
                  <a:pt x="1335314" y="1407886"/>
                </a:cubicBezTo>
                <a:cubicBezTo>
                  <a:pt x="1354940" y="1411454"/>
                  <a:pt x="1373694" y="1419121"/>
                  <a:pt x="1393371" y="1422400"/>
                </a:cubicBezTo>
                <a:cubicBezTo>
                  <a:pt x="1431846" y="1428812"/>
                  <a:pt x="1470780" y="1432076"/>
                  <a:pt x="1509485" y="1436914"/>
                </a:cubicBezTo>
                <a:cubicBezTo>
                  <a:pt x="1669087" y="1490113"/>
                  <a:pt x="1565428" y="1461245"/>
                  <a:pt x="1930400" y="1436914"/>
                </a:cubicBezTo>
                <a:cubicBezTo>
                  <a:pt x="1950304" y="1435587"/>
                  <a:pt x="1969533" y="1428708"/>
                  <a:pt x="1988457" y="1422400"/>
                </a:cubicBezTo>
                <a:cubicBezTo>
                  <a:pt x="2028426" y="1409077"/>
                  <a:pt x="2063797" y="1389050"/>
                  <a:pt x="2104571" y="1378857"/>
                </a:cubicBezTo>
                <a:cubicBezTo>
                  <a:pt x="2128504" y="1372874"/>
                  <a:pt x="2153422" y="1371120"/>
                  <a:pt x="2177142" y="1364343"/>
                </a:cubicBezTo>
                <a:cubicBezTo>
                  <a:pt x="2221274" y="1351734"/>
                  <a:pt x="2262227" y="1326493"/>
                  <a:pt x="2307771" y="1320800"/>
                </a:cubicBezTo>
                <a:lnTo>
                  <a:pt x="2423885" y="1306286"/>
                </a:lnTo>
                <a:lnTo>
                  <a:pt x="2510971" y="1277257"/>
                </a:lnTo>
                <a:cubicBezTo>
                  <a:pt x="2559103" y="1261213"/>
                  <a:pt x="2539215" y="1262743"/>
                  <a:pt x="2569028" y="1262743"/>
                </a:cubicBezTo>
              </a:path>
            </a:pathLst>
          </a:cu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/>
          <p:cNvSpPr/>
          <p:nvPr/>
        </p:nvSpPr>
        <p:spPr>
          <a:xfrm rot="19161989">
            <a:off x="1102724" y="3182271"/>
            <a:ext cx="354423" cy="475573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5562600" y="3200400"/>
            <a:ext cx="2569028" cy="1490113"/>
          </a:xfrm>
          <a:custGeom>
            <a:avLst/>
            <a:gdLst>
              <a:gd name="connsiteX0" fmla="*/ 0 w 2569028"/>
              <a:gd name="connsiteY0" fmla="*/ 0 h 1490113"/>
              <a:gd name="connsiteX1" fmla="*/ 101600 w 2569028"/>
              <a:gd name="connsiteY1" fmla="*/ 116114 h 1490113"/>
              <a:gd name="connsiteX2" fmla="*/ 116114 w 2569028"/>
              <a:gd name="connsiteY2" fmla="*/ 159657 h 1490113"/>
              <a:gd name="connsiteX3" fmla="*/ 203200 w 2569028"/>
              <a:gd name="connsiteY3" fmla="*/ 232228 h 1490113"/>
              <a:gd name="connsiteX4" fmla="*/ 246742 w 2569028"/>
              <a:gd name="connsiteY4" fmla="*/ 319314 h 1490113"/>
              <a:gd name="connsiteX5" fmla="*/ 333828 w 2569028"/>
              <a:gd name="connsiteY5" fmla="*/ 406400 h 1490113"/>
              <a:gd name="connsiteX6" fmla="*/ 420914 w 2569028"/>
              <a:gd name="connsiteY6" fmla="*/ 537028 h 1490113"/>
              <a:gd name="connsiteX7" fmla="*/ 449942 w 2569028"/>
              <a:gd name="connsiteY7" fmla="*/ 580571 h 1490113"/>
              <a:gd name="connsiteX8" fmla="*/ 522514 w 2569028"/>
              <a:gd name="connsiteY8" fmla="*/ 667657 h 1490113"/>
              <a:gd name="connsiteX9" fmla="*/ 580571 w 2569028"/>
              <a:gd name="connsiteY9" fmla="*/ 754743 h 1490113"/>
              <a:gd name="connsiteX10" fmla="*/ 682171 w 2569028"/>
              <a:gd name="connsiteY10" fmla="*/ 885371 h 1490113"/>
              <a:gd name="connsiteX11" fmla="*/ 696685 w 2569028"/>
              <a:gd name="connsiteY11" fmla="*/ 928914 h 1490113"/>
              <a:gd name="connsiteX12" fmla="*/ 740228 w 2569028"/>
              <a:gd name="connsiteY12" fmla="*/ 986971 h 1490113"/>
              <a:gd name="connsiteX13" fmla="*/ 827314 w 2569028"/>
              <a:gd name="connsiteY13" fmla="*/ 1074057 h 1490113"/>
              <a:gd name="connsiteX14" fmla="*/ 870857 w 2569028"/>
              <a:gd name="connsiteY14" fmla="*/ 1117600 h 1490113"/>
              <a:gd name="connsiteX15" fmla="*/ 914400 w 2569028"/>
              <a:gd name="connsiteY15" fmla="*/ 1161143 h 1490113"/>
              <a:gd name="connsiteX16" fmla="*/ 957942 w 2569028"/>
              <a:gd name="connsiteY16" fmla="*/ 1204686 h 1490113"/>
              <a:gd name="connsiteX17" fmla="*/ 1001485 w 2569028"/>
              <a:gd name="connsiteY17" fmla="*/ 1233714 h 1490113"/>
              <a:gd name="connsiteX18" fmla="*/ 1045028 w 2569028"/>
              <a:gd name="connsiteY18" fmla="*/ 1277257 h 1490113"/>
              <a:gd name="connsiteX19" fmla="*/ 1088571 w 2569028"/>
              <a:gd name="connsiteY19" fmla="*/ 1306286 h 1490113"/>
              <a:gd name="connsiteX20" fmla="*/ 1132114 w 2569028"/>
              <a:gd name="connsiteY20" fmla="*/ 1349828 h 1490113"/>
              <a:gd name="connsiteX21" fmla="*/ 1175657 w 2569028"/>
              <a:gd name="connsiteY21" fmla="*/ 1364343 h 1490113"/>
              <a:gd name="connsiteX22" fmla="*/ 1233714 w 2569028"/>
              <a:gd name="connsiteY22" fmla="*/ 1393371 h 1490113"/>
              <a:gd name="connsiteX23" fmla="*/ 1335314 w 2569028"/>
              <a:gd name="connsiteY23" fmla="*/ 1407886 h 1490113"/>
              <a:gd name="connsiteX24" fmla="*/ 1393371 w 2569028"/>
              <a:gd name="connsiteY24" fmla="*/ 1422400 h 1490113"/>
              <a:gd name="connsiteX25" fmla="*/ 1509485 w 2569028"/>
              <a:gd name="connsiteY25" fmla="*/ 1436914 h 1490113"/>
              <a:gd name="connsiteX26" fmla="*/ 1930400 w 2569028"/>
              <a:gd name="connsiteY26" fmla="*/ 1436914 h 1490113"/>
              <a:gd name="connsiteX27" fmla="*/ 1988457 w 2569028"/>
              <a:gd name="connsiteY27" fmla="*/ 1422400 h 1490113"/>
              <a:gd name="connsiteX28" fmla="*/ 2104571 w 2569028"/>
              <a:gd name="connsiteY28" fmla="*/ 1378857 h 1490113"/>
              <a:gd name="connsiteX29" fmla="*/ 2177142 w 2569028"/>
              <a:gd name="connsiteY29" fmla="*/ 1364343 h 1490113"/>
              <a:gd name="connsiteX30" fmla="*/ 2307771 w 2569028"/>
              <a:gd name="connsiteY30" fmla="*/ 1320800 h 1490113"/>
              <a:gd name="connsiteX31" fmla="*/ 2423885 w 2569028"/>
              <a:gd name="connsiteY31" fmla="*/ 1306286 h 1490113"/>
              <a:gd name="connsiteX32" fmla="*/ 2510971 w 2569028"/>
              <a:gd name="connsiteY32" fmla="*/ 1277257 h 1490113"/>
              <a:gd name="connsiteX33" fmla="*/ 2569028 w 2569028"/>
              <a:gd name="connsiteY33" fmla="*/ 1262743 h 149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2569028" h="1490113">
                <a:moveTo>
                  <a:pt x="0" y="0"/>
                </a:moveTo>
                <a:cubicBezTo>
                  <a:pt x="67733" y="101600"/>
                  <a:pt x="29028" y="67734"/>
                  <a:pt x="101600" y="116114"/>
                </a:cubicBezTo>
                <a:cubicBezTo>
                  <a:pt x="106438" y="130628"/>
                  <a:pt x="107627" y="146927"/>
                  <a:pt x="116114" y="159657"/>
                </a:cubicBezTo>
                <a:cubicBezTo>
                  <a:pt x="138465" y="193184"/>
                  <a:pt x="171070" y="210808"/>
                  <a:pt x="203200" y="232228"/>
                </a:cubicBezTo>
                <a:cubicBezTo>
                  <a:pt x="216649" y="272577"/>
                  <a:pt x="216731" y="285551"/>
                  <a:pt x="246742" y="319314"/>
                </a:cubicBezTo>
                <a:cubicBezTo>
                  <a:pt x="274016" y="349997"/>
                  <a:pt x="311056" y="372242"/>
                  <a:pt x="333828" y="406400"/>
                </a:cubicBezTo>
                <a:lnTo>
                  <a:pt x="420914" y="537028"/>
                </a:lnTo>
                <a:cubicBezTo>
                  <a:pt x="430590" y="551542"/>
                  <a:pt x="437607" y="568236"/>
                  <a:pt x="449942" y="580571"/>
                </a:cubicBezTo>
                <a:cubicBezTo>
                  <a:pt x="505820" y="636449"/>
                  <a:pt x="482099" y="607035"/>
                  <a:pt x="522514" y="667657"/>
                </a:cubicBezTo>
                <a:cubicBezTo>
                  <a:pt x="550272" y="750931"/>
                  <a:pt x="517150" y="673202"/>
                  <a:pt x="580571" y="754743"/>
                </a:cubicBezTo>
                <a:cubicBezTo>
                  <a:pt x="702097" y="910990"/>
                  <a:pt x="583316" y="786516"/>
                  <a:pt x="682171" y="885371"/>
                </a:cubicBezTo>
                <a:cubicBezTo>
                  <a:pt x="687009" y="899885"/>
                  <a:pt x="689094" y="915630"/>
                  <a:pt x="696685" y="928914"/>
                </a:cubicBezTo>
                <a:cubicBezTo>
                  <a:pt x="708687" y="949917"/>
                  <a:pt x="724045" y="968990"/>
                  <a:pt x="740228" y="986971"/>
                </a:cubicBezTo>
                <a:cubicBezTo>
                  <a:pt x="767691" y="1017485"/>
                  <a:pt x="798285" y="1045028"/>
                  <a:pt x="827314" y="1074057"/>
                </a:cubicBezTo>
                <a:lnTo>
                  <a:pt x="870857" y="1117600"/>
                </a:lnTo>
                <a:lnTo>
                  <a:pt x="914400" y="1161143"/>
                </a:lnTo>
                <a:cubicBezTo>
                  <a:pt x="928914" y="1175657"/>
                  <a:pt x="940863" y="1193300"/>
                  <a:pt x="957942" y="1204686"/>
                </a:cubicBezTo>
                <a:cubicBezTo>
                  <a:pt x="972456" y="1214362"/>
                  <a:pt x="988084" y="1222547"/>
                  <a:pt x="1001485" y="1233714"/>
                </a:cubicBezTo>
                <a:cubicBezTo>
                  <a:pt x="1017254" y="1246855"/>
                  <a:pt x="1029259" y="1264116"/>
                  <a:pt x="1045028" y="1277257"/>
                </a:cubicBezTo>
                <a:cubicBezTo>
                  <a:pt x="1058429" y="1288424"/>
                  <a:pt x="1075170" y="1295119"/>
                  <a:pt x="1088571" y="1306286"/>
                </a:cubicBezTo>
                <a:cubicBezTo>
                  <a:pt x="1104340" y="1319426"/>
                  <a:pt x="1115035" y="1338442"/>
                  <a:pt x="1132114" y="1349828"/>
                </a:cubicBezTo>
                <a:cubicBezTo>
                  <a:pt x="1144844" y="1358315"/>
                  <a:pt x="1161595" y="1358316"/>
                  <a:pt x="1175657" y="1364343"/>
                </a:cubicBezTo>
                <a:cubicBezTo>
                  <a:pt x="1195544" y="1372866"/>
                  <a:pt x="1212840" y="1387678"/>
                  <a:pt x="1233714" y="1393371"/>
                </a:cubicBezTo>
                <a:cubicBezTo>
                  <a:pt x="1266719" y="1402372"/>
                  <a:pt x="1301655" y="1401766"/>
                  <a:pt x="1335314" y="1407886"/>
                </a:cubicBezTo>
                <a:cubicBezTo>
                  <a:pt x="1354940" y="1411454"/>
                  <a:pt x="1373694" y="1419121"/>
                  <a:pt x="1393371" y="1422400"/>
                </a:cubicBezTo>
                <a:cubicBezTo>
                  <a:pt x="1431846" y="1428812"/>
                  <a:pt x="1470780" y="1432076"/>
                  <a:pt x="1509485" y="1436914"/>
                </a:cubicBezTo>
                <a:cubicBezTo>
                  <a:pt x="1669087" y="1490113"/>
                  <a:pt x="1565428" y="1461245"/>
                  <a:pt x="1930400" y="1436914"/>
                </a:cubicBezTo>
                <a:cubicBezTo>
                  <a:pt x="1950304" y="1435587"/>
                  <a:pt x="1969533" y="1428708"/>
                  <a:pt x="1988457" y="1422400"/>
                </a:cubicBezTo>
                <a:cubicBezTo>
                  <a:pt x="2028426" y="1409077"/>
                  <a:pt x="2063797" y="1389050"/>
                  <a:pt x="2104571" y="1378857"/>
                </a:cubicBezTo>
                <a:cubicBezTo>
                  <a:pt x="2128504" y="1372874"/>
                  <a:pt x="2153422" y="1371120"/>
                  <a:pt x="2177142" y="1364343"/>
                </a:cubicBezTo>
                <a:cubicBezTo>
                  <a:pt x="2221274" y="1351734"/>
                  <a:pt x="2262227" y="1326493"/>
                  <a:pt x="2307771" y="1320800"/>
                </a:cubicBezTo>
                <a:lnTo>
                  <a:pt x="2423885" y="1306286"/>
                </a:lnTo>
                <a:lnTo>
                  <a:pt x="2510971" y="1277257"/>
                </a:lnTo>
                <a:cubicBezTo>
                  <a:pt x="2559103" y="1261213"/>
                  <a:pt x="2539215" y="1262743"/>
                  <a:pt x="2569028" y="1262743"/>
                </a:cubicBezTo>
              </a:path>
            </a:pathLst>
          </a:cu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Arrow 16"/>
          <p:cNvSpPr/>
          <p:nvPr/>
        </p:nvSpPr>
        <p:spPr>
          <a:xfrm>
            <a:off x="4267200" y="5562600"/>
            <a:ext cx="838200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7.51445E-6 C 0.04236 0.07677 0.08472 0.15353 0.11667 0.18868 C 0.14861 0.22382 0.16389 0.21272 0.19167 0.21087 C 0.21944 0.20902 0.25139 0.1933 0.28333 0.17758 " pathEditMode="relative" ptsTypes="aaaA">
                                      <p:cBhvr>
                                        <p:cTn id="6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2" grpId="0" animBg="1"/>
      <p:bldP spid="16" grpId="0" animBg="1"/>
      <p:bldP spid="17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ports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internet services run on well-known ports</a:t>
            </a:r>
          </a:p>
          <a:p>
            <a:endParaRPr lang="en-US" dirty="0" smtClean="0"/>
          </a:p>
          <a:p>
            <a:r>
              <a:rPr lang="en-US" dirty="0" smtClean="0"/>
              <a:t>e.g. web servers run on port 80, so when I type </a:t>
            </a:r>
            <a:r>
              <a:rPr lang="en-US" dirty="0" smtClean="0">
                <a:hlinkClick r:id="rId2"/>
              </a:rPr>
              <a:t>www.google.com</a:t>
            </a:r>
            <a:r>
              <a:rPr lang="en-US" dirty="0" smtClean="0"/>
              <a:t>, it resolves: 64.223.161.104; when you type it into a web browser, the browser connects to: 64.223.161.104, port 80</a:t>
            </a:r>
          </a:p>
          <a:p>
            <a:endParaRPr lang="en-US" dirty="0" smtClean="0"/>
          </a:p>
          <a:p>
            <a:r>
              <a:rPr lang="en-US" dirty="0" smtClean="0"/>
              <a:t>ports 0-1024 are “special” and reserved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networking 101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 you need to know this?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when you are writing an application, choose a high port number (e.g. 5000)</a:t>
            </a:r>
          </a:p>
          <a:p>
            <a:endParaRPr lang="en-US" dirty="0" smtClean="0"/>
          </a:p>
          <a:p>
            <a:r>
              <a:rPr lang="en-US" dirty="0" smtClean="0"/>
              <a:t>only one program gets to use a port at a time</a:t>
            </a:r>
          </a:p>
          <a:p>
            <a:endParaRPr lang="en-US" dirty="0" smtClean="0"/>
          </a:p>
          <a:p>
            <a:r>
              <a:rPr lang="en-US" dirty="0" smtClean="0"/>
              <a:t>firewalls often block ports (e.g. to prevent you from connecting to instant messenger)</a:t>
            </a:r>
          </a:p>
          <a:p>
            <a:endParaRPr lang="en-US" dirty="0" smtClean="0"/>
          </a:p>
          <a:p>
            <a:r>
              <a:rPr lang="en-US" dirty="0" smtClean="0"/>
              <a:t>debugging:</a:t>
            </a:r>
          </a:p>
          <a:p>
            <a:r>
              <a:rPr lang="en-US" dirty="0" smtClean="0"/>
              <a:t>	</a:t>
            </a:r>
            <a:r>
              <a:rPr lang="en-US" dirty="0" smtClean="0"/>
              <a:t>“port already bound”: another process is already using that port</a:t>
            </a:r>
          </a:p>
          <a:p>
            <a:r>
              <a:rPr lang="en-US" dirty="0" smtClean="0"/>
              <a:t>	</a:t>
            </a:r>
            <a:r>
              <a:rPr lang="en-US" dirty="0" smtClean="0"/>
              <a:t>“can’t connect”: you may have specified the wrong IP </a:t>
            </a:r>
            <a:r>
              <a:rPr lang="en-US" i="1" dirty="0" smtClean="0"/>
              <a:t>or</a:t>
            </a:r>
            <a:r>
              <a:rPr lang="en-US" dirty="0" smtClean="0"/>
              <a:t> port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networking 101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programming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our purposes, there are two ways of communicating between machines: socket/stream-based, or UDP messaging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UDP messaging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1910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UDP messaging is akin to sending postcards: if you send a bunch, they will likely get there quickly, </a:t>
            </a:r>
            <a:r>
              <a:rPr lang="en-US" b="1" dirty="0" smtClean="0"/>
              <a:t>but they might also get lost</a:t>
            </a:r>
          </a:p>
          <a:p>
            <a:endParaRPr lang="en-US" dirty="0" smtClean="0"/>
          </a:p>
          <a:p>
            <a:r>
              <a:rPr lang="en-US" b="1" dirty="0" smtClean="0"/>
              <a:t>client</a:t>
            </a:r>
            <a:r>
              <a:rPr lang="en-US" dirty="0" smtClean="0"/>
              <a:t>:</a:t>
            </a:r>
          </a:p>
          <a:p>
            <a:r>
              <a:rPr lang="en-US" dirty="0" smtClean="0"/>
              <a:t>	</a:t>
            </a:r>
            <a:r>
              <a:rPr lang="en-US" dirty="0" smtClean="0"/>
              <a:t>create a message, address it (</a:t>
            </a:r>
            <a:r>
              <a:rPr lang="en-US" dirty="0" err="1" smtClean="0"/>
              <a:t>address:port</a:t>
            </a:r>
            <a:r>
              <a:rPr lang="en-US" dirty="0" smtClean="0"/>
              <a:t>), send it on the internet</a:t>
            </a:r>
          </a:p>
          <a:p>
            <a:endParaRPr lang="en-US" dirty="0" smtClean="0"/>
          </a:p>
          <a:p>
            <a:r>
              <a:rPr lang="en-US" b="1" dirty="0" smtClean="0"/>
              <a:t>server</a:t>
            </a:r>
            <a:r>
              <a:rPr lang="en-US" dirty="0" smtClean="0"/>
              <a:t>:</a:t>
            </a:r>
          </a:p>
          <a:p>
            <a:r>
              <a:rPr lang="en-US" dirty="0" smtClean="0"/>
              <a:t>	</a:t>
            </a:r>
            <a:r>
              <a:rPr lang="en-US" dirty="0" smtClean="0"/>
              <a:t>BIND to a port on your machine, and wait for messages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network programming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609600" y="5638800"/>
            <a:ext cx="7620000" cy="1066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* note: no true notion of a “connection” *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sockets: stream-based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socket: endpoint for communication (think of a power socket)</a:t>
            </a:r>
          </a:p>
          <a:p>
            <a:endParaRPr lang="en-US" dirty="0" smtClean="0"/>
          </a:p>
          <a:p>
            <a:r>
              <a:rPr lang="en-US" dirty="0" smtClean="0"/>
              <a:t>	</a:t>
            </a:r>
            <a:r>
              <a:rPr lang="en-US" dirty="0" smtClean="0"/>
              <a:t>you can read/write to a socket with a stream—like a file</a:t>
            </a:r>
          </a:p>
          <a:p>
            <a:endParaRPr lang="en-US" dirty="0" smtClean="0"/>
          </a:p>
          <a:p>
            <a:r>
              <a:rPr lang="en-US" dirty="0" smtClean="0"/>
              <a:t>	you will know if the message gets there/if no one listening on the other side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network programming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from a client’s perspective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create</a:t>
            </a:r>
            <a:r>
              <a:rPr lang="en-US" dirty="0" smtClean="0"/>
              <a:t> a socket</a:t>
            </a:r>
          </a:p>
          <a:p>
            <a:r>
              <a:rPr lang="en-US" b="1" dirty="0" smtClean="0"/>
              <a:t>bind</a:t>
            </a:r>
            <a:r>
              <a:rPr lang="en-US" dirty="0" smtClean="0"/>
              <a:t> it to the address on the client machine (you’ll get an IP and a port)*</a:t>
            </a:r>
          </a:p>
          <a:p>
            <a:r>
              <a:rPr lang="en-US" b="1" dirty="0" smtClean="0"/>
              <a:t>connect</a:t>
            </a:r>
            <a:r>
              <a:rPr lang="en-US" dirty="0" smtClean="0"/>
              <a:t> to the server, </a:t>
            </a:r>
            <a:r>
              <a:rPr lang="en-US" u="sng" dirty="0" smtClean="0"/>
              <a:t>specifying</a:t>
            </a:r>
            <a:r>
              <a:rPr lang="en-US" dirty="0" smtClean="0"/>
              <a:t> its address and port</a:t>
            </a:r>
          </a:p>
          <a:p>
            <a:r>
              <a:rPr lang="en-US" b="1" dirty="0" smtClean="0"/>
              <a:t>read/write</a:t>
            </a:r>
            <a:r>
              <a:rPr lang="en-US" dirty="0" smtClean="0"/>
              <a:t> from/to the socket for data</a:t>
            </a:r>
          </a:p>
          <a:p>
            <a:r>
              <a:rPr lang="en-US" b="1" dirty="0" smtClean="0"/>
              <a:t>close</a:t>
            </a:r>
            <a:r>
              <a:rPr lang="en-US" dirty="0" smtClean="0"/>
              <a:t> the socket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networking programming: sockets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914400" y="5791200"/>
            <a:ext cx="68580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* in many languages, this happens implicitly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from a server’s perspective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create </a:t>
            </a:r>
            <a:r>
              <a:rPr lang="en-US" dirty="0" smtClean="0"/>
              <a:t>a socket</a:t>
            </a:r>
          </a:p>
          <a:p>
            <a:r>
              <a:rPr lang="en-US" b="1" dirty="0" smtClean="0"/>
              <a:t>bind </a:t>
            </a:r>
            <a:r>
              <a:rPr lang="en-US" dirty="0" smtClean="0"/>
              <a:t>it to an address and port</a:t>
            </a:r>
          </a:p>
          <a:p>
            <a:r>
              <a:rPr lang="en-US" b="1" dirty="0" smtClean="0"/>
              <a:t>accept </a:t>
            </a:r>
            <a:r>
              <a:rPr lang="en-US" dirty="0" smtClean="0"/>
              <a:t>incoming connections (this will wait until it gets a new client)</a:t>
            </a:r>
          </a:p>
          <a:p>
            <a:r>
              <a:rPr lang="en-US" dirty="0" smtClean="0"/>
              <a:t>	</a:t>
            </a:r>
            <a:r>
              <a:rPr lang="en-US" dirty="0" smtClean="0"/>
              <a:t>this produces a new </a:t>
            </a:r>
            <a:r>
              <a:rPr lang="en-US" b="1" dirty="0" smtClean="0"/>
              <a:t>socket</a:t>
            </a:r>
            <a:r>
              <a:rPr lang="en-US" dirty="0" smtClean="0"/>
              <a:t> that is paired w/ the client</a:t>
            </a:r>
          </a:p>
          <a:p>
            <a:r>
              <a:rPr lang="en-US" dirty="0" smtClean="0"/>
              <a:t>	</a:t>
            </a:r>
            <a:r>
              <a:rPr lang="en-US" dirty="0" smtClean="0"/>
              <a:t>meanwhile, you can go back to accepting new clients</a:t>
            </a:r>
          </a:p>
          <a:p>
            <a:r>
              <a:rPr lang="en-US" b="1" dirty="0" smtClean="0"/>
              <a:t>close </a:t>
            </a:r>
            <a:r>
              <a:rPr lang="en-US" dirty="0" smtClean="0"/>
              <a:t>listening socket when you’re done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networking programming: sockets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62500" lnSpcReduction="20000"/>
          </a:bodyPr>
          <a:lstStyle/>
          <a:p>
            <a:r>
              <a:rPr lang="en-US" b="1" dirty="0" smtClean="0">
                <a:solidFill>
                  <a:srgbClr val="007020"/>
                </a:solidFill>
                <a:latin typeface="Trebuchet MS"/>
              </a:rPr>
              <a:t>import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 </a:t>
            </a:r>
            <a:r>
              <a:rPr lang="en-US" b="1" dirty="0" smtClean="0">
                <a:solidFill>
                  <a:srgbClr val="0E84B5"/>
                </a:solidFill>
                <a:latin typeface="Trebuchet MS"/>
              </a:rPr>
              <a:t>socket</a:t>
            </a:r>
            <a:endParaRPr lang="en-US" dirty="0" smtClean="0">
              <a:solidFill>
                <a:srgbClr val="000000"/>
              </a:solidFill>
              <a:latin typeface="Trebuchet MS"/>
            </a:endParaRPr>
          </a:p>
          <a:p>
            <a:endParaRPr lang="en-US" dirty="0" smtClean="0">
              <a:solidFill>
                <a:srgbClr val="000000"/>
              </a:solidFill>
              <a:latin typeface="Trebuchet MS"/>
            </a:endParaRPr>
          </a:p>
          <a:p>
            <a:r>
              <a:rPr lang="en-US" dirty="0" err="1" smtClean="0">
                <a:solidFill>
                  <a:srgbClr val="000000"/>
                </a:solidFill>
                <a:latin typeface="Trebuchet MS"/>
              </a:rPr>
              <a:t>client_socket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 </a:t>
            </a:r>
            <a:r>
              <a:rPr lang="en-US" dirty="0" smtClean="0">
                <a:solidFill>
                  <a:srgbClr val="666666"/>
                </a:solidFill>
                <a:latin typeface="Trebuchet MS"/>
              </a:rPr>
              <a:t>=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rebuchet MS"/>
              </a:rPr>
              <a:t>socket</a:t>
            </a:r>
            <a:r>
              <a:rPr lang="en-US" dirty="0" err="1" smtClean="0">
                <a:solidFill>
                  <a:srgbClr val="666666"/>
                </a:solidFill>
                <a:latin typeface="Trebuchet MS"/>
              </a:rPr>
              <a:t>.</a:t>
            </a:r>
            <a:r>
              <a:rPr lang="en-US" dirty="0" err="1" smtClean="0">
                <a:solidFill>
                  <a:srgbClr val="000000"/>
                </a:solidFill>
                <a:latin typeface="Trebuchet MS"/>
              </a:rPr>
              <a:t>socket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(</a:t>
            </a:r>
            <a:r>
              <a:rPr lang="en-US" dirty="0" err="1" smtClean="0">
                <a:solidFill>
                  <a:srgbClr val="000000"/>
                </a:solidFill>
                <a:latin typeface="Trebuchet MS"/>
              </a:rPr>
              <a:t>socket</a:t>
            </a:r>
            <a:r>
              <a:rPr lang="en-US" dirty="0" err="1" smtClean="0">
                <a:solidFill>
                  <a:srgbClr val="666666"/>
                </a:solidFill>
                <a:latin typeface="Trebuchet MS"/>
              </a:rPr>
              <a:t>.</a:t>
            </a:r>
            <a:r>
              <a:rPr lang="en-US" dirty="0" err="1" smtClean="0">
                <a:solidFill>
                  <a:srgbClr val="000000"/>
                </a:solidFill>
                <a:latin typeface="Trebuchet MS"/>
              </a:rPr>
              <a:t>AF_INET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latin typeface="Trebuchet MS"/>
              </a:rPr>
              <a:t>socket</a:t>
            </a:r>
            <a:r>
              <a:rPr lang="en-US" dirty="0" err="1" smtClean="0">
                <a:solidFill>
                  <a:srgbClr val="666666"/>
                </a:solidFill>
                <a:latin typeface="Trebuchet MS"/>
              </a:rPr>
              <a:t>.</a:t>
            </a:r>
            <a:r>
              <a:rPr lang="en-US" dirty="0" err="1" smtClean="0">
                <a:solidFill>
                  <a:srgbClr val="000000"/>
                </a:solidFill>
                <a:latin typeface="Trebuchet MS"/>
              </a:rPr>
              <a:t>SOCK_STREAM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) </a:t>
            </a:r>
            <a:endParaRPr lang="en-US" dirty="0" smtClean="0">
              <a:solidFill>
                <a:srgbClr val="000000"/>
              </a:solidFill>
              <a:latin typeface="Trebuchet MS"/>
            </a:endParaRPr>
          </a:p>
          <a:p>
            <a:r>
              <a:rPr lang="en-US" dirty="0" err="1" smtClean="0">
                <a:solidFill>
                  <a:srgbClr val="000000"/>
                </a:solidFill>
                <a:latin typeface="Trebuchet MS"/>
              </a:rPr>
              <a:t>client_socket</a:t>
            </a:r>
            <a:r>
              <a:rPr lang="en-US" dirty="0" err="1" smtClean="0">
                <a:solidFill>
                  <a:srgbClr val="666666"/>
                </a:solidFill>
                <a:latin typeface="Trebuchet MS"/>
              </a:rPr>
              <a:t>.</a:t>
            </a:r>
            <a:r>
              <a:rPr lang="en-US" b="1" u="sng" dirty="0" err="1" smtClean="0">
                <a:solidFill>
                  <a:srgbClr val="000000"/>
                </a:solidFill>
                <a:latin typeface="Trebuchet MS"/>
              </a:rPr>
              <a:t>connect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((</a:t>
            </a:r>
            <a:r>
              <a:rPr lang="en-US" dirty="0" smtClean="0">
                <a:solidFill>
                  <a:srgbClr val="4070A0"/>
                </a:solidFill>
                <a:latin typeface="Trebuchet MS"/>
              </a:rPr>
              <a:t>"</a:t>
            </a:r>
            <a:r>
              <a:rPr lang="en-US" dirty="0" err="1" smtClean="0">
                <a:solidFill>
                  <a:srgbClr val="4070A0"/>
                </a:solidFill>
                <a:latin typeface="Trebuchet MS"/>
              </a:rPr>
              <a:t>localhost</a:t>
            </a:r>
            <a:r>
              <a:rPr lang="en-US" dirty="0" smtClean="0">
                <a:solidFill>
                  <a:srgbClr val="4070A0"/>
                </a:solidFill>
                <a:latin typeface="Trebuchet MS"/>
              </a:rPr>
              <a:t>"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, </a:t>
            </a:r>
            <a:r>
              <a:rPr lang="en-US" dirty="0" smtClean="0">
                <a:solidFill>
                  <a:srgbClr val="40A070"/>
                </a:solidFill>
                <a:latin typeface="Trebuchet MS"/>
              </a:rPr>
              <a:t>5000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)) </a:t>
            </a:r>
            <a:endParaRPr lang="en-US" dirty="0" smtClean="0">
              <a:solidFill>
                <a:srgbClr val="000000"/>
              </a:solidFill>
              <a:latin typeface="Trebuchet MS"/>
            </a:endParaRPr>
          </a:p>
          <a:p>
            <a:endParaRPr lang="en-US" b="1" dirty="0" smtClean="0">
              <a:solidFill>
                <a:srgbClr val="000000"/>
              </a:solidFill>
              <a:latin typeface="Trebuchet MS"/>
            </a:endParaRPr>
          </a:p>
          <a:p>
            <a:r>
              <a:rPr lang="en-US" b="1" dirty="0" smtClean="0">
                <a:solidFill>
                  <a:srgbClr val="007020"/>
                </a:solidFill>
                <a:latin typeface="Trebuchet MS"/>
              </a:rPr>
              <a:t>while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 </a:t>
            </a:r>
            <a:r>
              <a:rPr lang="en-US" dirty="0" smtClean="0">
                <a:solidFill>
                  <a:srgbClr val="40A070"/>
                </a:solidFill>
                <a:latin typeface="Trebuchet MS"/>
              </a:rPr>
              <a:t>1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: </a:t>
            </a:r>
            <a:endParaRPr lang="en-US" dirty="0" smtClean="0">
              <a:solidFill>
                <a:srgbClr val="000000"/>
              </a:solidFill>
              <a:latin typeface="Trebuchet MS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Trebuchet MS"/>
              </a:rPr>
              <a:t>	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data </a:t>
            </a:r>
            <a:r>
              <a:rPr lang="en-US" dirty="0" smtClean="0">
                <a:solidFill>
                  <a:srgbClr val="666666"/>
                </a:solidFill>
                <a:latin typeface="Trebuchet MS"/>
              </a:rPr>
              <a:t>=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rebuchet MS"/>
              </a:rPr>
              <a:t>client_socket</a:t>
            </a:r>
            <a:r>
              <a:rPr lang="en-US" dirty="0" err="1" smtClean="0">
                <a:solidFill>
                  <a:srgbClr val="666666"/>
                </a:solidFill>
                <a:latin typeface="Trebuchet MS"/>
              </a:rPr>
              <a:t>.</a:t>
            </a:r>
            <a:r>
              <a:rPr lang="en-US" b="1" u="sng" dirty="0" err="1" smtClean="0">
                <a:solidFill>
                  <a:srgbClr val="000000"/>
                </a:solidFill>
                <a:latin typeface="Trebuchet MS"/>
              </a:rPr>
              <a:t>recv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(</a:t>
            </a:r>
            <a:r>
              <a:rPr lang="en-US" dirty="0" smtClean="0">
                <a:solidFill>
                  <a:srgbClr val="40A070"/>
                </a:solidFill>
                <a:latin typeface="Trebuchet MS"/>
              </a:rPr>
              <a:t>512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) </a:t>
            </a:r>
            <a:endParaRPr lang="en-US" dirty="0" smtClean="0">
              <a:solidFill>
                <a:srgbClr val="000000"/>
              </a:solidFill>
              <a:latin typeface="Trebuchet MS"/>
            </a:endParaRPr>
          </a:p>
          <a:p>
            <a:r>
              <a:rPr lang="en-US" b="1" dirty="0" smtClean="0">
                <a:solidFill>
                  <a:srgbClr val="000000"/>
                </a:solidFill>
                <a:latin typeface="Trebuchet MS"/>
              </a:rPr>
              <a:t>	</a:t>
            </a:r>
            <a:r>
              <a:rPr lang="en-US" b="1" dirty="0" smtClean="0">
                <a:solidFill>
                  <a:srgbClr val="007020"/>
                </a:solidFill>
                <a:latin typeface="Trebuchet MS"/>
              </a:rPr>
              <a:t>print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 </a:t>
            </a:r>
            <a:r>
              <a:rPr lang="en-US" dirty="0" smtClean="0">
                <a:solidFill>
                  <a:srgbClr val="4070A0"/>
                </a:solidFill>
                <a:latin typeface="Trebuchet MS"/>
              </a:rPr>
              <a:t>"RECIEVED:"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 , 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data</a:t>
            </a:r>
          </a:p>
          <a:p>
            <a:r>
              <a:rPr lang="en-US" dirty="0" smtClean="0">
                <a:solidFill>
                  <a:srgbClr val="000000"/>
                </a:solidFill>
                <a:latin typeface="Trebuchet MS"/>
              </a:rPr>
              <a:t>	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data </a:t>
            </a:r>
            <a:r>
              <a:rPr lang="en-US" dirty="0" smtClean="0">
                <a:solidFill>
                  <a:srgbClr val="666666"/>
                </a:solidFill>
                <a:latin typeface="Trebuchet MS"/>
              </a:rPr>
              <a:t>=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 </a:t>
            </a:r>
            <a:r>
              <a:rPr lang="en-US" dirty="0" err="1" smtClean="0">
                <a:solidFill>
                  <a:srgbClr val="007020"/>
                </a:solidFill>
                <a:latin typeface="Trebuchet MS"/>
              </a:rPr>
              <a:t>raw_input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 ( </a:t>
            </a:r>
            <a:r>
              <a:rPr lang="en-US" dirty="0" smtClean="0">
                <a:solidFill>
                  <a:srgbClr val="4070A0"/>
                </a:solidFill>
                <a:latin typeface="Trebuchet MS"/>
              </a:rPr>
              <a:t>"SEND:"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 ) </a:t>
            </a:r>
            <a:endParaRPr lang="en-US" dirty="0" smtClean="0">
              <a:solidFill>
                <a:srgbClr val="000000"/>
              </a:solidFill>
              <a:latin typeface="Trebuchet MS"/>
            </a:endParaRPr>
          </a:p>
          <a:p>
            <a:r>
              <a:rPr lang="en-US" b="1" dirty="0" smtClean="0">
                <a:solidFill>
                  <a:srgbClr val="000000"/>
                </a:solidFill>
                <a:latin typeface="Trebuchet MS"/>
              </a:rPr>
              <a:t>	</a:t>
            </a:r>
            <a:r>
              <a:rPr lang="en-US" b="1" dirty="0" smtClean="0">
                <a:solidFill>
                  <a:srgbClr val="007020"/>
                </a:solidFill>
                <a:latin typeface="Trebuchet MS"/>
              </a:rPr>
              <a:t>if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(data </a:t>
            </a:r>
            <a:r>
              <a:rPr lang="en-US" dirty="0" smtClean="0">
                <a:solidFill>
                  <a:srgbClr val="666666"/>
                </a:solidFill>
                <a:latin typeface="Trebuchet MS"/>
              </a:rPr>
              <a:t>&lt;&gt;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 </a:t>
            </a:r>
            <a:r>
              <a:rPr lang="en-US" dirty="0" smtClean="0">
                <a:solidFill>
                  <a:srgbClr val="4070A0"/>
                </a:solidFill>
                <a:latin typeface="Trebuchet MS"/>
              </a:rPr>
              <a:t>'Q'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 </a:t>
            </a:r>
            <a:r>
              <a:rPr lang="en-US" b="1" dirty="0" smtClean="0">
                <a:solidFill>
                  <a:srgbClr val="007020"/>
                </a:solidFill>
                <a:latin typeface="Trebuchet MS"/>
              </a:rPr>
              <a:t>and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 data </a:t>
            </a:r>
            <a:r>
              <a:rPr lang="en-US" dirty="0" smtClean="0">
                <a:solidFill>
                  <a:srgbClr val="666666"/>
                </a:solidFill>
                <a:latin typeface="Trebuchet MS"/>
              </a:rPr>
              <a:t>&lt;&gt;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 </a:t>
            </a:r>
            <a:r>
              <a:rPr lang="en-US" dirty="0" smtClean="0">
                <a:solidFill>
                  <a:srgbClr val="4070A0"/>
                </a:solidFill>
                <a:latin typeface="Trebuchet MS"/>
              </a:rPr>
              <a:t>'q'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): </a:t>
            </a:r>
            <a:endParaRPr lang="en-US" dirty="0" smtClean="0">
              <a:solidFill>
                <a:srgbClr val="000000"/>
              </a:solidFill>
              <a:latin typeface="Trebuchet MS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Trebuchet MS"/>
              </a:rPr>
              <a:t>	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	</a:t>
            </a:r>
            <a:r>
              <a:rPr lang="en-US" dirty="0" err="1" smtClean="0">
                <a:solidFill>
                  <a:srgbClr val="000000"/>
                </a:solidFill>
                <a:latin typeface="Trebuchet MS"/>
              </a:rPr>
              <a:t>client_socket</a:t>
            </a:r>
            <a:r>
              <a:rPr lang="en-US" dirty="0" err="1" smtClean="0">
                <a:solidFill>
                  <a:srgbClr val="666666"/>
                </a:solidFill>
                <a:latin typeface="Trebuchet MS"/>
              </a:rPr>
              <a:t>.</a:t>
            </a:r>
            <a:r>
              <a:rPr lang="en-US" b="1" u="sng" dirty="0" err="1" smtClean="0">
                <a:solidFill>
                  <a:srgbClr val="000000"/>
                </a:solidFill>
                <a:latin typeface="Trebuchet MS"/>
              </a:rPr>
              <a:t>send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(data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) </a:t>
            </a:r>
            <a:endParaRPr lang="en-US" dirty="0" smtClean="0">
              <a:solidFill>
                <a:srgbClr val="000000"/>
              </a:solidFill>
              <a:latin typeface="Trebuchet MS"/>
            </a:endParaRPr>
          </a:p>
          <a:p>
            <a:r>
              <a:rPr lang="en-US" b="1" dirty="0" smtClean="0">
                <a:solidFill>
                  <a:srgbClr val="000000"/>
                </a:solidFill>
                <a:latin typeface="Trebuchet MS"/>
              </a:rPr>
              <a:t>	</a:t>
            </a:r>
            <a:r>
              <a:rPr lang="en-US" b="1" dirty="0" smtClean="0">
                <a:solidFill>
                  <a:srgbClr val="007020"/>
                </a:solidFill>
                <a:latin typeface="Trebuchet MS"/>
              </a:rPr>
              <a:t>else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: </a:t>
            </a:r>
            <a:endParaRPr lang="en-US" dirty="0" smtClean="0">
              <a:solidFill>
                <a:srgbClr val="000000"/>
              </a:solidFill>
              <a:latin typeface="Trebuchet MS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Trebuchet MS"/>
              </a:rPr>
              <a:t>	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	</a:t>
            </a:r>
            <a:r>
              <a:rPr lang="en-US" dirty="0" err="1" smtClean="0">
                <a:solidFill>
                  <a:srgbClr val="000000"/>
                </a:solidFill>
                <a:latin typeface="Trebuchet MS"/>
              </a:rPr>
              <a:t>client_socket</a:t>
            </a:r>
            <a:r>
              <a:rPr lang="en-US" dirty="0" err="1" smtClean="0">
                <a:solidFill>
                  <a:srgbClr val="666666"/>
                </a:solidFill>
                <a:latin typeface="Trebuchet MS"/>
              </a:rPr>
              <a:t>.</a:t>
            </a:r>
            <a:r>
              <a:rPr lang="en-US" b="1" u="sng" dirty="0" err="1" smtClean="0">
                <a:solidFill>
                  <a:srgbClr val="000000"/>
                </a:solidFill>
                <a:latin typeface="Trebuchet MS"/>
              </a:rPr>
              <a:t>send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(data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) </a:t>
            </a:r>
            <a:endParaRPr lang="en-US" dirty="0" smtClean="0">
              <a:solidFill>
                <a:srgbClr val="000000"/>
              </a:solidFill>
              <a:latin typeface="Trebuchet MS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Trebuchet MS"/>
              </a:rPr>
              <a:t>	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	</a:t>
            </a:r>
            <a:r>
              <a:rPr lang="en-US" dirty="0" err="1" smtClean="0">
                <a:solidFill>
                  <a:srgbClr val="000000"/>
                </a:solidFill>
                <a:latin typeface="Trebuchet MS"/>
              </a:rPr>
              <a:t>client_socket</a:t>
            </a:r>
            <a:r>
              <a:rPr lang="en-US" dirty="0" err="1" smtClean="0">
                <a:solidFill>
                  <a:srgbClr val="666666"/>
                </a:solidFill>
                <a:latin typeface="Trebuchet MS"/>
              </a:rPr>
              <a:t>.</a:t>
            </a:r>
            <a:r>
              <a:rPr lang="en-US" b="1" u="sng" dirty="0" err="1" smtClean="0">
                <a:solidFill>
                  <a:srgbClr val="000000"/>
                </a:solidFill>
                <a:latin typeface="Trebuchet MS"/>
              </a:rPr>
              <a:t>close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() </a:t>
            </a:r>
            <a:endParaRPr lang="en-US" dirty="0" smtClean="0">
              <a:solidFill>
                <a:srgbClr val="000000"/>
              </a:solidFill>
              <a:latin typeface="Trebuchet MS"/>
            </a:endParaRPr>
          </a:p>
          <a:p>
            <a:r>
              <a:rPr lang="en-US" b="1" dirty="0" smtClean="0">
                <a:solidFill>
                  <a:srgbClr val="000000"/>
                </a:solidFill>
                <a:latin typeface="Trebuchet MS"/>
              </a:rPr>
              <a:t>	</a:t>
            </a:r>
            <a:r>
              <a:rPr lang="en-US" b="1" dirty="0" smtClean="0">
                <a:solidFill>
                  <a:srgbClr val="000000"/>
                </a:solidFill>
                <a:latin typeface="Trebuchet MS"/>
              </a:rPr>
              <a:t>	</a:t>
            </a:r>
            <a:r>
              <a:rPr lang="en-US" b="1" dirty="0" smtClean="0">
                <a:solidFill>
                  <a:srgbClr val="007020"/>
                </a:solidFill>
                <a:latin typeface="Trebuchet MS"/>
              </a:rPr>
              <a:t>break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networking programming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6553200"/>
            <a:ext cx="6096000" cy="304800"/>
          </a:xfrm>
          <a:prstGeom prst="rect">
            <a:avLst/>
          </a:prstGeom>
        </p:spPr>
        <p:txBody>
          <a:bodyPr wrap="square" rtlCol="0">
            <a:noAutofit/>
          </a:bodyPr>
          <a:lstStyle/>
          <a:p>
            <a:pPr marL="342900" indent="-342900">
              <a:spcBef>
                <a:spcPct val="20000"/>
              </a:spcBef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* from</a:t>
            </a:r>
            <a:r>
              <a:rPr lang="en-US" sz="1200" dirty="0" smtClean="0"/>
              <a:t>: http://www.pythonprasanna.com/Papers%20and%20Articles/Sockets/tcpclient_py.txt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server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txBody>
          <a:bodyPr>
            <a:normAutofit fontScale="62500" lnSpcReduction="20000"/>
          </a:bodyPr>
          <a:lstStyle/>
          <a:p>
            <a:r>
              <a:rPr lang="en-US" b="1" dirty="0" smtClean="0">
                <a:solidFill>
                  <a:srgbClr val="007020"/>
                </a:solidFill>
                <a:latin typeface="Trebuchet MS"/>
              </a:rPr>
              <a:t>import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 </a:t>
            </a:r>
            <a:r>
              <a:rPr lang="en-US" b="1" dirty="0" smtClean="0">
                <a:solidFill>
                  <a:srgbClr val="0E84B5"/>
                </a:solidFill>
                <a:latin typeface="Trebuchet MS"/>
              </a:rPr>
              <a:t>socket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 </a:t>
            </a:r>
            <a:endParaRPr lang="en-US" dirty="0" smtClean="0">
              <a:solidFill>
                <a:srgbClr val="000000"/>
              </a:solidFill>
              <a:latin typeface="Trebuchet MS"/>
            </a:endParaRPr>
          </a:p>
          <a:p>
            <a:endParaRPr lang="en-US" dirty="0" smtClean="0">
              <a:solidFill>
                <a:srgbClr val="000000"/>
              </a:solidFill>
              <a:latin typeface="Trebuchet MS"/>
            </a:endParaRPr>
          </a:p>
          <a:p>
            <a:r>
              <a:rPr lang="en-US" dirty="0" err="1" smtClean="0">
                <a:solidFill>
                  <a:srgbClr val="000000"/>
                </a:solidFill>
                <a:latin typeface="Trebuchet MS"/>
              </a:rPr>
              <a:t>server_socket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 </a:t>
            </a:r>
            <a:r>
              <a:rPr lang="en-US" dirty="0" smtClean="0">
                <a:solidFill>
                  <a:srgbClr val="666666"/>
                </a:solidFill>
                <a:latin typeface="Trebuchet MS"/>
              </a:rPr>
              <a:t>=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rebuchet MS"/>
              </a:rPr>
              <a:t>socket</a:t>
            </a:r>
            <a:r>
              <a:rPr lang="en-US" dirty="0" err="1" smtClean="0">
                <a:solidFill>
                  <a:srgbClr val="666666"/>
                </a:solidFill>
                <a:latin typeface="Trebuchet MS"/>
              </a:rPr>
              <a:t>.</a:t>
            </a:r>
            <a:r>
              <a:rPr lang="en-US" dirty="0" err="1" smtClean="0">
                <a:solidFill>
                  <a:srgbClr val="000000"/>
                </a:solidFill>
                <a:latin typeface="Trebuchet MS"/>
              </a:rPr>
              <a:t>socket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(</a:t>
            </a:r>
            <a:r>
              <a:rPr lang="en-US" dirty="0" err="1" smtClean="0">
                <a:solidFill>
                  <a:srgbClr val="000000"/>
                </a:solidFill>
                <a:latin typeface="Trebuchet MS"/>
              </a:rPr>
              <a:t>socket</a:t>
            </a:r>
            <a:r>
              <a:rPr lang="en-US" dirty="0" err="1" smtClean="0">
                <a:solidFill>
                  <a:srgbClr val="666666"/>
                </a:solidFill>
                <a:latin typeface="Trebuchet MS"/>
              </a:rPr>
              <a:t>.</a:t>
            </a:r>
            <a:r>
              <a:rPr lang="en-US" dirty="0" err="1" smtClean="0">
                <a:solidFill>
                  <a:srgbClr val="000000"/>
                </a:solidFill>
                <a:latin typeface="Trebuchet MS"/>
              </a:rPr>
              <a:t>AF_INET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latin typeface="Trebuchet MS"/>
              </a:rPr>
              <a:t>socket</a:t>
            </a:r>
            <a:r>
              <a:rPr lang="en-US" dirty="0" err="1" smtClean="0">
                <a:solidFill>
                  <a:srgbClr val="666666"/>
                </a:solidFill>
                <a:latin typeface="Trebuchet MS"/>
              </a:rPr>
              <a:t>.</a:t>
            </a:r>
            <a:r>
              <a:rPr lang="en-US" dirty="0" err="1" smtClean="0">
                <a:solidFill>
                  <a:srgbClr val="000000"/>
                </a:solidFill>
                <a:latin typeface="Trebuchet MS"/>
              </a:rPr>
              <a:t>SOCK_STREAM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) </a:t>
            </a:r>
            <a:endParaRPr lang="en-US" dirty="0" smtClean="0">
              <a:solidFill>
                <a:srgbClr val="000000"/>
              </a:solidFill>
              <a:latin typeface="Trebuchet MS"/>
            </a:endParaRPr>
          </a:p>
          <a:p>
            <a:r>
              <a:rPr lang="en-US" dirty="0" err="1" smtClean="0">
                <a:solidFill>
                  <a:srgbClr val="000000"/>
                </a:solidFill>
                <a:latin typeface="Trebuchet MS"/>
              </a:rPr>
              <a:t>server_socket</a:t>
            </a:r>
            <a:r>
              <a:rPr lang="en-US" dirty="0" err="1" smtClean="0">
                <a:solidFill>
                  <a:srgbClr val="666666"/>
                </a:solidFill>
                <a:latin typeface="Trebuchet MS"/>
              </a:rPr>
              <a:t>.</a:t>
            </a:r>
            <a:r>
              <a:rPr lang="en-US" b="1" u="sng" dirty="0" err="1" smtClean="0">
                <a:solidFill>
                  <a:srgbClr val="000000"/>
                </a:solidFill>
                <a:latin typeface="Trebuchet MS"/>
              </a:rPr>
              <a:t>bind</a:t>
            </a:r>
            <a:r>
              <a:rPr lang="en-US" b="1" dirty="0" smtClean="0">
                <a:solidFill>
                  <a:srgbClr val="000000"/>
                </a:solidFill>
                <a:latin typeface="Trebuchet MS"/>
              </a:rPr>
              <a:t>((</a:t>
            </a:r>
            <a:r>
              <a:rPr lang="en-US" b="1" dirty="0" smtClean="0">
                <a:solidFill>
                  <a:srgbClr val="4070A0"/>
                </a:solidFill>
                <a:latin typeface="Trebuchet MS"/>
              </a:rPr>
              <a:t>“</a:t>
            </a:r>
            <a:r>
              <a:rPr lang="en-US" b="1" dirty="0" err="1" smtClean="0">
                <a:solidFill>
                  <a:srgbClr val="4070A0"/>
                </a:solidFill>
                <a:latin typeface="Trebuchet MS"/>
              </a:rPr>
              <a:t>localhost</a:t>
            </a:r>
            <a:r>
              <a:rPr lang="en-US" b="1" dirty="0" smtClean="0">
                <a:solidFill>
                  <a:srgbClr val="4070A0"/>
                </a:solidFill>
                <a:latin typeface="Trebuchet MS"/>
              </a:rPr>
              <a:t>"</a:t>
            </a:r>
            <a:r>
              <a:rPr lang="en-US" b="1" dirty="0" smtClean="0">
                <a:solidFill>
                  <a:srgbClr val="000000"/>
                </a:solidFill>
                <a:latin typeface="Trebuchet MS"/>
              </a:rPr>
              <a:t>, </a:t>
            </a:r>
            <a:r>
              <a:rPr lang="en-US" b="1" dirty="0" smtClean="0">
                <a:solidFill>
                  <a:srgbClr val="40A070"/>
                </a:solidFill>
                <a:latin typeface="Trebuchet MS"/>
              </a:rPr>
              <a:t>5000</a:t>
            </a:r>
            <a:r>
              <a:rPr lang="en-US" b="1" dirty="0" smtClean="0">
                <a:solidFill>
                  <a:srgbClr val="000000"/>
                </a:solidFill>
                <a:latin typeface="Trebuchet MS"/>
              </a:rPr>
              <a:t>)) </a:t>
            </a:r>
            <a:endParaRPr lang="en-US" b="1" dirty="0" smtClean="0">
              <a:solidFill>
                <a:srgbClr val="000000"/>
              </a:solidFill>
              <a:latin typeface="Trebuchet MS"/>
            </a:endParaRPr>
          </a:p>
          <a:p>
            <a:r>
              <a:rPr lang="en-US" dirty="0" err="1" smtClean="0">
                <a:solidFill>
                  <a:srgbClr val="000000"/>
                </a:solidFill>
                <a:latin typeface="Trebuchet MS"/>
              </a:rPr>
              <a:t>server_socket</a:t>
            </a:r>
            <a:r>
              <a:rPr lang="en-US" dirty="0" err="1" smtClean="0">
                <a:solidFill>
                  <a:srgbClr val="666666"/>
                </a:solidFill>
                <a:latin typeface="Trebuchet MS"/>
              </a:rPr>
              <a:t>.</a:t>
            </a:r>
            <a:r>
              <a:rPr lang="en-US" b="1" u="sng" dirty="0" err="1" smtClean="0">
                <a:solidFill>
                  <a:srgbClr val="000000"/>
                </a:solidFill>
                <a:latin typeface="Trebuchet MS"/>
              </a:rPr>
              <a:t>listen</a:t>
            </a:r>
            <a:r>
              <a:rPr lang="en-US" b="1" dirty="0" smtClean="0">
                <a:solidFill>
                  <a:srgbClr val="000000"/>
                </a:solidFill>
                <a:latin typeface="Trebuchet MS"/>
              </a:rPr>
              <a:t>(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) </a:t>
            </a:r>
          </a:p>
          <a:p>
            <a:endParaRPr lang="en-US" b="1" dirty="0" smtClean="0">
              <a:solidFill>
                <a:srgbClr val="007020"/>
              </a:solidFill>
              <a:latin typeface="Trebuchet MS"/>
            </a:endParaRPr>
          </a:p>
          <a:p>
            <a:r>
              <a:rPr lang="en-US" b="1" dirty="0" smtClean="0">
                <a:solidFill>
                  <a:srgbClr val="007020"/>
                </a:solidFill>
                <a:latin typeface="Trebuchet MS"/>
              </a:rPr>
              <a:t>print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 </a:t>
            </a:r>
            <a:r>
              <a:rPr lang="en-US" dirty="0" smtClean="0">
                <a:solidFill>
                  <a:srgbClr val="4070A0"/>
                </a:solidFill>
                <a:latin typeface="Trebuchet MS"/>
              </a:rPr>
              <a:t>“Server </a:t>
            </a:r>
            <a:r>
              <a:rPr lang="en-US" dirty="0" smtClean="0">
                <a:solidFill>
                  <a:srgbClr val="4070A0"/>
                </a:solidFill>
                <a:latin typeface="Trebuchet MS"/>
              </a:rPr>
              <a:t>Waiting for client on port 5000"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 </a:t>
            </a:r>
            <a:endParaRPr lang="en-US" dirty="0" smtClean="0">
              <a:solidFill>
                <a:srgbClr val="000000"/>
              </a:solidFill>
              <a:latin typeface="Trebuchet MS"/>
            </a:endParaRPr>
          </a:p>
          <a:p>
            <a:endParaRPr lang="en-US" b="1" dirty="0" smtClean="0">
              <a:solidFill>
                <a:srgbClr val="007020"/>
              </a:solidFill>
              <a:latin typeface="Trebuchet MS"/>
            </a:endParaRPr>
          </a:p>
          <a:p>
            <a:r>
              <a:rPr lang="en-US" b="1" dirty="0" smtClean="0">
                <a:solidFill>
                  <a:srgbClr val="007020"/>
                </a:solidFill>
                <a:latin typeface="Trebuchet MS"/>
              </a:rPr>
              <a:t>while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 </a:t>
            </a:r>
            <a:r>
              <a:rPr lang="en-US" dirty="0" smtClean="0">
                <a:solidFill>
                  <a:srgbClr val="40A070"/>
                </a:solidFill>
                <a:latin typeface="Trebuchet MS"/>
              </a:rPr>
              <a:t>1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: </a:t>
            </a:r>
            <a:endParaRPr lang="en-US" dirty="0" smtClean="0">
              <a:solidFill>
                <a:srgbClr val="000000"/>
              </a:solidFill>
              <a:latin typeface="Trebuchet MS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Trebuchet MS"/>
              </a:rPr>
              <a:t>	</a:t>
            </a:r>
            <a:r>
              <a:rPr lang="en-US" dirty="0" err="1" smtClean="0">
                <a:solidFill>
                  <a:srgbClr val="000000"/>
                </a:solidFill>
                <a:latin typeface="Trebuchet MS"/>
              </a:rPr>
              <a:t>client_socket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, address </a:t>
            </a:r>
            <a:r>
              <a:rPr lang="en-US" dirty="0" smtClean="0">
                <a:solidFill>
                  <a:srgbClr val="666666"/>
                </a:solidFill>
                <a:latin typeface="Trebuchet MS"/>
              </a:rPr>
              <a:t>=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rebuchet MS"/>
              </a:rPr>
              <a:t>server_socket</a:t>
            </a:r>
            <a:r>
              <a:rPr lang="en-US" dirty="0" err="1" smtClean="0">
                <a:solidFill>
                  <a:srgbClr val="666666"/>
                </a:solidFill>
                <a:latin typeface="Trebuchet MS"/>
              </a:rPr>
              <a:t>.</a:t>
            </a:r>
            <a:r>
              <a:rPr lang="en-US" b="1" u="sng" dirty="0" err="1" smtClean="0">
                <a:solidFill>
                  <a:srgbClr val="000000"/>
                </a:solidFill>
                <a:latin typeface="Trebuchet MS"/>
              </a:rPr>
              <a:t>accept</a:t>
            </a:r>
            <a:r>
              <a:rPr lang="en-US" b="1" dirty="0" smtClean="0">
                <a:solidFill>
                  <a:srgbClr val="000000"/>
                </a:solidFill>
                <a:latin typeface="Trebuchet MS"/>
              </a:rPr>
              <a:t>() </a:t>
            </a:r>
            <a:endParaRPr lang="en-US" b="1" dirty="0" smtClean="0">
              <a:solidFill>
                <a:srgbClr val="000000"/>
              </a:solidFill>
              <a:latin typeface="Trebuchet MS"/>
            </a:endParaRPr>
          </a:p>
          <a:p>
            <a:r>
              <a:rPr lang="en-US" b="1" dirty="0" smtClean="0">
                <a:solidFill>
                  <a:srgbClr val="000000"/>
                </a:solidFill>
                <a:latin typeface="Trebuchet MS"/>
              </a:rPr>
              <a:t>	</a:t>
            </a:r>
            <a:r>
              <a:rPr lang="en-US" b="1" dirty="0" smtClean="0">
                <a:solidFill>
                  <a:srgbClr val="007020"/>
                </a:solidFill>
                <a:latin typeface="Trebuchet MS"/>
              </a:rPr>
              <a:t>print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 </a:t>
            </a:r>
            <a:r>
              <a:rPr lang="en-US" dirty="0" smtClean="0">
                <a:solidFill>
                  <a:srgbClr val="4070A0"/>
                </a:solidFill>
                <a:latin typeface="Trebuchet MS"/>
              </a:rPr>
              <a:t>"I got a connection from "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, address </a:t>
            </a:r>
            <a:endParaRPr lang="en-US" dirty="0" smtClean="0">
              <a:solidFill>
                <a:srgbClr val="000000"/>
              </a:solidFill>
              <a:latin typeface="Trebuchet MS"/>
            </a:endParaRPr>
          </a:p>
          <a:p>
            <a:r>
              <a:rPr lang="en-US" b="1" dirty="0" smtClean="0">
                <a:solidFill>
                  <a:srgbClr val="000000"/>
                </a:solidFill>
                <a:latin typeface="Trebuchet MS"/>
              </a:rPr>
              <a:t>	</a:t>
            </a:r>
            <a:r>
              <a:rPr lang="en-US" b="1" dirty="0" smtClean="0">
                <a:solidFill>
                  <a:srgbClr val="007020"/>
                </a:solidFill>
                <a:latin typeface="Trebuchet MS"/>
              </a:rPr>
              <a:t>while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 </a:t>
            </a:r>
            <a:r>
              <a:rPr lang="en-US" dirty="0" smtClean="0">
                <a:solidFill>
                  <a:srgbClr val="40A070"/>
                </a:solidFill>
                <a:latin typeface="Trebuchet MS"/>
              </a:rPr>
              <a:t>1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: </a:t>
            </a:r>
            <a:endParaRPr lang="en-US" dirty="0" smtClean="0">
              <a:solidFill>
                <a:srgbClr val="000000"/>
              </a:solidFill>
              <a:latin typeface="Trebuchet MS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Trebuchet MS"/>
              </a:rPr>
              <a:t>	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	data </a:t>
            </a:r>
            <a:r>
              <a:rPr lang="en-US" dirty="0" smtClean="0">
                <a:solidFill>
                  <a:srgbClr val="666666"/>
                </a:solidFill>
                <a:latin typeface="Trebuchet MS"/>
              </a:rPr>
              <a:t>=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 </a:t>
            </a:r>
            <a:r>
              <a:rPr lang="en-US" dirty="0" err="1" smtClean="0">
                <a:solidFill>
                  <a:srgbClr val="007020"/>
                </a:solidFill>
                <a:latin typeface="Trebuchet MS"/>
              </a:rPr>
              <a:t>raw_input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 ( </a:t>
            </a:r>
            <a:r>
              <a:rPr lang="en-US" dirty="0" smtClean="0">
                <a:solidFill>
                  <a:srgbClr val="4070A0"/>
                </a:solidFill>
                <a:latin typeface="Trebuchet MS"/>
              </a:rPr>
              <a:t>“SEND:"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) </a:t>
            </a:r>
            <a:endParaRPr lang="en-US" dirty="0" smtClean="0">
              <a:solidFill>
                <a:srgbClr val="000000"/>
              </a:solidFill>
              <a:latin typeface="Trebuchet MS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Trebuchet MS"/>
              </a:rPr>
              <a:t>		</a:t>
            </a:r>
            <a:r>
              <a:rPr lang="en-US" dirty="0" err="1" smtClean="0">
                <a:solidFill>
                  <a:srgbClr val="000000"/>
                </a:solidFill>
                <a:latin typeface="Trebuchet MS"/>
              </a:rPr>
              <a:t>client_socket</a:t>
            </a:r>
            <a:r>
              <a:rPr lang="en-US" dirty="0" err="1" smtClean="0">
                <a:solidFill>
                  <a:srgbClr val="666666"/>
                </a:solidFill>
                <a:latin typeface="Trebuchet MS"/>
              </a:rPr>
              <a:t>.</a:t>
            </a:r>
            <a:r>
              <a:rPr lang="en-US" b="1" u="sng" dirty="0" err="1" smtClean="0">
                <a:solidFill>
                  <a:srgbClr val="000000"/>
                </a:solidFill>
                <a:latin typeface="Trebuchet MS"/>
              </a:rPr>
              <a:t>send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(data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) </a:t>
            </a:r>
            <a:endParaRPr lang="en-US" dirty="0" smtClean="0">
              <a:solidFill>
                <a:srgbClr val="000000"/>
              </a:solidFill>
              <a:latin typeface="Trebuchet MS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Trebuchet MS"/>
              </a:rPr>
              <a:t>		data </a:t>
            </a:r>
            <a:r>
              <a:rPr lang="en-US" dirty="0" smtClean="0">
                <a:solidFill>
                  <a:srgbClr val="666666"/>
                </a:solidFill>
                <a:latin typeface="Trebuchet MS"/>
              </a:rPr>
              <a:t>=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rebuchet MS"/>
              </a:rPr>
              <a:t>client_socket</a:t>
            </a:r>
            <a:r>
              <a:rPr lang="en-US" dirty="0" err="1" smtClean="0">
                <a:solidFill>
                  <a:srgbClr val="666666"/>
                </a:solidFill>
                <a:latin typeface="Trebuchet MS"/>
              </a:rPr>
              <a:t>.</a:t>
            </a:r>
            <a:r>
              <a:rPr lang="en-US" b="1" u="sng" dirty="0" err="1" smtClean="0">
                <a:solidFill>
                  <a:srgbClr val="000000"/>
                </a:solidFill>
                <a:latin typeface="Trebuchet MS"/>
              </a:rPr>
              <a:t>recv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(</a:t>
            </a:r>
            <a:r>
              <a:rPr lang="en-US" dirty="0" smtClean="0">
                <a:solidFill>
                  <a:srgbClr val="40A070"/>
                </a:solidFill>
                <a:latin typeface="Trebuchet MS"/>
              </a:rPr>
              <a:t>512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) </a:t>
            </a:r>
            <a:endParaRPr lang="en-US" dirty="0" smtClean="0">
              <a:solidFill>
                <a:srgbClr val="000000"/>
              </a:solidFill>
              <a:latin typeface="Trebuchet MS"/>
            </a:endParaRPr>
          </a:p>
          <a:p>
            <a:r>
              <a:rPr lang="en-US" b="1" dirty="0" smtClean="0">
                <a:solidFill>
                  <a:srgbClr val="000000"/>
                </a:solidFill>
                <a:latin typeface="Trebuchet MS"/>
              </a:rPr>
              <a:t>		</a:t>
            </a:r>
            <a:r>
              <a:rPr lang="en-US" b="1" dirty="0" smtClean="0">
                <a:solidFill>
                  <a:srgbClr val="007020"/>
                </a:solidFill>
                <a:latin typeface="Trebuchet MS"/>
              </a:rPr>
              <a:t>print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 </a:t>
            </a:r>
            <a:r>
              <a:rPr lang="en-US" dirty="0" smtClean="0">
                <a:solidFill>
                  <a:srgbClr val="4070A0"/>
                </a:solidFill>
                <a:latin typeface="Trebuchet MS"/>
              </a:rPr>
              <a:t>"RECIEVED:"</a:t>
            </a:r>
            <a:r>
              <a:rPr lang="en-US" dirty="0" smtClean="0">
                <a:solidFill>
                  <a:srgbClr val="000000"/>
                </a:solidFill>
                <a:latin typeface="Trebuchet MS"/>
              </a:rPr>
              <a:t> , data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networking programming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6553200"/>
            <a:ext cx="6096000" cy="304800"/>
          </a:xfrm>
          <a:prstGeom prst="rect">
            <a:avLst/>
          </a:prstGeom>
        </p:spPr>
        <p:txBody>
          <a:bodyPr wrap="square" rtlCol="0">
            <a:noAutofit/>
          </a:bodyPr>
          <a:lstStyle/>
          <a:p>
            <a:pPr marL="342900" indent="-342900">
              <a:spcBef>
                <a:spcPct val="20000"/>
              </a:spcBef>
            </a:pPr>
            <a:r>
              <a:rPr kumimoji="0" 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* from</a:t>
            </a:r>
            <a:r>
              <a:rPr lang="en-US" sz="1100" dirty="0" smtClean="0"/>
              <a:t>: http://</a:t>
            </a:r>
            <a:r>
              <a:rPr lang="en-US" sz="1100" dirty="0" smtClean="0"/>
              <a:t>www.pythonprasanna.com/Papers%20and%20Articles/Sockets/tcpserver_py.txt</a:t>
            </a:r>
            <a:endParaRPr kumimoji="0" lang="en-US" sz="1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build a distributed whiteboard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goal: build a simple distributed application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assignment #</a:t>
            </a:r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33400" y="2743200"/>
            <a:ext cx="3886200" cy="2667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724400" y="2743200"/>
            <a:ext cx="3886200" cy="2667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1146629" y="3193143"/>
            <a:ext cx="2569028" cy="1490113"/>
          </a:xfrm>
          <a:custGeom>
            <a:avLst/>
            <a:gdLst>
              <a:gd name="connsiteX0" fmla="*/ 0 w 2569028"/>
              <a:gd name="connsiteY0" fmla="*/ 0 h 1490113"/>
              <a:gd name="connsiteX1" fmla="*/ 101600 w 2569028"/>
              <a:gd name="connsiteY1" fmla="*/ 116114 h 1490113"/>
              <a:gd name="connsiteX2" fmla="*/ 116114 w 2569028"/>
              <a:gd name="connsiteY2" fmla="*/ 159657 h 1490113"/>
              <a:gd name="connsiteX3" fmla="*/ 203200 w 2569028"/>
              <a:gd name="connsiteY3" fmla="*/ 232228 h 1490113"/>
              <a:gd name="connsiteX4" fmla="*/ 246742 w 2569028"/>
              <a:gd name="connsiteY4" fmla="*/ 319314 h 1490113"/>
              <a:gd name="connsiteX5" fmla="*/ 333828 w 2569028"/>
              <a:gd name="connsiteY5" fmla="*/ 406400 h 1490113"/>
              <a:gd name="connsiteX6" fmla="*/ 420914 w 2569028"/>
              <a:gd name="connsiteY6" fmla="*/ 537028 h 1490113"/>
              <a:gd name="connsiteX7" fmla="*/ 449942 w 2569028"/>
              <a:gd name="connsiteY7" fmla="*/ 580571 h 1490113"/>
              <a:gd name="connsiteX8" fmla="*/ 522514 w 2569028"/>
              <a:gd name="connsiteY8" fmla="*/ 667657 h 1490113"/>
              <a:gd name="connsiteX9" fmla="*/ 580571 w 2569028"/>
              <a:gd name="connsiteY9" fmla="*/ 754743 h 1490113"/>
              <a:gd name="connsiteX10" fmla="*/ 682171 w 2569028"/>
              <a:gd name="connsiteY10" fmla="*/ 885371 h 1490113"/>
              <a:gd name="connsiteX11" fmla="*/ 696685 w 2569028"/>
              <a:gd name="connsiteY11" fmla="*/ 928914 h 1490113"/>
              <a:gd name="connsiteX12" fmla="*/ 740228 w 2569028"/>
              <a:gd name="connsiteY12" fmla="*/ 986971 h 1490113"/>
              <a:gd name="connsiteX13" fmla="*/ 827314 w 2569028"/>
              <a:gd name="connsiteY13" fmla="*/ 1074057 h 1490113"/>
              <a:gd name="connsiteX14" fmla="*/ 870857 w 2569028"/>
              <a:gd name="connsiteY14" fmla="*/ 1117600 h 1490113"/>
              <a:gd name="connsiteX15" fmla="*/ 914400 w 2569028"/>
              <a:gd name="connsiteY15" fmla="*/ 1161143 h 1490113"/>
              <a:gd name="connsiteX16" fmla="*/ 957942 w 2569028"/>
              <a:gd name="connsiteY16" fmla="*/ 1204686 h 1490113"/>
              <a:gd name="connsiteX17" fmla="*/ 1001485 w 2569028"/>
              <a:gd name="connsiteY17" fmla="*/ 1233714 h 1490113"/>
              <a:gd name="connsiteX18" fmla="*/ 1045028 w 2569028"/>
              <a:gd name="connsiteY18" fmla="*/ 1277257 h 1490113"/>
              <a:gd name="connsiteX19" fmla="*/ 1088571 w 2569028"/>
              <a:gd name="connsiteY19" fmla="*/ 1306286 h 1490113"/>
              <a:gd name="connsiteX20" fmla="*/ 1132114 w 2569028"/>
              <a:gd name="connsiteY20" fmla="*/ 1349828 h 1490113"/>
              <a:gd name="connsiteX21" fmla="*/ 1175657 w 2569028"/>
              <a:gd name="connsiteY21" fmla="*/ 1364343 h 1490113"/>
              <a:gd name="connsiteX22" fmla="*/ 1233714 w 2569028"/>
              <a:gd name="connsiteY22" fmla="*/ 1393371 h 1490113"/>
              <a:gd name="connsiteX23" fmla="*/ 1335314 w 2569028"/>
              <a:gd name="connsiteY23" fmla="*/ 1407886 h 1490113"/>
              <a:gd name="connsiteX24" fmla="*/ 1393371 w 2569028"/>
              <a:gd name="connsiteY24" fmla="*/ 1422400 h 1490113"/>
              <a:gd name="connsiteX25" fmla="*/ 1509485 w 2569028"/>
              <a:gd name="connsiteY25" fmla="*/ 1436914 h 1490113"/>
              <a:gd name="connsiteX26" fmla="*/ 1930400 w 2569028"/>
              <a:gd name="connsiteY26" fmla="*/ 1436914 h 1490113"/>
              <a:gd name="connsiteX27" fmla="*/ 1988457 w 2569028"/>
              <a:gd name="connsiteY27" fmla="*/ 1422400 h 1490113"/>
              <a:gd name="connsiteX28" fmla="*/ 2104571 w 2569028"/>
              <a:gd name="connsiteY28" fmla="*/ 1378857 h 1490113"/>
              <a:gd name="connsiteX29" fmla="*/ 2177142 w 2569028"/>
              <a:gd name="connsiteY29" fmla="*/ 1364343 h 1490113"/>
              <a:gd name="connsiteX30" fmla="*/ 2307771 w 2569028"/>
              <a:gd name="connsiteY30" fmla="*/ 1320800 h 1490113"/>
              <a:gd name="connsiteX31" fmla="*/ 2423885 w 2569028"/>
              <a:gd name="connsiteY31" fmla="*/ 1306286 h 1490113"/>
              <a:gd name="connsiteX32" fmla="*/ 2510971 w 2569028"/>
              <a:gd name="connsiteY32" fmla="*/ 1277257 h 1490113"/>
              <a:gd name="connsiteX33" fmla="*/ 2569028 w 2569028"/>
              <a:gd name="connsiteY33" fmla="*/ 1262743 h 149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2569028" h="1490113">
                <a:moveTo>
                  <a:pt x="0" y="0"/>
                </a:moveTo>
                <a:cubicBezTo>
                  <a:pt x="67733" y="101600"/>
                  <a:pt x="29028" y="67734"/>
                  <a:pt x="101600" y="116114"/>
                </a:cubicBezTo>
                <a:cubicBezTo>
                  <a:pt x="106438" y="130628"/>
                  <a:pt x="107627" y="146927"/>
                  <a:pt x="116114" y="159657"/>
                </a:cubicBezTo>
                <a:cubicBezTo>
                  <a:pt x="138465" y="193184"/>
                  <a:pt x="171070" y="210808"/>
                  <a:pt x="203200" y="232228"/>
                </a:cubicBezTo>
                <a:cubicBezTo>
                  <a:pt x="216649" y="272577"/>
                  <a:pt x="216731" y="285551"/>
                  <a:pt x="246742" y="319314"/>
                </a:cubicBezTo>
                <a:cubicBezTo>
                  <a:pt x="274016" y="349997"/>
                  <a:pt x="311056" y="372242"/>
                  <a:pt x="333828" y="406400"/>
                </a:cubicBezTo>
                <a:lnTo>
                  <a:pt x="420914" y="537028"/>
                </a:lnTo>
                <a:cubicBezTo>
                  <a:pt x="430590" y="551542"/>
                  <a:pt x="437607" y="568236"/>
                  <a:pt x="449942" y="580571"/>
                </a:cubicBezTo>
                <a:cubicBezTo>
                  <a:pt x="505820" y="636449"/>
                  <a:pt x="482099" y="607035"/>
                  <a:pt x="522514" y="667657"/>
                </a:cubicBezTo>
                <a:cubicBezTo>
                  <a:pt x="550272" y="750931"/>
                  <a:pt x="517150" y="673202"/>
                  <a:pt x="580571" y="754743"/>
                </a:cubicBezTo>
                <a:cubicBezTo>
                  <a:pt x="702097" y="910990"/>
                  <a:pt x="583316" y="786516"/>
                  <a:pt x="682171" y="885371"/>
                </a:cubicBezTo>
                <a:cubicBezTo>
                  <a:pt x="687009" y="899885"/>
                  <a:pt x="689094" y="915630"/>
                  <a:pt x="696685" y="928914"/>
                </a:cubicBezTo>
                <a:cubicBezTo>
                  <a:pt x="708687" y="949917"/>
                  <a:pt x="724045" y="968990"/>
                  <a:pt x="740228" y="986971"/>
                </a:cubicBezTo>
                <a:cubicBezTo>
                  <a:pt x="767691" y="1017485"/>
                  <a:pt x="798285" y="1045028"/>
                  <a:pt x="827314" y="1074057"/>
                </a:cubicBezTo>
                <a:lnTo>
                  <a:pt x="870857" y="1117600"/>
                </a:lnTo>
                <a:lnTo>
                  <a:pt x="914400" y="1161143"/>
                </a:lnTo>
                <a:cubicBezTo>
                  <a:pt x="928914" y="1175657"/>
                  <a:pt x="940863" y="1193300"/>
                  <a:pt x="957942" y="1204686"/>
                </a:cubicBezTo>
                <a:cubicBezTo>
                  <a:pt x="972456" y="1214362"/>
                  <a:pt x="988084" y="1222547"/>
                  <a:pt x="1001485" y="1233714"/>
                </a:cubicBezTo>
                <a:cubicBezTo>
                  <a:pt x="1017254" y="1246855"/>
                  <a:pt x="1029259" y="1264116"/>
                  <a:pt x="1045028" y="1277257"/>
                </a:cubicBezTo>
                <a:cubicBezTo>
                  <a:pt x="1058429" y="1288424"/>
                  <a:pt x="1075170" y="1295119"/>
                  <a:pt x="1088571" y="1306286"/>
                </a:cubicBezTo>
                <a:cubicBezTo>
                  <a:pt x="1104340" y="1319426"/>
                  <a:pt x="1115035" y="1338442"/>
                  <a:pt x="1132114" y="1349828"/>
                </a:cubicBezTo>
                <a:cubicBezTo>
                  <a:pt x="1144844" y="1358315"/>
                  <a:pt x="1161595" y="1358316"/>
                  <a:pt x="1175657" y="1364343"/>
                </a:cubicBezTo>
                <a:cubicBezTo>
                  <a:pt x="1195544" y="1372866"/>
                  <a:pt x="1212840" y="1387678"/>
                  <a:pt x="1233714" y="1393371"/>
                </a:cubicBezTo>
                <a:cubicBezTo>
                  <a:pt x="1266719" y="1402372"/>
                  <a:pt x="1301655" y="1401766"/>
                  <a:pt x="1335314" y="1407886"/>
                </a:cubicBezTo>
                <a:cubicBezTo>
                  <a:pt x="1354940" y="1411454"/>
                  <a:pt x="1373694" y="1419121"/>
                  <a:pt x="1393371" y="1422400"/>
                </a:cubicBezTo>
                <a:cubicBezTo>
                  <a:pt x="1431846" y="1428812"/>
                  <a:pt x="1470780" y="1432076"/>
                  <a:pt x="1509485" y="1436914"/>
                </a:cubicBezTo>
                <a:cubicBezTo>
                  <a:pt x="1669087" y="1490113"/>
                  <a:pt x="1565428" y="1461245"/>
                  <a:pt x="1930400" y="1436914"/>
                </a:cubicBezTo>
                <a:cubicBezTo>
                  <a:pt x="1950304" y="1435587"/>
                  <a:pt x="1969533" y="1428708"/>
                  <a:pt x="1988457" y="1422400"/>
                </a:cubicBezTo>
                <a:cubicBezTo>
                  <a:pt x="2028426" y="1409077"/>
                  <a:pt x="2063797" y="1389050"/>
                  <a:pt x="2104571" y="1378857"/>
                </a:cubicBezTo>
                <a:cubicBezTo>
                  <a:pt x="2128504" y="1372874"/>
                  <a:pt x="2153422" y="1371120"/>
                  <a:pt x="2177142" y="1364343"/>
                </a:cubicBezTo>
                <a:cubicBezTo>
                  <a:pt x="2221274" y="1351734"/>
                  <a:pt x="2262227" y="1326493"/>
                  <a:pt x="2307771" y="1320800"/>
                </a:cubicBezTo>
                <a:lnTo>
                  <a:pt x="2423885" y="1306286"/>
                </a:lnTo>
                <a:lnTo>
                  <a:pt x="2510971" y="1277257"/>
                </a:lnTo>
                <a:cubicBezTo>
                  <a:pt x="2559103" y="1261213"/>
                  <a:pt x="2539215" y="1262743"/>
                  <a:pt x="2569028" y="1262743"/>
                </a:cubicBezTo>
              </a:path>
            </a:pathLst>
          </a:cu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/>
          <p:cNvSpPr/>
          <p:nvPr/>
        </p:nvSpPr>
        <p:spPr>
          <a:xfrm rot="19161989">
            <a:off x="7808323" y="3106071"/>
            <a:ext cx="354423" cy="475573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5562600" y="3200400"/>
            <a:ext cx="2569028" cy="1490113"/>
          </a:xfrm>
          <a:custGeom>
            <a:avLst/>
            <a:gdLst>
              <a:gd name="connsiteX0" fmla="*/ 0 w 2569028"/>
              <a:gd name="connsiteY0" fmla="*/ 0 h 1490113"/>
              <a:gd name="connsiteX1" fmla="*/ 101600 w 2569028"/>
              <a:gd name="connsiteY1" fmla="*/ 116114 h 1490113"/>
              <a:gd name="connsiteX2" fmla="*/ 116114 w 2569028"/>
              <a:gd name="connsiteY2" fmla="*/ 159657 h 1490113"/>
              <a:gd name="connsiteX3" fmla="*/ 203200 w 2569028"/>
              <a:gd name="connsiteY3" fmla="*/ 232228 h 1490113"/>
              <a:gd name="connsiteX4" fmla="*/ 246742 w 2569028"/>
              <a:gd name="connsiteY4" fmla="*/ 319314 h 1490113"/>
              <a:gd name="connsiteX5" fmla="*/ 333828 w 2569028"/>
              <a:gd name="connsiteY5" fmla="*/ 406400 h 1490113"/>
              <a:gd name="connsiteX6" fmla="*/ 420914 w 2569028"/>
              <a:gd name="connsiteY6" fmla="*/ 537028 h 1490113"/>
              <a:gd name="connsiteX7" fmla="*/ 449942 w 2569028"/>
              <a:gd name="connsiteY7" fmla="*/ 580571 h 1490113"/>
              <a:gd name="connsiteX8" fmla="*/ 522514 w 2569028"/>
              <a:gd name="connsiteY8" fmla="*/ 667657 h 1490113"/>
              <a:gd name="connsiteX9" fmla="*/ 580571 w 2569028"/>
              <a:gd name="connsiteY9" fmla="*/ 754743 h 1490113"/>
              <a:gd name="connsiteX10" fmla="*/ 682171 w 2569028"/>
              <a:gd name="connsiteY10" fmla="*/ 885371 h 1490113"/>
              <a:gd name="connsiteX11" fmla="*/ 696685 w 2569028"/>
              <a:gd name="connsiteY11" fmla="*/ 928914 h 1490113"/>
              <a:gd name="connsiteX12" fmla="*/ 740228 w 2569028"/>
              <a:gd name="connsiteY12" fmla="*/ 986971 h 1490113"/>
              <a:gd name="connsiteX13" fmla="*/ 827314 w 2569028"/>
              <a:gd name="connsiteY13" fmla="*/ 1074057 h 1490113"/>
              <a:gd name="connsiteX14" fmla="*/ 870857 w 2569028"/>
              <a:gd name="connsiteY14" fmla="*/ 1117600 h 1490113"/>
              <a:gd name="connsiteX15" fmla="*/ 914400 w 2569028"/>
              <a:gd name="connsiteY15" fmla="*/ 1161143 h 1490113"/>
              <a:gd name="connsiteX16" fmla="*/ 957942 w 2569028"/>
              <a:gd name="connsiteY16" fmla="*/ 1204686 h 1490113"/>
              <a:gd name="connsiteX17" fmla="*/ 1001485 w 2569028"/>
              <a:gd name="connsiteY17" fmla="*/ 1233714 h 1490113"/>
              <a:gd name="connsiteX18" fmla="*/ 1045028 w 2569028"/>
              <a:gd name="connsiteY18" fmla="*/ 1277257 h 1490113"/>
              <a:gd name="connsiteX19" fmla="*/ 1088571 w 2569028"/>
              <a:gd name="connsiteY19" fmla="*/ 1306286 h 1490113"/>
              <a:gd name="connsiteX20" fmla="*/ 1132114 w 2569028"/>
              <a:gd name="connsiteY20" fmla="*/ 1349828 h 1490113"/>
              <a:gd name="connsiteX21" fmla="*/ 1175657 w 2569028"/>
              <a:gd name="connsiteY21" fmla="*/ 1364343 h 1490113"/>
              <a:gd name="connsiteX22" fmla="*/ 1233714 w 2569028"/>
              <a:gd name="connsiteY22" fmla="*/ 1393371 h 1490113"/>
              <a:gd name="connsiteX23" fmla="*/ 1335314 w 2569028"/>
              <a:gd name="connsiteY23" fmla="*/ 1407886 h 1490113"/>
              <a:gd name="connsiteX24" fmla="*/ 1393371 w 2569028"/>
              <a:gd name="connsiteY24" fmla="*/ 1422400 h 1490113"/>
              <a:gd name="connsiteX25" fmla="*/ 1509485 w 2569028"/>
              <a:gd name="connsiteY25" fmla="*/ 1436914 h 1490113"/>
              <a:gd name="connsiteX26" fmla="*/ 1930400 w 2569028"/>
              <a:gd name="connsiteY26" fmla="*/ 1436914 h 1490113"/>
              <a:gd name="connsiteX27" fmla="*/ 1988457 w 2569028"/>
              <a:gd name="connsiteY27" fmla="*/ 1422400 h 1490113"/>
              <a:gd name="connsiteX28" fmla="*/ 2104571 w 2569028"/>
              <a:gd name="connsiteY28" fmla="*/ 1378857 h 1490113"/>
              <a:gd name="connsiteX29" fmla="*/ 2177142 w 2569028"/>
              <a:gd name="connsiteY29" fmla="*/ 1364343 h 1490113"/>
              <a:gd name="connsiteX30" fmla="*/ 2307771 w 2569028"/>
              <a:gd name="connsiteY30" fmla="*/ 1320800 h 1490113"/>
              <a:gd name="connsiteX31" fmla="*/ 2423885 w 2569028"/>
              <a:gd name="connsiteY31" fmla="*/ 1306286 h 1490113"/>
              <a:gd name="connsiteX32" fmla="*/ 2510971 w 2569028"/>
              <a:gd name="connsiteY32" fmla="*/ 1277257 h 1490113"/>
              <a:gd name="connsiteX33" fmla="*/ 2569028 w 2569028"/>
              <a:gd name="connsiteY33" fmla="*/ 1262743 h 1490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2569028" h="1490113">
                <a:moveTo>
                  <a:pt x="0" y="0"/>
                </a:moveTo>
                <a:cubicBezTo>
                  <a:pt x="67733" y="101600"/>
                  <a:pt x="29028" y="67734"/>
                  <a:pt x="101600" y="116114"/>
                </a:cubicBezTo>
                <a:cubicBezTo>
                  <a:pt x="106438" y="130628"/>
                  <a:pt x="107627" y="146927"/>
                  <a:pt x="116114" y="159657"/>
                </a:cubicBezTo>
                <a:cubicBezTo>
                  <a:pt x="138465" y="193184"/>
                  <a:pt x="171070" y="210808"/>
                  <a:pt x="203200" y="232228"/>
                </a:cubicBezTo>
                <a:cubicBezTo>
                  <a:pt x="216649" y="272577"/>
                  <a:pt x="216731" y="285551"/>
                  <a:pt x="246742" y="319314"/>
                </a:cubicBezTo>
                <a:cubicBezTo>
                  <a:pt x="274016" y="349997"/>
                  <a:pt x="311056" y="372242"/>
                  <a:pt x="333828" y="406400"/>
                </a:cubicBezTo>
                <a:lnTo>
                  <a:pt x="420914" y="537028"/>
                </a:lnTo>
                <a:cubicBezTo>
                  <a:pt x="430590" y="551542"/>
                  <a:pt x="437607" y="568236"/>
                  <a:pt x="449942" y="580571"/>
                </a:cubicBezTo>
                <a:cubicBezTo>
                  <a:pt x="505820" y="636449"/>
                  <a:pt x="482099" y="607035"/>
                  <a:pt x="522514" y="667657"/>
                </a:cubicBezTo>
                <a:cubicBezTo>
                  <a:pt x="550272" y="750931"/>
                  <a:pt x="517150" y="673202"/>
                  <a:pt x="580571" y="754743"/>
                </a:cubicBezTo>
                <a:cubicBezTo>
                  <a:pt x="702097" y="910990"/>
                  <a:pt x="583316" y="786516"/>
                  <a:pt x="682171" y="885371"/>
                </a:cubicBezTo>
                <a:cubicBezTo>
                  <a:pt x="687009" y="899885"/>
                  <a:pt x="689094" y="915630"/>
                  <a:pt x="696685" y="928914"/>
                </a:cubicBezTo>
                <a:cubicBezTo>
                  <a:pt x="708687" y="949917"/>
                  <a:pt x="724045" y="968990"/>
                  <a:pt x="740228" y="986971"/>
                </a:cubicBezTo>
                <a:cubicBezTo>
                  <a:pt x="767691" y="1017485"/>
                  <a:pt x="798285" y="1045028"/>
                  <a:pt x="827314" y="1074057"/>
                </a:cubicBezTo>
                <a:lnTo>
                  <a:pt x="870857" y="1117600"/>
                </a:lnTo>
                <a:lnTo>
                  <a:pt x="914400" y="1161143"/>
                </a:lnTo>
                <a:cubicBezTo>
                  <a:pt x="928914" y="1175657"/>
                  <a:pt x="940863" y="1193300"/>
                  <a:pt x="957942" y="1204686"/>
                </a:cubicBezTo>
                <a:cubicBezTo>
                  <a:pt x="972456" y="1214362"/>
                  <a:pt x="988084" y="1222547"/>
                  <a:pt x="1001485" y="1233714"/>
                </a:cubicBezTo>
                <a:cubicBezTo>
                  <a:pt x="1017254" y="1246855"/>
                  <a:pt x="1029259" y="1264116"/>
                  <a:pt x="1045028" y="1277257"/>
                </a:cubicBezTo>
                <a:cubicBezTo>
                  <a:pt x="1058429" y="1288424"/>
                  <a:pt x="1075170" y="1295119"/>
                  <a:pt x="1088571" y="1306286"/>
                </a:cubicBezTo>
                <a:cubicBezTo>
                  <a:pt x="1104340" y="1319426"/>
                  <a:pt x="1115035" y="1338442"/>
                  <a:pt x="1132114" y="1349828"/>
                </a:cubicBezTo>
                <a:cubicBezTo>
                  <a:pt x="1144844" y="1358315"/>
                  <a:pt x="1161595" y="1358316"/>
                  <a:pt x="1175657" y="1364343"/>
                </a:cubicBezTo>
                <a:cubicBezTo>
                  <a:pt x="1195544" y="1372866"/>
                  <a:pt x="1212840" y="1387678"/>
                  <a:pt x="1233714" y="1393371"/>
                </a:cubicBezTo>
                <a:cubicBezTo>
                  <a:pt x="1266719" y="1402372"/>
                  <a:pt x="1301655" y="1401766"/>
                  <a:pt x="1335314" y="1407886"/>
                </a:cubicBezTo>
                <a:cubicBezTo>
                  <a:pt x="1354940" y="1411454"/>
                  <a:pt x="1373694" y="1419121"/>
                  <a:pt x="1393371" y="1422400"/>
                </a:cubicBezTo>
                <a:cubicBezTo>
                  <a:pt x="1431846" y="1428812"/>
                  <a:pt x="1470780" y="1432076"/>
                  <a:pt x="1509485" y="1436914"/>
                </a:cubicBezTo>
                <a:cubicBezTo>
                  <a:pt x="1669087" y="1490113"/>
                  <a:pt x="1565428" y="1461245"/>
                  <a:pt x="1930400" y="1436914"/>
                </a:cubicBezTo>
                <a:cubicBezTo>
                  <a:pt x="1950304" y="1435587"/>
                  <a:pt x="1969533" y="1428708"/>
                  <a:pt x="1988457" y="1422400"/>
                </a:cubicBezTo>
                <a:cubicBezTo>
                  <a:pt x="2028426" y="1409077"/>
                  <a:pt x="2063797" y="1389050"/>
                  <a:pt x="2104571" y="1378857"/>
                </a:cubicBezTo>
                <a:cubicBezTo>
                  <a:pt x="2128504" y="1372874"/>
                  <a:pt x="2153422" y="1371120"/>
                  <a:pt x="2177142" y="1364343"/>
                </a:cubicBezTo>
                <a:cubicBezTo>
                  <a:pt x="2221274" y="1351734"/>
                  <a:pt x="2262227" y="1326493"/>
                  <a:pt x="2307771" y="1320800"/>
                </a:cubicBezTo>
                <a:lnTo>
                  <a:pt x="2423885" y="1306286"/>
                </a:lnTo>
                <a:lnTo>
                  <a:pt x="2510971" y="1277257"/>
                </a:lnTo>
                <a:cubicBezTo>
                  <a:pt x="2559103" y="1261213"/>
                  <a:pt x="2539215" y="1262743"/>
                  <a:pt x="2569028" y="1262743"/>
                </a:cubicBezTo>
              </a:path>
            </a:pathLst>
          </a:cu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Arrow 16"/>
          <p:cNvSpPr/>
          <p:nvPr/>
        </p:nvSpPr>
        <p:spPr>
          <a:xfrm rot="10800000">
            <a:off x="4114800" y="5562600"/>
            <a:ext cx="838200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5355771" y="3164294"/>
            <a:ext cx="2481675" cy="1596392"/>
          </a:xfrm>
          <a:custGeom>
            <a:avLst/>
            <a:gdLst>
              <a:gd name="connsiteX0" fmla="*/ 2438400 w 2481675"/>
              <a:gd name="connsiteY0" fmla="*/ 28849 h 1596392"/>
              <a:gd name="connsiteX1" fmla="*/ 2264229 w 2481675"/>
              <a:gd name="connsiteY1" fmla="*/ 144963 h 1596392"/>
              <a:gd name="connsiteX2" fmla="*/ 2177143 w 2481675"/>
              <a:gd name="connsiteY2" fmla="*/ 203020 h 1596392"/>
              <a:gd name="connsiteX3" fmla="*/ 2090058 w 2481675"/>
              <a:gd name="connsiteY3" fmla="*/ 290106 h 1596392"/>
              <a:gd name="connsiteX4" fmla="*/ 2032000 w 2481675"/>
              <a:gd name="connsiteY4" fmla="*/ 333649 h 1596392"/>
              <a:gd name="connsiteX5" fmla="*/ 1988458 w 2481675"/>
              <a:gd name="connsiteY5" fmla="*/ 377192 h 1596392"/>
              <a:gd name="connsiteX6" fmla="*/ 1944915 w 2481675"/>
              <a:gd name="connsiteY6" fmla="*/ 406220 h 1596392"/>
              <a:gd name="connsiteX7" fmla="*/ 1857829 w 2481675"/>
              <a:gd name="connsiteY7" fmla="*/ 478792 h 1596392"/>
              <a:gd name="connsiteX8" fmla="*/ 1785258 w 2481675"/>
              <a:gd name="connsiteY8" fmla="*/ 565877 h 1596392"/>
              <a:gd name="connsiteX9" fmla="*/ 1698172 w 2481675"/>
              <a:gd name="connsiteY9" fmla="*/ 638449 h 1596392"/>
              <a:gd name="connsiteX10" fmla="*/ 1669143 w 2481675"/>
              <a:gd name="connsiteY10" fmla="*/ 681992 h 1596392"/>
              <a:gd name="connsiteX11" fmla="*/ 1538515 w 2481675"/>
              <a:gd name="connsiteY11" fmla="*/ 783592 h 1596392"/>
              <a:gd name="connsiteX12" fmla="*/ 1494972 w 2481675"/>
              <a:gd name="connsiteY12" fmla="*/ 827135 h 1596392"/>
              <a:gd name="connsiteX13" fmla="*/ 1451429 w 2481675"/>
              <a:gd name="connsiteY13" fmla="*/ 856163 h 1596392"/>
              <a:gd name="connsiteX14" fmla="*/ 1335315 w 2481675"/>
              <a:gd name="connsiteY14" fmla="*/ 943249 h 1596392"/>
              <a:gd name="connsiteX15" fmla="*/ 1291772 w 2481675"/>
              <a:gd name="connsiteY15" fmla="*/ 972277 h 1596392"/>
              <a:gd name="connsiteX16" fmla="*/ 1190172 w 2481675"/>
              <a:gd name="connsiteY16" fmla="*/ 1044849 h 1596392"/>
              <a:gd name="connsiteX17" fmla="*/ 1132115 w 2481675"/>
              <a:gd name="connsiteY17" fmla="*/ 1073877 h 1596392"/>
              <a:gd name="connsiteX18" fmla="*/ 1045029 w 2481675"/>
              <a:gd name="connsiteY18" fmla="*/ 1117420 h 1596392"/>
              <a:gd name="connsiteX19" fmla="*/ 899886 w 2481675"/>
              <a:gd name="connsiteY19" fmla="*/ 1219020 h 1596392"/>
              <a:gd name="connsiteX20" fmla="*/ 798286 w 2481675"/>
              <a:gd name="connsiteY20" fmla="*/ 1262563 h 1596392"/>
              <a:gd name="connsiteX21" fmla="*/ 740229 w 2481675"/>
              <a:gd name="connsiteY21" fmla="*/ 1291592 h 1596392"/>
              <a:gd name="connsiteX22" fmla="*/ 667658 w 2481675"/>
              <a:gd name="connsiteY22" fmla="*/ 1320620 h 1596392"/>
              <a:gd name="connsiteX23" fmla="*/ 566058 w 2481675"/>
              <a:gd name="connsiteY23" fmla="*/ 1364163 h 1596392"/>
              <a:gd name="connsiteX24" fmla="*/ 522515 w 2481675"/>
              <a:gd name="connsiteY24" fmla="*/ 1393192 h 1596392"/>
              <a:gd name="connsiteX25" fmla="*/ 435429 w 2481675"/>
              <a:gd name="connsiteY25" fmla="*/ 1422220 h 1596392"/>
              <a:gd name="connsiteX26" fmla="*/ 391886 w 2481675"/>
              <a:gd name="connsiteY26" fmla="*/ 1451249 h 1596392"/>
              <a:gd name="connsiteX27" fmla="*/ 304800 w 2481675"/>
              <a:gd name="connsiteY27" fmla="*/ 1480277 h 1596392"/>
              <a:gd name="connsiteX28" fmla="*/ 261258 w 2481675"/>
              <a:gd name="connsiteY28" fmla="*/ 1494792 h 1596392"/>
              <a:gd name="connsiteX29" fmla="*/ 217715 w 2481675"/>
              <a:gd name="connsiteY29" fmla="*/ 1509306 h 1596392"/>
              <a:gd name="connsiteX30" fmla="*/ 174172 w 2481675"/>
              <a:gd name="connsiteY30" fmla="*/ 1523820 h 1596392"/>
              <a:gd name="connsiteX31" fmla="*/ 43543 w 2481675"/>
              <a:gd name="connsiteY31" fmla="*/ 1581877 h 1596392"/>
              <a:gd name="connsiteX32" fmla="*/ 0 w 2481675"/>
              <a:gd name="connsiteY32" fmla="*/ 1596392 h 15963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2481675" h="1596392">
                <a:moveTo>
                  <a:pt x="2438400" y="28849"/>
                </a:moveTo>
                <a:cubicBezTo>
                  <a:pt x="2231332" y="97871"/>
                  <a:pt x="2481675" y="0"/>
                  <a:pt x="2264229" y="144963"/>
                </a:cubicBezTo>
                <a:cubicBezTo>
                  <a:pt x="2235200" y="164315"/>
                  <a:pt x="2201812" y="178350"/>
                  <a:pt x="2177143" y="203020"/>
                </a:cubicBezTo>
                <a:cubicBezTo>
                  <a:pt x="2148115" y="232049"/>
                  <a:pt x="2122900" y="265475"/>
                  <a:pt x="2090058" y="290106"/>
                </a:cubicBezTo>
                <a:cubicBezTo>
                  <a:pt x="2070705" y="304620"/>
                  <a:pt x="2050367" y="317906"/>
                  <a:pt x="2032000" y="333649"/>
                </a:cubicBezTo>
                <a:cubicBezTo>
                  <a:pt x="2016415" y="347007"/>
                  <a:pt x="2004227" y="364051"/>
                  <a:pt x="1988458" y="377192"/>
                </a:cubicBezTo>
                <a:cubicBezTo>
                  <a:pt x="1975057" y="388359"/>
                  <a:pt x="1958316" y="395053"/>
                  <a:pt x="1944915" y="406220"/>
                </a:cubicBezTo>
                <a:cubicBezTo>
                  <a:pt x="1833152" y="499355"/>
                  <a:pt x="1965945" y="406714"/>
                  <a:pt x="1857829" y="478792"/>
                </a:cubicBezTo>
                <a:cubicBezTo>
                  <a:pt x="1829286" y="521606"/>
                  <a:pt x="1827165" y="530954"/>
                  <a:pt x="1785258" y="565877"/>
                </a:cubicBezTo>
                <a:cubicBezTo>
                  <a:pt x="1722983" y="617773"/>
                  <a:pt x="1755995" y="569062"/>
                  <a:pt x="1698172" y="638449"/>
                </a:cubicBezTo>
                <a:cubicBezTo>
                  <a:pt x="1687005" y="651850"/>
                  <a:pt x="1680310" y="668591"/>
                  <a:pt x="1669143" y="681992"/>
                </a:cubicBezTo>
                <a:cubicBezTo>
                  <a:pt x="1566999" y="804564"/>
                  <a:pt x="1700351" y="621756"/>
                  <a:pt x="1538515" y="783592"/>
                </a:cubicBezTo>
                <a:cubicBezTo>
                  <a:pt x="1524001" y="798106"/>
                  <a:pt x="1510741" y="813994"/>
                  <a:pt x="1494972" y="827135"/>
                </a:cubicBezTo>
                <a:cubicBezTo>
                  <a:pt x="1481571" y="838302"/>
                  <a:pt x="1465537" y="845903"/>
                  <a:pt x="1451429" y="856163"/>
                </a:cubicBezTo>
                <a:cubicBezTo>
                  <a:pt x="1412302" y="884619"/>
                  <a:pt x="1375571" y="916413"/>
                  <a:pt x="1335315" y="943249"/>
                </a:cubicBezTo>
                <a:cubicBezTo>
                  <a:pt x="1320801" y="952925"/>
                  <a:pt x="1305967" y="962138"/>
                  <a:pt x="1291772" y="972277"/>
                </a:cubicBezTo>
                <a:cubicBezTo>
                  <a:pt x="1260622" y="994527"/>
                  <a:pt x="1224376" y="1025304"/>
                  <a:pt x="1190172" y="1044849"/>
                </a:cubicBezTo>
                <a:cubicBezTo>
                  <a:pt x="1171386" y="1055584"/>
                  <a:pt x="1150901" y="1063142"/>
                  <a:pt x="1132115" y="1073877"/>
                </a:cubicBezTo>
                <a:cubicBezTo>
                  <a:pt x="1053331" y="1118896"/>
                  <a:pt x="1124864" y="1090809"/>
                  <a:pt x="1045029" y="1117420"/>
                </a:cubicBezTo>
                <a:cubicBezTo>
                  <a:pt x="1008618" y="1144728"/>
                  <a:pt x="935628" y="1201149"/>
                  <a:pt x="899886" y="1219020"/>
                </a:cubicBezTo>
                <a:cubicBezTo>
                  <a:pt x="707335" y="1315297"/>
                  <a:pt x="947781" y="1198494"/>
                  <a:pt x="798286" y="1262563"/>
                </a:cubicBezTo>
                <a:cubicBezTo>
                  <a:pt x="778399" y="1271086"/>
                  <a:pt x="760001" y="1282805"/>
                  <a:pt x="740229" y="1291592"/>
                </a:cubicBezTo>
                <a:cubicBezTo>
                  <a:pt x="716421" y="1302173"/>
                  <a:pt x="691466" y="1310039"/>
                  <a:pt x="667658" y="1320620"/>
                </a:cubicBezTo>
                <a:cubicBezTo>
                  <a:pt x="560043" y="1368449"/>
                  <a:pt x="655492" y="1334352"/>
                  <a:pt x="566058" y="1364163"/>
                </a:cubicBezTo>
                <a:cubicBezTo>
                  <a:pt x="551544" y="1373839"/>
                  <a:pt x="538456" y="1386107"/>
                  <a:pt x="522515" y="1393192"/>
                </a:cubicBezTo>
                <a:cubicBezTo>
                  <a:pt x="494553" y="1405619"/>
                  <a:pt x="435429" y="1422220"/>
                  <a:pt x="435429" y="1422220"/>
                </a:cubicBezTo>
                <a:cubicBezTo>
                  <a:pt x="420915" y="1431896"/>
                  <a:pt x="407827" y="1444164"/>
                  <a:pt x="391886" y="1451249"/>
                </a:cubicBezTo>
                <a:cubicBezTo>
                  <a:pt x="363924" y="1463676"/>
                  <a:pt x="333829" y="1470601"/>
                  <a:pt x="304800" y="1480277"/>
                </a:cubicBezTo>
                <a:lnTo>
                  <a:pt x="261258" y="1494792"/>
                </a:lnTo>
                <a:lnTo>
                  <a:pt x="217715" y="1509306"/>
                </a:lnTo>
                <a:lnTo>
                  <a:pt x="174172" y="1523820"/>
                </a:lnTo>
                <a:cubicBezTo>
                  <a:pt x="105168" y="1569823"/>
                  <a:pt x="147180" y="1547331"/>
                  <a:pt x="43543" y="1581877"/>
                </a:cubicBezTo>
                <a:lnTo>
                  <a:pt x="0" y="1596392"/>
                </a:lnTo>
              </a:path>
            </a:pathLst>
          </a:cu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990600" y="3200400"/>
            <a:ext cx="2481675" cy="1596392"/>
          </a:xfrm>
          <a:custGeom>
            <a:avLst/>
            <a:gdLst>
              <a:gd name="connsiteX0" fmla="*/ 2438400 w 2481675"/>
              <a:gd name="connsiteY0" fmla="*/ 28849 h 1596392"/>
              <a:gd name="connsiteX1" fmla="*/ 2264229 w 2481675"/>
              <a:gd name="connsiteY1" fmla="*/ 144963 h 1596392"/>
              <a:gd name="connsiteX2" fmla="*/ 2177143 w 2481675"/>
              <a:gd name="connsiteY2" fmla="*/ 203020 h 1596392"/>
              <a:gd name="connsiteX3" fmla="*/ 2090058 w 2481675"/>
              <a:gd name="connsiteY3" fmla="*/ 290106 h 1596392"/>
              <a:gd name="connsiteX4" fmla="*/ 2032000 w 2481675"/>
              <a:gd name="connsiteY4" fmla="*/ 333649 h 1596392"/>
              <a:gd name="connsiteX5" fmla="*/ 1988458 w 2481675"/>
              <a:gd name="connsiteY5" fmla="*/ 377192 h 1596392"/>
              <a:gd name="connsiteX6" fmla="*/ 1944915 w 2481675"/>
              <a:gd name="connsiteY6" fmla="*/ 406220 h 1596392"/>
              <a:gd name="connsiteX7" fmla="*/ 1857829 w 2481675"/>
              <a:gd name="connsiteY7" fmla="*/ 478792 h 1596392"/>
              <a:gd name="connsiteX8" fmla="*/ 1785258 w 2481675"/>
              <a:gd name="connsiteY8" fmla="*/ 565877 h 1596392"/>
              <a:gd name="connsiteX9" fmla="*/ 1698172 w 2481675"/>
              <a:gd name="connsiteY9" fmla="*/ 638449 h 1596392"/>
              <a:gd name="connsiteX10" fmla="*/ 1669143 w 2481675"/>
              <a:gd name="connsiteY10" fmla="*/ 681992 h 1596392"/>
              <a:gd name="connsiteX11" fmla="*/ 1538515 w 2481675"/>
              <a:gd name="connsiteY11" fmla="*/ 783592 h 1596392"/>
              <a:gd name="connsiteX12" fmla="*/ 1494972 w 2481675"/>
              <a:gd name="connsiteY12" fmla="*/ 827135 h 1596392"/>
              <a:gd name="connsiteX13" fmla="*/ 1451429 w 2481675"/>
              <a:gd name="connsiteY13" fmla="*/ 856163 h 1596392"/>
              <a:gd name="connsiteX14" fmla="*/ 1335315 w 2481675"/>
              <a:gd name="connsiteY14" fmla="*/ 943249 h 1596392"/>
              <a:gd name="connsiteX15" fmla="*/ 1291772 w 2481675"/>
              <a:gd name="connsiteY15" fmla="*/ 972277 h 1596392"/>
              <a:gd name="connsiteX16" fmla="*/ 1190172 w 2481675"/>
              <a:gd name="connsiteY16" fmla="*/ 1044849 h 1596392"/>
              <a:gd name="connsiteX17" fmla="*/ 1132115 w 2481675"/>
              <a:gd name="connsiteY17" fmla="*/ 1073877 h 1596392"/>
              <a:gd name="connsiteX18" fmla="*/ 1045029 w 2481675"/>
              <a:gd name="connsiteY18" fmla="*/ 1117420 h 1596392"/>
              <a:gd name="connsiteX19" fmla="*/ 899886 w 2481675"/>
              <a:gd name="connsiteY19" fmla="*/ 1219020 h 1596392"/>
              <a:gd name="connsiteX20" fmla="*/ 798286 w 2481675"/>
              <a:gd name="connsiteY20" fmla="*/ 1262563 h 1596392"/>
              <a:gd name="connsiteX21" fmla="*/ 740229 w 2481675"/>
              <a:gd name="connsiteY21" fmla="*/ 1291592 h 1596392"/>
              <a:gd name="connsiteX22" fmla="*/ 667658 w 2481675"/>
              <a:gd name="connsiteY22" fmla="*/ 1320620 h 1596392"/>
              <a:gd name="connsiteX23" fmla="*/ 566058 w 2481675"/>
              <a:gd name="connsiteY23" fmla="*/ 1364163 h 1596392"/>
              <a:gd name="connsiteX24" fmla="*/ 522515 w 2481675"/>
              <a:gd name="connsiteY24" fmla="*/ 1393192 h 1596392"/>
              <a:gd name="connsiteX25" fmla="*/ 435429 w 2481675"/>
              <a:gd name="connsiteY25" fmla="*/ 1422220 h 1596392"/>
              <a:gd name="connsiteX26" fmla="*/ 391886 w 2481675"/>
              <a:gd name="connsiteY26" fmla="*/ 1451249 h 1596392"/>
              <a:gd name="connsiteX27" fmla="*/ 304800 w 2481675"/>
              <a:gd name="connsiteY27" fmla="*/ 1480277 h 1596392"/>
              <a:gd name="connsiteX28" fmla="*/ 261258 w 2481675"/>
              <a:gd name="connsiteY28" fmla="*/ 1494792 h 1596392"/>
              <a:gd name="connsiteX29" fmla="*/ 217715 w 2481675"/>
              <a:gd name="connsiteY29" fmla="*/ 1509306 h 1596392"/>
              <a:gd name="connsiteX30" fmla="*/ 174172 w 2481675"/>
              <a:gd name="connsiteY30" fmla="*/ 1523820 h 1596392"/>
              <a:gd name="connsiteX31" fmla="*/ 43543 w 2481675"/>
              <a:gd name="connsiteY31" fmla="*/ 1581877 h 1596392"/>
              <a:gd name="connsiteX32" fmla="*/ 0 w 2481675"/>
              <a:gd name="connsiteY32" fmla="*/ 1596392 h 15963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2481675" h="1596392">
                <a:moveTo>
                  <a:pt x="2438400" y="28849"/>
                </a:moveTo>
                <a:cubicBezTo>
                  <a:pt x="2231332" y="97871"/>
                  <a:pt x="2481675" y="0"/>
                  <a:pt x="2264229" y="144963"/>
                </a:cubicBezTo>
                <a:cubicBezTo>
                  <a:pt x="2235200" y="164315"/>
                  <a:pt x="2201812" y="178350"/>
                  <a:pt x="2177143" y="203020"/>
                </a:cubicBezTo>
                <a:cubicBezTo>
                  <a:pt x="2148115" y="232049"/>
                  <a:pt x="2122900" y="265475"/>
                  <a:pt x="2090058" y="290106"/>
                </a:cubicBezTo>
                <a:cubicBezTo>
                  <a:pt x="2070705" y="304620"/>
                  <a:pt x="2050367" y="317906"/>
                  <a:pt x="2032000" y="333649"/>
                </a:cubicBezTo>
                <a:cubicBezTo>
                  <a:pt x="2016415" y="347007"/>
                  <a:pt x="2004227" y="364051"/>
                  <a:pt x="1988458" y="377192"/>
                </a:cubicBezTo>
                <a:cubicBezTo>
                  <a:pt x="1975057" y="388359"/>
                  <a:pt x="1958316" y="395053"/>
                  <a:pt x="1944915" y="406220"/>
                </a:cubicBezTo>
                <a:cubicBezTo>
                  <a:pt x="1833152" y="499355"/>
                  <a:pt x="1965945" y="406714"/>
                  <a:pt x="1857829" y="478792"/>
                </a:cubicBezTo>
                <a:cubicBezTo>
                  <a:pt x="1829286" y="521606"/>
                  <a:pt x="1827165" y="530954"/>
                  <a:pt x="1785258" y="565877"/>
                </a:cubicBezTo>
                <a:cubicBezTo>
                  <a:pt x="1722983" y="617773"/>
                  <a:pt x="1755995" y="569062"/>
                  <a:pt x="1698172" y="638449"/>
                </a:cubicBezTo>
                <a:cubicBezTo>
                  <a:pt x="1687005" y="651850"/>
                  <a:pt x="1680310" y="668591"/>
                  <a:pt x="1669143" y="681992"/>
                </a:cubicBezTo>
                <a:cubicBezTo>
                  <a:pt x="1566999" y="804564"/>
                  <a:pt x="1700351" y="621756"/>
                  <a:pt x="1538515" y="783592"/>
                </a:cubicBezTo>
                <a:cubicBezTo>
                  <a:pt x="1524001" y="798106"/>
                  <a:pt x="1510741" y="813994"/>
                  <a:pt x="1494972" y="827135"/>
                </a:cubicBezTo>
                <a:cubicBezTo>
                  <a:pt x="1481571" y="838302"/>
                  <a:pt x="1465537" y="845903"/>
                  <a:pt x="1451429" y="856163"/>
                </a:cubicBezTo>
                <a:cubicBezTo>
                  <a:pt x="1412302" y="884619"/>
                  <a:pt x="1375571" y="916413"/>
                  <a:pt x="1335315" y="943249"/>
                </a:cubicBezTo>
                <a:cubicBezTo>
                  <a:pt x="1320801" y="952925"/>
                  <a:pt x="1305967" y="962138"/>
                  <a:pt x="1291772" y="972277"/>
                </a:cubicBezTo>
                <a:cubicBezTo>
                  <a:pt x="1260622" y="994527"/>
                  <a:pt x="1224376" y="1025304"/>
                  <a:pt x="1190172" y="1044849"/>
                </a:cubicBezTo>
                <a:cubicBezTo>
                  <a:pt x="1171386" y="1055584"/>
                  <a:pt x="1150901" y="1063142"/>
                  <a:pt x="1132115" y="1073877"/>
                </a:cubicBezTo>
                <a:cubicBezTo>
                  <a:pt x="1053331" y="1118896"/>
                  <a:pt x="1124864" y="1090809"/>
                  <a:pt x="1045029" y="1117420"/>
                </a:cubicBezTo>
                <a:cubicBezTo>
                  <a:pt x="1008618" y="1144728"/>
                  <a:pt x="935628" y="1201149"/>
                  <a:pt x="899886" y="1219020"/>
                </a:cubicBezTo>
                <a:cubicBezTo>
                  <a:pt x="707335" y="1315297"/>
                  <a:pt x="947781" y="1198494"/>
                  <a:pt x="798286" y="1262563"/>
                </a:cubicBezTo>
                <a:cubicBezTo>
                  <a:pt x="778399" y="1271086"/>
                  <a:pt x="760001" y="1282805"/>
                  <a:pt x="740229" y="1291592"/>
                </a:cubicBezTo>
                <a:cubicBezTo>
                  <a:pt x="716421" y="1302173"/>
                  <a:pt x="691466" y="1310039"/>
                  <a:pt x="667658" y="1320620"/>
                </a:cubicBezTo>
                <a:cubicBezTo>
                  <a:pt x="560043" y="1368449"/>
                  <a:pt x="655492" y="1334352"/>
                  <a:pt x="566058" y="1364163"/>
                </a:cubicBezTo>
                <a:cubicBezTo>
                  <a:pt x="551544" y="1373839"/>
                  <a:pt x="538456" y="1386107"/>
                  <a:pt x="522515" y="1393192"/>
                </a:cubicBezTo>
                <a:cubicBezTo>
                  <a:pt x="494553" y="1405619"/>
                  <a:pt x="435429" y="1422220"/>
                  <a:pt x="435429" y="1422220"/>
                </a:cubicBezTo>
                <a:cubicBezTo>
                  <a:pt x="420915" y="1431896"/>
                  <a:pt x="407827" y="1444164"/>
                  <a:pt x="391886" y="1451249"/>
                </a:cubicBezTo>
                <a:cubicBezTo>
                  <a:pt x="363924" y="1463676"/>
                  <a:pt x="333829" y="1470601"/>
                  <a:pt x="304800" y="1480277"/>
                </a:cubicBezTo>
                <a:lnTo>
                  <a:pt x="261258" y="1494792"/>
                </a:lnTo>
                <a:lnTo>
                  <a:pt x="217715" y="1509306"/>
                </a:lnTo>
                <a:lnTo>
                  <a:pt x="174172" y="1523820"/>
                </a:lnTo>
                <a:cubicBezTo>
                  <a:pt x="105168" y="1569823"/>
                  <a:pt x="147180" y="1547331"/>
                  <a:pt x="43543" y="1581877"/>
                </a:cubicBezTo>
                <a:lnTo>
                  <a:pt x="0" y="1596392"/>
                </a:lnTo>
              </a:path>
            </a:pathLst>
          </a:cu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4.68208E-6 C -0.00208 0.00069 -0.00434 0.00139 -0.00642 0.00231 C -0.00955 0.0037 -0.01597 0.00648 -0.01597 0.00648 C -0.02517 0.01457 -0.03073 0.02937 -0.04132 0.03399 C -0.04323 0.03561 -0.04791 0.03931 -0.0493 0.04231 C -0.05017 0.04416 -0.05 0.04694 -0.05086 0.04879 C -0.05486 0.05688 -0.05972 0.05665 -0.0651 0.06358 C -0.07031 0.07052 -0.07482 0.07723 -0.0809 0.08254 C -0.08437 0.08925 -0.08698 0.09272 -0.09201 0.09734 C -0.09965 0.11191 -0.11059 0.12879 -0.12378 0.13318 C -0.12847 0.13942 -0.13437 0.14497 -0.13975 0.15029 C -0.14288 0.1533 -0.1467 0.15491 -0.1493 0.15861 C -0.15434 0.16555 -0.15972 0.17249 -0.16666 0.17549 C -0.17343 0.18497 -0.16562 0.17549 -0.17465 0.18197 C -0.19149 0.19399 -0.17812 0.18752 -0.18889 0.19237 C -0.19583 0.20231 -0.18715 0.19145 -0.19843 0.19885 C -0.20104 0.20046 -0.2092 0.20832 -0.21267 0.21156 C -0.21458 0.21341 -0.21684 0.21457 -0.21909 0.21572 C -0.22222 0.21734 -0.22864 0.21989 -0.22864 0.21989 C -0.23993 0.23052 -0.25486 0.23052 -0.26823 0.23052 " pathEditMode="relative" ptsTypes="fffffffffffffffffffA">
                                      <p:cBhvr>
                                        <p:cTn id="6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1" grpId="0" animBg="1"/>
      <p:bldP spid="13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without taking away all of the fun…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establish a data connection</a:t>
            </a:r>
            <a:r>
              <a:rPr lang="en-US" dirty="0" smtClean="0"/>
              <a:t> </a:t>
            </a:r>
            <a:r>
              <a:rPr lang="en-US" dirty="0" smtClean="0"/>
              <a:t>(topology?)</a:t>
            </a:r>
          </a:p>
          <a:p>
            <a:endParaRPr lang="en-US" dirty="0" smtClean="0"/>
          </a:p>
          <a:p>
            <a:r>
              <a:rPr lang="en-US" dirty="0" smtClean="0"/>
              <a:t>get input from user (</a:t>
            </a:r>
            <a:r>
              <a:rPr lang="en-US" dirty="0" err="1" smtClean="0"/>
              <a:t>ui</a:t>
            </a:r>
            <a:r>
              <a:rPr lang="en-US" dirty="0" smtClean="0"/>
              <a:t>?)</a:t>
            </a:r>
          </a:p>
          <a:p>
            <a:endParaRPr lang="en-US" dirty="0" smtClean="0"/>
          </a:p>
          <a:p>
            <a:r>
              <a:rPr lang="en-US" dirty="0" smtClean="0"/>
              <a:t>send data (granularity? formatting?)</a:t>
            </a:r>
          </a:p>
          <a:p>
            <a:endParaRPr lang="en-US" dirty="0" smtClean="0"/>
          </a:p>
          <a:p>
            <a:r>
              <a:rPr lang="en-US" dirty="0" smtClean="0"/>
              <a:t>receive data (</a:t>
            </a:r>
            <a:r>
              <a:rPr lang="en-US" dirty="0" err="1" smtClean="0"/>
              <a:t>ui</a:t>
            </a:r>
            <a:r>
              <a:rPr lang="en-US" dirty="0" smtClean="0"/>
              <a:t> presentation?)</a:t>
            </a:r>
          </a:p>
          <a:p>
            <a:endParaRPr lang="en-US" dirty="0" smtClean="0"/>
          </a:p>
          <a:p>
            <a:r>
              <a:rPr lang="en-US" dirty="0" smtClean="0"/>
              <a:t>break the data connection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assignment #1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constraints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language: whatever you like; suggestion: C#, Java, or Python*</a:t>
            </a:r>
          </a:p>
          <a:p>
            <a:endParaRPr lang="en-US" dirty="0" smtClean="0"/>
          </a:p>
          <a:p>
            <a:r>
              <a:rPr lang="en-US" dirty="0" smtClean="0"/>
              <a:t>use either: raw sockets OR </a:t>
            </a:r>
            <a:r>
              <a:rPr lang="en-US" dirty="0" err="1" smtClean="0"/>
              <a:t>udp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point is to do some raw network programming </a:t>
            </a:r>
            <a:r>
              <a:rPr lang="en-US" dirty="0" smtClean="0">
                <a:sym typeface="Wingdings" pitchFamily="2" charset="2"/>
              </a:rPr>
              <a:t> </a:t>
            </a:r>
            <a:r>
              <a:rPr lang="en-US" b="1" dirty="0" smtClean="0">
                <a:sym typeface="Wingdings" pitchFamily="2" charset="2"/>
              </a:rPr>
              <a:t>no networking toolkits</a:t>
            </a:r>
            <a:endParaRPr lang="en-US" b="1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assignment #1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371600" y="5791200"/>
            <a:ext cx="60960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* if you’re not sure, ask me early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 bits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2.5% each!</a:t>
            </a:r>
          </a:p>
          <a:p>
            <a:endParaRPr lang="en-US" dirty="0" smtClean="0"/>
          </a:p>
          <a:p>
            <a:r>
              <a:rPr lang="en-US" dirty="0" smtClean="0"/>
              <a:t>see the assignment page</a:t>
            </a:r>
          </a:p>
          <a:p>
            <a:endParaRPr lang="en-US" dirty="0" smtClean="0"/>
          </a:p>
          <a:p>
            <a:r>
              <a:rPr lang="en-US" dirty="0" smtClean="0"/>
              <a:t>some examples:</a:t>
            </a:r>
          </a:p>
          <a:p>
            <a:r>
              <a:rPr lang="en-US" dirty="0" smtClean="0"/>
              <a:t>	support </a:t>
            </a:r>
            <a:r>
              <a:rPr lang="en-US" dirty="0" err="1" smtClean="0"/>
              <a:t>telepointers</a:t>
            </a:r>
            <a:endParaRPr lang="en-US" dirty="0" smtClean="0"/>
          </a:p>
          <a:p>
            <a:r>
              <a:rPr lang="en-US" dirty="0" smtClean="0"/>
              <a:t>	support the late joiner</a:t>
            </a:r>
          </a:p>
          <a:p>
            <a:r>
              <a:rPr lang="en-US" dirty="0" smtClean="0"/>
              <a:t>	</a:t>
            </a:r>
            <a:r>
              <a:rPr lang="en-US" dirty="0" smtClean="0"/>
              <a:t>support &gt;2 clients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assignment #1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 deck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*distributed application terminology</a:t>
            </a:r>
          </a:p>
          <a:p>
            <a:endParaRPr lang="en-US" dirty="0" smtClean="0"/>
          </a:p>
          <a:p>
            <a:r>
              <a:rPr lang="en-US" dirty="0" smtClean="0"/>
              <a:t>topologies</a:t>
            </a:r>
          </a:p>
          <a:p>
            <a:endParaRPr lang="en-US" dirty="0" smtClean="0"/>
          </a:p>
          <a:p>
            <a:r>
              <a:rPr lang="en-US" dirty="0" smtClean="0"/>
              <a:t>*networking 101</a:t>
            </a:r>
          </a:p>
          <a:p>
            <a:endParaRPr lang="en-US" dirty="0" smtClean="0"/>
          </a:p>
          <a:p>
            <a:r>
              <a:rPr lang="en-US" dirty="0" smtClean="0"/>
              <a:t>*network programming: sockets and </a:t>
            </a:r>
            <a:r>
              <a:rPr lang="en-US" dirty="0" err="1" smtClean="0"/>
              <a:t>udp</a:t>
            </a:r>
            <a:r>
              <a:rPr lang="en-US" dirty="0" smtClean="0"/>
              <a:t> messaging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609600" y="5943600"/>
            <a:ext cx="8153400" cy="6858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*based on:  </a:t>
            </a:r>
            <a:r>
              <a:rPr lang="en-US" u="sng" dirty="0" smtClean="0"/>
              <a:t>http</a:t>
            </a:r>
            <a:r>
              <a:rPr lang="en-US" u="sng" dirty="0" smtClean="0"/>
              <a:t>://hcc2.cc.gatech.edu/documents/107_Edwards_week6.pdf</a:t>
            </a:r>
            <a:endParaRPr lang="en-US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ts2010-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>
        <a:noAutofit/>
      </a:bodyPr>
      <a:lstStyle>
        <a:defPPr marL="342900" marR="0" indent="-342900" algn="l" defTabSz="914400" rtl="0" eaLnBrk="1" fontAlgn="auto" latinLnBrk="0" hangingPunct="1">
          <a:lnSpc>
            <a:spcPct val="100000"/>
          </a:lnSpc>
          <a:spcBef>
            <a:spcPct val="20000"/>
          </a:spcBef>
          <a:spcAft>
            <a:spcPts val="0"/>
          </a:spcAft>
          <a:buClrTx/>
          <a:buSzTx/>
          <a:buFont typeface="Arial" pitchFamily="34" charset="0"/>
          <a:buNone/>
          <a:tabLst/>
          <a:defRPr kumimoji="0" sz="2400" b="0" i="0" u="none" strike="noStrike" kern="1200" cap="none" spc="0" normalizeH="0" baseline="0" noProof="0" dirty="0" smtClean="0">
            <a:ln>
              <a:noFill/>
            </a:ln>
            <a:solidFill>
              <a:schemeClr val="tx1"/>
            </a:solidFill>
            <a:effectLst/>
            <a:uLnTx/>
            <a:uFillTx/>
            <a:latin typeface="+mn-lt"/>
            <a:ea typeface="+mn-ea"/>
            <a:cs typeface="+mn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its2010-2</Template>
  <TotalTime>208</TotalTime>
  <Words>1107</Words>
  <Application>Microsoft Office PowerPoint</Application>
  <PresentationFormat>On-screen Show (4:3)</PresentationFormat>
  <Paragraphs>300</Paragraphs>
  <Slides>40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its2010-2</vt:lpstr>
      <vt:lpstr>administrative fun thing</vt:lpstr>
      <vt:lpstr>a lil’ bit ‘o’ networking</vt:lpstr>
      <vt:lpstr>build a distributed whiteboard</vt:lpstr>
      <vt:lpstr>build a distributed whiteboard</vt:lpstr>
      <vt:lpstr>without taking away all of the fun…</vt:lpstr>
      <vt:lpstr>constraints</vt:lpstr>
      <vt:lpstr>fun bits</vt:lpstr>
      <vt:lpstr>Slide 8</vt:lpstr>
      <vt:lpstr>on deck</vt:lpstr>
      <vt:lpstr>assumptions</vt:lpstr>
      <vt:lpstr>protocol</vt:lpstr>
      <vt:lpstr>server</vt:lpstr>
      <vt:lpstr>client</vt:lpstr>
      <vt:lpstr>host</vt:lpstr>
      <vt:lpstr>serialization</vt:lpstr>
      <vt:lpstr>topologies</vt:lpstr>
      <vt:lpstr>peer-to-peer</vt:lpstr>
      <vt:lpstr>peer-to-peer</vt:lpstr>
      <vt:lpstr>centralized</vt:lpstr>
      <vt:lpstr>centralized</vt:lpstr>
      <vt:lpstr>all sorts of interesting hybrids</vt:lpstr>
      <vt:lpstr>Slide 22</vt:lpstr>
      <vt:lpstr>networking 101</vt:lpstr>
      <vt:lpstr>addressing</vt:lpstr>
      <vt:lpstr>private and public addresses</vt:lpstr>
      <vt:lpstr>network address translation</vt:lpstr>
      <vt:lpstr>why is this important?</vt:lpstr>
      <vt:lpstr>naming</vt:lpstr>
      <vt:lpstr>ports</vt:lpstr>
      <vt:lpstr>ports (2)</vt:lpstr>
      <vt:lpstr>why do you need to know this?</vt:lpstr>
      <vt:lpstr>Slide 32</vt:lpstr>
      <vt:lpstr>network programming</vt:lpstr>
      <vt:lpstr>UDP messaging</vt:lpstr>
      <vt:lpstr>sockets: stream-based</vt:lpstr>
      <vt:lpstr>from a client’s perspective</vt:lpstr>
      <vt:lpstr>from a server’s perspective</vt:lpstr>
      <vt:lpstr>client example</vt:lpstr>
      <vt:lpstr>server example</vt:lpstr>
      <vt:lpstr>Slide 40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lil’ bit ‘o’ networking</dc:title>
  <dc:creator>Tony</dc:creator>
  <cp:lastModifiedBy>Tony</cp:lastModifiedBy>
  <cp:revision>22</cp:revision>
  <dcterms:created xsi:type="dcterms:W3CDTF">2011-01-20T14:22:02Z</dcterms:created>
  <dcterms:modified xsi:type="dcterms:W3CDTF">2011-01-20T17:50:37Z</dcterms:modified>
</cp:coreProperties>
</file>