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57" r:id="rId3"/>
    <p:sldId id="260" r:id="rId4"/>
    <p:sldId id="261" r:id="rId5"/>
    <p:sldId id="259" r:id="rId6"/>
    <p:sldId id="258" r:id="rId7"/>
    <p:sldId id="267" r:id="rId8"/>
    <p:sldId id="262" r:id="rId9"/>
    <p:sldId id="263" r:id="rId10"/>
    <p:sldId id="266" r:id="rId11"/>
    <p:sldId id="264" r:id="rId12"/>
    <p:sldId id="265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82" r:id="rId23"/>
    <p:sldId id="280" r:id="rId24"/>
    <p:sldId id="279" r:id="rId25"/>
    <p:sldId id="281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800000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6224" autoAdjust="0"/>
  </p:normalViewPr>
  <p:slideViewPr>
    <p:cSldViewPr>
      <p:cViewPr>
        <p:scale>
          <a:sx n="100" d="100"/>
          <a:sy n="100" d="100"/>
        </p:scale>
        <p:origin x="-31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5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83B04-34F5-4505-A50C-7521CE91CE45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3D913-8DFC-4691-B215-0D9AED0722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</a:t>
            </a:r>
            <a:r>
              <a:rPr lang="en-US" baseline="0" dirty="0" smtClean="0"/>
              <a:t> a cool system – describe the system</a:t>
            </a:r>
          </a:p>
          <a:p>
            <a:r>
              <a:rPr lang="en-US" baseline="0" dirty="0" smtClean="0"/>
              <a:t>Unleash the beast</a:t>
            </a:r>
          </a:p>
          <a:p>
            <a:r>
              <a:rPr lang="en-US" baseline="0" dirty="0" smtClean="0"/>
              <a:t>What is going 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3D913-8DFC-4691-B215-0D9AED07227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</a:t>
            </a:r>
            <a:r>
              <a:rPr lang="en-US" baseline="0" dirty="0" smtClean="0"/>
              <a:t> a cool system – describe the system</a:t>
            </a:r>
          </a:p>
          <a:p>
            <a:r>
              <a:rPr lang="en-US" baseline="0" dirty="0" smtClean="0"/>
              <a:t>Unleash the beast</a:t>
            </a:r>
          </a:p>
          <a:p>
            <a:r>
              <a:rPr lang="en-US" baseline="0" dirty="0" smtClean="0"/>
              <a:t>What is going 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3D913-8DFC-4691-B215-0D9AED07227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110A-23FD-44FD-BC35-800E89FF1D1A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81CD-B565-4545-8686-F5D46979B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110A-23FD-44FD-BC35-800E89FF1D1A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81CD-B565-4545-8686-F5D46979B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110A-23FD-44FD-BC35-800E89FF1D1A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81CD-B565-4545-8686-F5D46979B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buNone/>
              <a:defRPr/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5E5110A-23FD-44FD-BC35-800E89FF1D1A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81CD-B565-4545-8686-F5D46979B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>
              <a:spcBef>
                <a:spcPts val="0"/>
              </a:spcBef>
              <a:buNone/>
              <a:defRPr/>
            </a:lvl1pPr>
            <a:lvl2pPr indent="0" algn="l">
              <a:spcBef>
                <a:spcPts val="0"/>
              </a:spcBef>
              <a:buNone/>
              <a:defRPr/>
            </a:lvl2pPr>
            <a:lvl3pPr indent="0" algn="l">
              <a:spcBef>
                <a:spcPts val="0"/>
              </a:spcBef>
              <a:buNone/>
              <a:defRPr/>
            </a:lvl3pPr>
            <a:lvl4pPr indent="0" algn="l">
              <a:spcBef>
                <a:spcPts val="0"/>
              </a:spcBef>
              <a:buNone/>
              <a:defRPr/>
            </a:lvl4pPr>
            <a:lvl5pPr indent="0" algn="l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5E5110A-23FD-44FD-BC35-800E89FF1D1A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81CD-B565-4545-8686-F5D46979B1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110A-23FD-44FD-BC35-800E89FF1D1A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81CD-B565-4545-8686-F5D46979B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110A-23FD-44FD-BC35-800E89FF1D1A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81CD-B565-4545-8686-F5D46979B1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>
            <a:lvl1pPr>
              <a:defRPr sz="2400" b="0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110A-23FD-44FD-BC35-800E89FF1D1A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81CD-B565-4545-8686-F5D46979B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110A-23FD-44FD-BC35-800E89FF1D1A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81CD-B565-4545-8686-F5D46979B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110A-23FD-44FD-BC35-800E89FF1D1A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81CD-B565-4545-8686-F5D46979B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110A-23FD-44FD-BC35-800E89FF1D1A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81CD-B565-4545-8686-F5D46979B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110A-23FD-44FD-BC35-800E89FF1D1A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81CD-B565-4545-8686-F5D46979B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5110A-23FD-44FD-BC35-800E89FF1D1A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D81CD-B565-4545-8686-F5D46979B1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0"/>
            <a:ext cx="8229600" cy="45720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tonyt@cc.gatech.ed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err="1" smtClean="0"/>
              <a:t>cs</a:t>
            </a:r>
            <a:r>
              <a:rPr lang="en-US" sz="3600" dirty="0" smtClean="0"/>
              <a:t> 7460: collaborative computing</a:t>
            </a:r>
            <a:br>
              <a:rPr lang="en-US" sz="3600" dirty="0" smtClean="0"/>
            </a:br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anthony</a:t>
            </a:r>
            <a:r>
              <a:rPr lang="en-US" dirty="0" smtClean="0"/>
              <a:t> tang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(3/3)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IRB certification </a:t>
            </a:r>
            <a:r>
              <a:rPr lang="en-US" dirty="0" smtClean="0">
                <a:sym typeface="Wingdings" pitchFamily="2" charset="2"/>
              </a:rPr>
              <a:t> you need to complete this as a prerequisite for this course (not graded)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143000" y="2971800"/>
            <a:ext cx="68580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spcBef>
                <a:spcPct val="20000"/>
              </a:spcBef>
            </a:pPr>
            <a:r>
              <a:rPr lang="en-US" sz="4000" dirty="0" smtClean="0"/>
              <a:t>https://www.citiprogram.org/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tony?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systems for distributed/collocated collaboration</a:t>
            </a:r>
          </a:p>
          <a:p>
            <a:endParaRPr lang="en-US" dirty="0" smtClean="0"/>
          </a:p>
          <a:p>
            <a:r>
              <a:rPr lang="en-US" dirty="0" smtClean="0"/>
              <a:t>shared visual workspaces (e.g. large displays, tabletops)</a:t>
            </a:r>
          </a:p>
          <a:p>
            <a:endParaRPr lang="en-US" dirty="0" smtClean="0"/>
          </a:p>
          <a:p>
            <a:r>
              <a:rPr lang="en-US" dirty="0" smtClean="0"/>
              <a:t>games research (world of </a:t>
            </a:r>
            <a:r>
              <a:rPr lang="en-US" dirty="0" err="1" smtClean="0"/>
              <a:t>warcraft</a:t>
            </a:r>
            <a:r>
              <a:rPr lang="en-US" dirty="0" smtClean="0"/>
              <a:t>, </a:t>
            </a:r>
            <a:r>
              <a:rPr lang="en-US" dirty="0" err="1" smtClean="0"/>
              <a:t>geocaching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about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84"/>
          <p:cNvGrpSpPr/>
          <p:nvPr/>
        </p:nvGrpSpPr>
        <p:grpSpPr>
          <a:xfrm>
            <a:off x="716678" y="1571612"/>
            <a:ext cx="3643338" cy="2500330"/>
            <a:chOff x="142844" y="1500174"/>
            <a:chExt cx="3643338" cy="2500330"/>
          </a:xfrm>
        </p:grpSpPr>
        <p:sp>
          <p:nvSpPr>
            <p:cNvPr id="5" name="Rectangle 4"/>
            <p:cNvSpPr/>
            <p:nvPr/>
          </p:nvSpPr>
          <p:spPr>
            <a:xfrm>
              <a:off x="142844" y="1500174"/>
              <a:ext cx="3643338" cy="2500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6" name="Group 27"/>
            <p:cNvGrpSpPr/>
            <p:nvPr/>
          </p:nvGrpSpPr>
          <p:grpSpPr>
            <a:xfrm>
              <a:off x="857224" y="1716254"/>
              <a:ext cx="2342870" cy="2018170"/>
              <a:chOff x="304800" y="152400"/>
              <a:chExt cx="1295401" cy="1066802"/>
            </a:xfrm>
          </p:grpSpPr>
          <p:grpSp>
            <p:nvGrpSpPr>
              <p:cNvPr id="10" name="Group 76"/>
              <p:cNvGrpSpPr/>
              <p:nvPr/>
            </p:nvGrpSpPr>
            <p:grpSpPr>
              <a:xfrm rot="10800000">
                <a:off x="533400" y="152400"/>
                <a:ext cx="533400" cy="304801"/>
                <a:chOff x="1371600" y="1371600"/>
                <a:chExt cx="914400" cy="533400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1809344" y="1371600"/>
                  <a:ext cx="76200" cy="152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1371600" y="1447800"/>
                  <a:ext cx="914400" cy="4572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1600200" y="1447800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44"/>
              <p:cNvGrpSpPr/>
              <p:nvPr/>
            </p:nvGrpSpPr>
            <p:grpSpPr>
              <a:xfrm>
                <a:off x="1295400" y="457201"/>
                <a:ext cx="304801" cy="533400"/>
                <a:chOff x="2133600" y="1676399"/>
                <a:chExt cx="304801" cy="533400"/>
              </a:xfrm>
            </p:grpSpPr>
            <p:sp>
              <p:nvSpPr>
                <p:cNvPr id="17" name="Oval 16"/>
                <p:cNvSpPr/>
                <p:nvPr/>
              </p:nvSpPr>
              <p:spPr>
                <a:xfrm rot="16200000">
                  <a:off x="2154918" y="1888681"/>
                  <a:ext cx="44450" cy="87086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 rot="16200000">
                  <a:off x="2041072" y="1812470"/>
                  <a:ext cx="533400" cy="26125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 rot="16200000">
                  <a:off x="2174422" y="1812470"/>
                  <a:ext cx="266700" cy="26125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52"/>
              <p:cNvGrpSpPr/>
              <p:nvPr/>
            </p:nvGrpSpPr>
            <p:grpSpPr>
              <a:xfrm>
                <a:off x="533400" y="914401"/>
                <a:ext cx="533400" cy="304801"/>
                <a:chOff x="1371600" y="1371600"/>
                <a:chExt cx="914400" cy="533400"/>
              </a:xfrm>
            </p:grpSpPr>
            <p:sp>
              <p:nvSpPr>
                <p:cNvPr id="14" name="Oval 13"/>
                <p:cNvSpPr/>
                <p:nvPr/>
              </p:nvSpPr>
              <p:spPr>
                <a:xfrm>
                  <a:off x="1809344" y="1371600"/>
                  <a:ext cx="76200" cy="152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1371600" y="1447800"/>
                  <a:ext cx="914400" cy="4572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1600200" y="1447800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Rectangle 12"/>
              <p:cNvSpPr/>
              <p:nvPr/>
            </p:nvSpPr>
            <p:spPr>
              <a:xfrm>
                <a:off x="304800" y="457200"/>
                <a:ext cx="990600" cy="457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571926" y="3189682"/>
              <a:ext cx="641508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tx2">
                        <a:alpha val="30000"/>
                      </a:schemeClr>
                    </a:glow>
                  </a:effectLst>
                </a:rPr>
                <a:t>A</a:t>
              </a:r>
              <a:endParaRPr lang="en-US" sz="28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tx2"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65730" y="2551424"/>
              <a:ext cx="557825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tx2">
                        <a:alpha val="30000"/>
                      </a:schemeClr>
                    </a:glow>
                  </a:effectLst>
                </a:rPr>
                <a:t>C</a:t>
              </a:r>
              <a:endParaRPr lang="en-US" sz="28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tx2"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71604" y="1714488"/>
              <a:ext cx="557825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tx2">
                        <a:alpha val="30000"/>
                      </a:schemeClr>
                    </a:glow>
                  </a:effectLst>
                </a:rPr>
                <a:t>B</a:t>
              </a:r>
              <a:endParaRPr lang="en-US" sz="28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tx2">
                      <a:alpha val="30000"/>
                    </a:schemeClr>
                  </a:glo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three channels of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84"/>
          <p:cNvGrpSpPr/>
          <p:nvPr/>
        </p:nvGrpSpPr>
        <p:grpSpPr>
          <a:xfrm>
            <a:off x="716678" y="1571612"/>
            <a:ext cx="3643338" cy="2500330"/>
            <a:chOff x="142844" y="1500174"/>
            <a:chExt cx="3643338" cy="2500330"/>
          </a:xfrm>
        </p:grpSpPr>
        <p:sp>
          <p:nvSpPr>
            <p:cNvPr id="5" name="Rectangle 4"/>
            <p:cNvSpPr/>
            <p:nvPr/>
          </p:nvSpPr>
          <p:spPr>
            <a:xfrm>
              <a:off x="142844" y="1500174"/>
              <a:ext cx="3643338" cy="2500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6" name="Group 27"/>
            <p:cNvGrpSpPr/>
            <p:nvPr/>
          </p:nvGrpSpPr>
          <p:grpSpPr>
            <a:xfrm>
              <a:off x="857224" y="1716254"/>
              <a:ext cx="2342870" cy="2018170"/>
              <a:chOff x="304800" y="152400"/>
              <a:chExt cx="1295401" cy="1066802"/>
            </a:xfrm>
          </p:grpSpPr>
          <p:grpSp>
            <p:nvGrpSpPr>
              <p:cNvPr id="10" name="Group 76"/>
              <p:cNvGrpSpPr/>
              <p:nvPr/>
            </p:nvGrpSpPr>
            <p:grpSpPr>
              <a:xfrm rot="10800000">
                <a:off x="533400" y="152400"/>
                <a:ext cx="533400" cy="304801"/>
                <a:chOff x="1371600" y="1371600"/>
                <a:chExt cx="914400" cy="533400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1809344" y="1371600"/>
                  <a:ext cx="76200" cy="152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1371600" y="1447800"/>
                  <a:ext cx="914400" cy="4572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1600200" y="1447800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44"/>
              <p:cNvGrpSpPr/>
              <p:nvPr/>
            </p:nvGrpSpPr>
            <p:grpSpPr>
              <a:xfrm>
                <a:off x="1295400" y="457201"/>
                <a:ext cx="304801" cy="533400"/>
                <a:chOff x="2133600" y="1676399"/>
                <a:chExt cx="304801" cy="533400"/>
              </a:xfrm>
            </p:grpSpPr>
            <p:sp>
              <p:nvSpPr>
                <p:cNvPr id="17" name="Oval 16"/>
                <p:cNvSpPr/>
                <p:nvPr/>
              </p:nvSpPr>
              <p:spPr>
                <a:xfrm rot="16200000">
                  <a:off x="2154918" y="1888681"/>
                  <a:ext cx="44450" cy="87086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 rot="16200000">
                  <a:off x="2041072" y="1812470"/>
                  <a:ext cx="533400" cy="26125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 rot="16200000">
                  <a:off x="2174422" y="1812470"/>
                  <a:ext cx="266700" cy="26125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52"/>
              <p:cNvGrpSpPr/>
              <p:nvPr/>
            </p:nvGrpSpPr>
            <p:grpSpPr>
              <a:xfrm>
                <a:off x="533400" y="914401"/>
                <a:ext cx="533400" cy="304801"/>
                <a:chOff x="1371600" y="1371600"/>
                <a:chExt cx="914400" cy="533400"/>
              </a:xfrm>
            </p:grpSpPr>
            <p:sp>
              <p:nvSpPr>
                <p:cNvPr id="14" name="Oval 13"/>
                <p:cNvSpPr/>
                <p:nvPr/>
              </p:nvSpPr>
              <p:spPr>
                <a:xfrm>
                  <a:off x="1809344" y="1371600"/>
                  <a:ext cx="76200" cy="152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1371600" y="1447800"/>
                  <a:ext cx="914400" cy="4572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1600200" y="1447800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Rectangle 12"/>
              <p:cNvSpPr/>
              <p:nvPr/>
            </p:nvSpPr>
            <p:spPr>
              <a:xfrm>
                <a:off x="304800" y="457200"/>
                <a:ext cx="990600" cy="457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571926" y="3189682"/>
              <a:ext cx="641508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tx2">
                        <a:alpha val="30000"/>
                      </a:schemeClr>
                    </a:glow>
                  </a:effectLst>
                </a:rPr>
                <a:t>A</a:t>
              </a:r>
              <a:endParaRPr lang="en-US" sz="28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tx2"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65730" y="2551424"/>
              <a:ext cx="557825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tx2">
                        <a:alpha val="30000"/>
                      </a:schemeClr>
                    </a:glow>
                  </a:effectLst>
                </a:rPr>
                <a:t>C</a:t>
              </a:r>
              <a:endParaRPr lang="en-US" sz="28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tx2"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71604" y="1714488"/>
              <a:ext cx="557825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tx2">
                        <a:alpha val="30000"/>
                      </a:schemeClr>
                    </a:glow>
                  </a:effectLst>
                </a:rPr>
                <a:t>B</a:t>
              </a:r>
              <a:endParaRPr lang="en-US" sz="28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tx2">
                      <a:alpha val="30000"/>
                    </a:schemeClr>
                  </a:glow>
                </a:effectLst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555870" y="1516042"/>
            <a:ext cx="3855322" cy="2571744"/>
            <a:chOff x="2357422" y="500042"/>
            <a:chExt cx="2423160" cy="1526586"/>
          </a:xfrm>
        </p:grpSpPr>
        <p:pic>
          <p:nvPicPr>
            <p:cNvPr id="24" name="Picture 2" descr="C:\Documents and Settings\Tony\Desktop\MSR Paper\Figure Sources\jack-2.png"/>
            <p:cNvPicPr>
              <a:picLocks noChangeAspect="1" noChangeArrowheads="1"/>
            </p:cNvPicPr>
            <p:nvPr/>
          </p:nvPicPr>
          <p:blipFill>
            <a:blip r:embed="rId3" cstate="print"/>
            <a:srcRect t="6057" r="4966" b="11067"/>
            <a:stretch>
              <a:fillRect/>
            </a:stretch>
          </p:blipFill>
          <p:spPr bwMode="auto">
            <a:xfrm>
              <a:off x="2418382" y="542448"/>
              <a:ext cx="2273864" cy="148418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2357422" y="1368722"/>
              <a:ext cx="533400" cy="547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A</a:t>
              </a:r>
              <a:endParaRPr lang="en-US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32782" y="500042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B</a:t>
              </a:r>
              <a:endParaRPr lang="en-US"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99582" y="1109642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C</a:t>
              </a:r>
              <a:endParaRPr lang="en-US"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8" name="Group 67"/>
          <p:cNvGrpSpPr/>
          <p:nvPr/>
        </p:nvGrpSpPr>
        <p:grpSpPr>
          <a:xfrm>
            <a:off x="716678" y="4214817"/>
            <a:ext cx="7537920" cy="2500331"/>
            <a:chOff x="428596" y="4214817"/>
            <a:chExt cx="7537920" cy="2500331"/>
          </a:xfrm>
        </p:grpSpPr>
        <p:grpSp>
          <p:nvGrpSpPr>
            <p:cNvPr id="29" name="Group 24"/>
            <p:cNvGrpSpPr/>
            <p:nvPr/>
          </p:nvGrpSpPr>
          <p:grpSpPr>
            <a:xfrm>
              <a:off x="428596" y="4214818"/>
              <a:ext cx="3633829" cy="2500330"/>
              <a:chOff x="4932982" y="500042"/>
              <a:chExt cx="2200370" cy="1526603"/>
            </a:xfrm>
          </p:grpSpPr>
          <p:pic>
            <p:nvPicPr>
              <p:cNvPr id="35" name="Picture 4" descr="C:\Documents and Settings\Tony\Desktop\MSR Paper\Figure Sources\chrissy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14756" r="8048"/>
              <a:stretch>
                <a:fillRect/>
              </a:stretch>
            </p:blipFill>
            <p:spPr bwMode="auto">
              <a:xfrm>
                <a:off x="4932982" y="500042"/>
                <a:ext cx="2200104" cy="152660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6799882" y="827702"/>
                <a:ext cx="333470" cy="507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n w="12700">
                      <a:solidFill>
                        <a:schemeClr val="tx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B</a:t>
                </a:r>
                <a:endParaRPr lang="en-US" sz="48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009182" y="1109642"/>
                <a:ext cx="38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n w="12700">
                      <a:solidFill>
                        <a:schemeClr val="tx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C</a:t>
                </a:r>
                <a:endParaRPr lang="en-US" sz="28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847382" y="500042"/>
                <a:ext cx="38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n w="12700">
                      <a:solidFill>
                        <a:schemeClr val="tx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A</a:t>
                </a:r>
                <a:endParaRPr lang="en-US" sz="28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0" name="Group 25"/>
            <p:cNvGrpSpPr/>
            <p:nvPr/>
          </p:nvGrpSpPr>
          <p:grpSpPr>
            <a:xfrm>
              <a:off x="4289430" y="4214817"/>
              <a:ext cx="3677086" cy="2500330"/>
              <a:chOff x="7348985" y="2161345"/>
              <a:chExt cx="2437937" cy="1571503"/>
            </a:xfrm>
          </p:grpSpPr>
          <p:pic>
            <p:nvPicPr>
              <p:cNvPr id="31" name="Picture 3" descr="C:\Documents and Settings\Tony\Desktop\MSR Paper\Figure Sources\larry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4756"/>
              <a:stretch>
                <a:fillRect/>
              </a:stretch>
            </p:blipFill>
            <p:spPr bwMode="auto">
              <a:xfrm>
                <a:off x="7394242" y="2161345"/>
                <a:ext cx="2392680" cy="157150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7348985" y="2513746"/>
                <a:ext cx="533400" cy="522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n w="12700">
                      <a:solidFill>
                        <a:schemeClr val="tx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C</a:t>
                </a:r>
                <a:endParaRPr lang="en-US" sz="48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104699" y="2251146"/>
                <a:ext cx="381000" cy="328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n w="12700">
                      <a:solidFill>
                        <a:schemeClr val="tx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A</a:t>
                </a:r>
                <a:endParaRPr lang="en-US" sz="28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9383525" y="2655247"/>
                <a:ext cx="381000" cy="328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n w="12700">
                      <a:solidFill>
                        <a:schemeClr val="tx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B</a:t>
                </a:r>
                <a:endParaRPr lang="en-US" sz="28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multi-presenter: multi-display presentation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cs.ubc.ca/~yoel/MultiPresenter_files/IMG_0398"/>
          <p:cNvPicPr>
            <a:picLocks noChangeAspect="1" noChangeArrowheads="1"/>
          </p:cNvPicPr>
          <p:nvPr/>
        </p:nvPicPr>
        <p:blipFill>
          <a:blip r:embed="rId2" cstate="print"/>
          <a:srcRect t="7692" r="13462" b="27884"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multi-presenter: multi-display presentation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http://www.cs.ubc.ca/~yoel/MultiPresenter_files/image326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4471892" cy="3124200"/>
          </a:xfrm>
          <a:prstGeom prst="rect">
            <a:avLst/>
          </a:prstGeom>
          <a:noFill/>
        </p:spPr>
      </p:pic>
      <p:pic>
        <p:nvPicPr>
          <p:cNvPr id="33796" name="Picture 4" descr="http://www.cs.ubc.ca/~yoel/MultiPresenter_files/image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9710" y="3886200"/>
            <a:ext cx="453429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prepare for seminar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read </a:t>
            </a:r>
            <a:r>
              <a:rPr lang="en-US" dirty="0" smtClean="0"/>
              <a:t>the papers</a:t>
            </a:r>
          </a:p>
          <a:p>
            <a:endParaRPr lang="en-US" dirty="0" smtClean="0"/>
          </a:p>
          <a:p>
            <a:r>
              <a:rPr lang="en-US" b="1" dirty="0" smtClean="0"/>
              <a:t>think</a:t>
            </a:r>
            <a:r>
              <a:rPr lang="en-US" dirty="0" smtClean="0"/>
              <a:t> about the papers</a:t>
            </a:r>
          </a:p>
          <a:p>
            <a:endParaRPr lang="en-US" dirty="0" smtClean="0"/>
          </a:p>
          <a:p>
            <a:r>
              <a:rPr lang="en-US" b="1" dirty="0" smtClean="0"/>
              <a:t>jot down</a:t>
            </a:r>
            <a:r>
              <a:rPr lang="en-US" dirty="0" smtClean="0"/>
              <a:t> some thoughts about the papers as you read them</a:t>
            </a:r>
          </a:p>
          <a:p>
            <a:endParaRPr lang="en-US" b="1" dirty="0" smtClean="0"/>
          </a:p>
          <a:p>
            <a:r>
              <a:rPr lang="en-US" b="1" dirty="0" smtClean="0"/>
              <a:t>write questions</a:t>
            </a:r>
            <a:r>
              <a:rPr lang="en-US" dirty="0" smtClean="0"/>
              <a:t> in the margins</a:t>
            </a:r>
          </a:p>
          <a:p>
            <a:endParaRPr lang="en-US" b="1" dirty="0" smtClean="0"/>
          </a:p>
          <a:p>
            <a:r>
              <a:rPr lang="en-US" b="1" dirty="0" smtClean="0"/>
              <a:t>prepare questions</a:t>
            </a:r>
            <a:r>
              <a:rPr lang="en-US" dirty="0" smtClean="0"/>
              <a:t> for discussion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present at the seminar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summarize </a:t>
            </a:r>
            <a:r>
              <a:rPr lang="en-US" dirty="0" smtClean="0"/>
              <a:t>the paper</a:t>
            </a:r>
          </a:p>
          <a:p>
            <a:r>
              <a:rPr lang="en-US" dirty="0" smtClean="0"/>
              <a:t>	</a:t>
            </a:r>
            <a:r>
              <a:rPr lang="en-US" dirty="0" smtClean="0"/>
              <a:t>what is the problem/context?</a:t>
            </a:r>
          </a:p>
          <a:p>
            <a:r>
              <a:rPr lang="en-US" dirty="0" smtClean="0"/>
              <a:t>	</a:t>
            </a:r>
            <a:r>
              <a:rPr lang="en-US" dirty="0" smtClean="0"/>
              <a:t>what is the research approach/solution?</a:t>
            </a:r>
          </a:p>
          <a:p>
            <a:r>
              <a:rPr lang="en-US" dirty="0" smtClean="0"/>
              <a:t>	</a:t>
            </a:r>
            <a:r>
              <a:rPr lang="en-US" dirty="0" smtClean="0"/>
              <a:t>what is the evaluation of the solution?</a:t>
            </a:r>
          </a:p>
          <a:p>
            <a:r>
              <a:rPr lang="en-US" dirty="0" smtClean="0"/>
              <a:t>	</a:t>
            </a:r>
            <a:r>
              <a:rPr lang="en-US" dirty="0" smtClean="0"/>
              <a:t>what is the contribution?</a:t>
            </a:r>
          </a:p>
          <a:p>
            <a:r>
              <a:rPr lang="en-US" dirty="0" smtClean="0"/>
              <a:t>	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smtClean="0"/>
              <a:t>what are the research claims?</a:t>
            </a:r>
          </a:p>
          <a:p>
            <a:r>
              <a:rPr lang="en-US" dirty="0" smtClean="0"/>
              <a:t>	</a:t>
            </a:r>
            <a:r>
              <a:rPr lang="en-US" dirty="0" smtClean="0"/>
              <a:t>how claims supported?</a:t>
            </a:r>
          </a:p>
          <a:p>
            <a:endParaRPr lang="en-US" b="1" dirty="0" smtClean="0"/>
          </a:p>
          <a:p>
            <a:r>
              <a:rPr lang="en-US" b="1" dirty="0" smtClean="0"/>
              <a:t>lead a discussion</a:t>
            </a:r>
            <a:r>
              <a:rPr lang="en-US" dirty="0" smtClean="0"/>
              <a:t> about the paper</a:t>
            </a:r>
          </a:p>
          <a:p>
            <a:r>
              <a:rPr lang="en-US" b="1" dirty="0" smtClean="0"/>
              <a:t>	</a:t>
            </a:r>
            <a:r>
              <a:rPr lang="en-US" dirty="0" smtClean="0"/>
              <a:t>prepare questions to ask of the class</a:t>
            </a:r>
          </a:p>
          <a:p>
            <a:r>
              <a:rPr lang="en-US" b="1" dirty="0" smtClean="0"/>
              <a:t>	</a:t>
            </a:r>
            <a:r>
              <a:rPr lang="en-US" dirty="0" smtClean="0"/>
              <a:t>have an opinion</a:t>
            </a:r>
            <a:endParaRPr lang="en-US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Left Brace 4"/>
          <p:cNvSpPr/>
          <p:nvPr/>
        </p:nvSpPr>
        <p:spPr>
          <a:xfrm>
            <a:off x="1219200" y="2057400"/>
            <a:ext cx="152400" cy="1371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>
            <a:off x="1219200" y="3810000"/>
            <a:ext cx="152400" cy="838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class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supported cooperative work</a:t>
            </a:r>
          </a:p>
          <a:p>
            <a:endParaRPr lang="en-US" dirty="0" smtClean="0"/>
          </a:p>
          <a:p>
            <a:r>
              <a:rPr lang="en-US" dirty="0" smtClean="0"/>
              <a:t>office/workplace systems for collaboration and coordination</a:t>
            </a:r>
          </a:p>
          <a:p>
            <a:endParaRPr lang="en-US" dirty="0" smtClean="0"/>
          </a:p>
          <a:p>
            <a:r>
              <a:rPr lang="en-US" dirty="0" smtClean="0"/>
              <a:t>everyday use of computation in collaboration, coordination </a:t>
            </a:r>
            <a:r>
              <a:rPr lang="en-US" i="1" dirty="0" smtClean="0"/>
              <a:t>and</a:t>
            </a:r>
            <a:r>
              <a:rPr lang="en-US" dirty="0" smtClean="0"/>
              <a:t> competition</a:t>
            </a:r>
            <a:endParaRPr lang="en-US" i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143000" y="5715000"/>
            <a:ext cx="65532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What are some CSCW systems you used today?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beyond the chalkboard: computer support for collaboration and problem solving in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b="1" dirty="0" smtClean="0"/>
              <a:t>question</a:t>
            </a:r>
            <a:r>
              <a:rPr lang="en-US" dirty="0" smtClean="0"/>
              <a:t>: how can we support meeting room activity with computation?</a:t>
            </a:r>
          </a:p>
          <a:p>
            <a:endParaRPr lang="en-US" dirty="0" smtClean="0"/>
          </a:p>
          <a:p>
            <a:r>
              <a:rPr lang="en-US" b="1" dirty="0" smtClean="0"/>
              <a:t>problems</a:t>
            </a:r>
            <a:r>
              <a:rPr lang="en-US" dirty="0" smtClean="0"/>
              <a:t>:</a:t>
            </a:r>
          </a:p>
          <a:p>
            <a:r>
              <a:rPr lang="en-US" dirty="0" smtClean="0"/>
              <a:t>	production blocking (pp34, </a:t>
            </a:r>
            <a:r>
              <a:rPr lang="en-US" dirty="0" err="1" smtClean="0"/>
              <a:t>para</a:t>
            </a:r>
            <a:r>
              <a:rPr lang="en-US" dirty="0" smtClean="0"/>
              <a:t> 1)</a:t>
            </a:r>
          </a:p>
          <a:p>
            <a:r>
              <a:rPr lang="en-US" dirty="0" smtClean="0"/>
              <a:t>	</a:t>
            </a:r>
            <a:r>
              <a:rPr lang="en-US" dirty="0" smtClean="0"/>
              <a:t>range of meeting types (formality)</a:t>
            </a:r>
          </a:p>
          <a:p>
            <a:r>
              <a:rPr lang="en-US" b="1" dirty="0" smtClean="0"/>
              <a:t>	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cognoter</a:t>
            </a:r>
            <a:r>
              <a:rPr lang="en-US" dirty="0" smtClean="0"/>
              <a:t>/</a:t>
            </a:r>
            <a:r>
              <a:rPr lang="en-US" dirty="0" err="1" smtClean="0"/>
              <a:t>colab</a:t>
            </a:r>
            <a:r>
              <a:rPr lang="en-US" dirty="0" smtClean="0"/>
              <a:t> video)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cognoter</a:t>
            </a:r>
            <a:r>
              <a:rPr lang="en-US" dirty="0" smtClean="0"/>
              <a:t> in </a:t>
            </a:r>
            <a:r>
              <a:rPr lang="en-US" dirty="0" err="1" smtClean="0"/>
              <a:t>colab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dirty="0" smtClean="0"/>
              <a:t>supporting presentation preparation</a:t>
            </a:r>
          </a:p>
          <a:p>
            <a:endParaRPr lang="en-US" dirty="0" smtClean="0"/>
          </a:p>
          <a:p>
            <a:r>
              <a:rPr lang="en-US" dirty="0" smtClean="0"/>
              <a:t>separation to 3 processes: brainstorming, organizing, evaluation</a:t>
            </a:r>
            <a:endParaRPr lang="en-US" dirty="0" smtClean="0"/>
          </a:p>
          <a:p>
            <a:endParaRPr lang="en-US" dirty="0" err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wpe1A.jpg (356214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3004" y="1752600"/>
            <a:ext cx="4420996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would you use </a:t>
            </a:r>
            <a:r>
              <a:rPr lang="en-US" dirty="0" err="1" smtClean="0"/>
              <a:t>cognoter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how similar are your meetings with those in the video?</a:t>
            </a:r>
          </a:p>
          <a:p>
            <a:endParaRPr lang="en-US" dirty="0" smtClean="0"/>
          </a:p>
          <a:p>
            <a:r>
              <a:rPr lang="en-US" dirty="0" smtClean="0"/>
              <a:t>why </a:t>
            </a:r>
            <a:r>
              <a:rPr lang="en-US" dirty="0" smtClean="0"/>
              <a:t>don’t we see e-Whiteboards more often?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for conversation: lessons from </a:t>
            </a:r>
            <a:r>
              <a:rPr lang="en-US" dirty="0" err="1" smtClean="0"/>
              <a:t>cognoter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models of conversation to explain what they saw: </a:t>
            </a:r>
            <a:r>
              <a:rPr lang="en-US" b="1" dirty="0" smtClean="0"/>
              <a:t>interactive vs. parcel-post</a:t>
            </a:r>
          </a:p>
          <a:p>
            <a:endParaRPr lang="en-US" dirty="0" smtClean="0"/>
          </a:p>
          <a:p>
            <a:r>
              <a:rPr lang="en-US" dirty="0" err="1" smtClean="0"/>
              <a:t>cognoter</a:t>
            </a:r>
            <a:r>
              <a:rPr lang="en-US" dirty="0" smtClean="0"/>
              <a:t> problems observed:</a:t>
            </a:r>
          </a:p>
          <a:p>
            <a:pPr>
              <a:buFontTx/>
              <a:buChar char="-"/>
            </a:pPr>
            <a:r>
              <a:rPr lang="en-US" dirty="0" smtClean="0"/>
              <a:t>users wanted to see more</a:t>
            </a:r>
          </a:p>
          <a:p>
            <a:pPr>
              <a:buFontTx/>
              <a:buChar char="-"/>
            </a:pPr>
            <a:r>
              <a:rPr lang="en-US" dirty="0" smtClean="0"/>
              <a:t>users couldn’t resolve deictic references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colabppl.jpg (44709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524000"/>
            <a:ext cx="3695700" cy="4714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model of conversation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“conversation is a highly coordinated activity in which meaning is attained and affirmed using a number of mechanisms that have context dependent functions” (pp192)</a:t>
            </a:r>
          </a:p>
          <a:p>
            <a:endParaRPr lang="en-US" dirty="0" smtClean="0"/>
          </a:p>
          <a:p>
            <a:r>
              <a:rPr lang="en-US" b="1" dirty="0" smtClean="0"/>
              <a:t>elementary</a:t>
            </a:r>
            <a:r>
              <a:rPr lang="en-US" dirty="0" smtClean="0"/>
              <a:t>: “the green thing on bookshelf”</a:t>
            </a:r>
          </a:p>
          <a:p>
            <a:r>
              <a:rPr lang="en-US" b="1" dirty="0" smtClean="0"/>
              <a:t>try marker</a:t>
            </a:r>
            <a:r>
              <a:rPr lang="en-US" dirty="0" smtClean="0"/>
              <a:t>: “so when I’m talking about this thing (try marker), you know what I’m talking about”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438400" y="5943600"/>
            <a:ext cx="4572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mid-course corrections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lessons from prior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types of actions involving whiteboards: those that involve </a:t>
            </a:r>
            <a:r>
              <a:rPr lang="en-US" b="1" dirty="0" smtClean="0"/>
              <a:t>production</a:t>
            </a:r>
            <a:r>
              <a:rPr lang="en-US" dirty="0" smtClean="0"/>
              <a:t> of objects, and those that involve </a:t>
            </a:r>
            <a:r>
              <a:rPr lang="en-US" b="1" dirty="0" smtClean="0"/>
              <a:t>use</a:t>
            </a:r>
            <a:r>
              <a:rPr lang="en-US" dirty="0" smtClean="0"/>
              <a:t> of </a:t>
            </a:r>
            <a:r>
              <a:rPr lang="en-US" dirty="0" smtClean="0"/>
              <a:t>(references to) </a:t>
            </a:r>
            <a:r>
              <a:rPr lang="en-US" dirty="0" smtClean="0"/>
              <a:t>those objects (</a:t>
            </a:r>
            <a:r>
              <a:rPr lang="en-US" dirty="0" err="1" smtClean="0"/>
              <a:t>Suchman</a:t>
            </a:r>
            <a:r>
              <a:rPr lang="en-US" dirty="0" smtClean="0"/>
              <a:t> 1988)</a:t>
            </a:r>
          </a:p>
          <a:p>
            <a:endParaRPr lang="en-US" dirty="0" smtClean="0"/>
          </a:p>
          <a:p>
            <a:r>
              <a:rPr lang="en-US" dirty="0" smtClean="0"/>
              <a:t>writing/recording takes time, so people manage that timing in the real world (Tang 1989)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specific lessons from </a:t>
            </a:r>
            <a:r>
              <a:rPr lang="en-US" dirty="0" err="1" smtClean="0"/>
              <a:t>cognoter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separation b/n speech and text creation</a:t>
            </a:r>
          </a:p>
          <a:p>
            <a:endParaRPr lang="en-US" dirty="0" smtClean="0"/>
          </a:p>
          <a:p>
            <a:r>
              <a:rPr lang="en-US" dirty="0" smtClean="0"/>
              <a:t>loss of acknowledgements</a:t>
            </a:r>
          </a:p>
          <a:p>
            <a:endParaRPr lang="en-US" dirty="0" smtClean="0"/>
          </a:p>
          <a:p>
            <a:r>
              <a:rPr lang="en-US" dirty="0" smtClean="0"/>
              <a:t>unpredictable delay</a:t>
            </a:r>
          </a:p>
          <a:p>
            <a:endParaRPr lang="en-US" dirty="0" smtClean="0"/>
          </a:p>
          <a:p>
            <a:r>
              <a:rPr lang="en-US" dirty="0" smtClean="0"/>
              <a:t>relaxed-WYSIWIS causes problems</a:t>
            </a:r>
          </a:p>
          <a:p>
            <a:endParaRPr lang="en-US" dirty="0" smtClean="0"/>
          </a:p>
          <a:p>
            <a:r>
              <a:rPr lang="en-US" dirty="0" smtClean="0"/>
              <a:t>text &amp; annotations inside are not reflected in the icon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groupware matrix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95299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85800"/>
                <a:gridCol w="914400"/>
                <a:gridCol w="3200400"/>
                <a:gridCol w="3429000"/>
              </a:tblGrid>
              <a:tr h="654559"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i="1" dirty="0" smtClean="0"/>
                        <a:t>Time</a:t>
                      </a:r>
                      <a:endParaRPr lang="en-US" sz="3200" b="1" i="1" dirty="0"/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39222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Same</a:t>
                      </a:r>
                      <a:endParaRPr lang="en-US" sz="2800" dirty="0"/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Different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79609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i="1" dirty="0" smtClean="0"/>
                        <a:t>Place</a:t>
                      </a:r>
                      <a:endParaRPr lang="en-US" sz="3200" b="1" i="1" dirty="0"/>
                    </a:p>
                  </a:txBody>
                  <a:tcPr vert="vert27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Same</a:t>
                      </a:r>
                      <a:endParaRPr lang="en-US" sz="2800" dirty="0"/>
                    </a:p>
                  </a:txBody>
                  <a:tcPr vert="vert270" anchor="ctr">
                    <a:lnL w="9525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7960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Different</a:t>
                      </a:r>
                      <a:endParaRPr lang="en-US" sz="2800" dirty="0"/>
                    </a:p>
                  </a:txBody>
                  <a:tcPr vert="vert270" anchor="ctr">
                    <a:lnL w="9525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91400" y="6553200"/>
            <a:ext cx="1752600" cy="30480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 smtClean="0"/>
              <a:t>(Johansen </a:t>
            </a:r>
            <a:r>
              <a:rPr lang="en-US" dirty="0" smtClean="0"/>
              <a:t>1988)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groupware matrix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95299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85800"/>
                <a:gridCol w="914400"/>
                <a:gridCol w="3200400"/>
                <a:gridCol w="3429000"/>
              </a:tblGrid>
              <a:tr h="654559"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i="1" dirty="0" smtClean="0"/>
                        <a:t>Time</a:t>
                      </a:r>
                      <a:endParaRPr lang="en-US" sz="3200" b="1" i="1" dirty="0"/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39222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Same</a:t>
                      </a:r>
                      <a:endParaRPr lang="en-US" sz="2800" dirty="0"/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Different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79609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i="1" dirty="0" smtClean="0"/>
                        <a:t>Place</a:t>
                      </a:r>
                      <a:endParaRPr lang="en-US" sz="3200" b="1" i="1" dirty="0"/>
                    </a:p>
                  </a:txBody>
                  <a:tcPr vert="vert27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Same</a:t>
                      </a:r>
                      <a:endParaRPr lang="en-US" sz="2800" dirty="0"/>
                    </a:p>
                  </a:txBody>
                  <a:tcPr vert="vert270" anchor="ctr">
                    <a:lnL w="9525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Face-to-Face Meetings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(electronic</a:t>
                      </a:r>
                      <a:r>
                        <a:rPr lang="en-US" baseline="0" dirty="0" smtClean="0"/>
                        <a:t> whiteboards)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Ongoing </a:t>
                      </a:r>
                      <a:r>
                        <a:rPr lang="en-US" b="1" dirty="0" smtClean="0"/>
                        <a:t>Shift Work</a:t>
                      </a:r>
                      <a:r>
                        <a:rPr lang="en-US" b="1" baseline="0" dirty="0" smtClean="0"/>
                        <a:t> (</a:t>
                      </a:r>
                      <a:r>
                        <a:rPr lang="en-US" b="1" baseline="0" dirty="0" err="1" smtClean="0"/>
                        <a:t>e.g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nursing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smtClean="0"/>
                        <a:t>station</a:t>
                      </a:r>
                      <a:r>
                        <a:rPr lang="en-US" b="1" baseline="0" dirty="0" smtClean="0"/>
                        <a:t>)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(team room tools)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7960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Different</a:t>
                      </a:r>
                      <a:endParaRPr lang="en-US" sz="2800" dirty="0"/>
                    </a:p>
                  </a:txBody>
                  <a:tcPr vert="vert270" anchor="ctr">
                    <a:lnL w="9525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</a:t>
                      </a:r>
                      <a:r>
                        <a:rPr lang="en-US" baseline="0" dirty="0" smtClean="0"/>
                        <a:t> Meetings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(teleconferencing tools)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Ongoing</a:t>
                      </a:r>
                      <a:r>
                        <a:rPr lang="en-US" baseline="0" dirty="0" smtClean="0"/>
                        <a:t> Coordination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(voice mail, email, bulletin boards)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91400" y="6553200"/>
            <a:ext cx="1752600" cy="30480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 smtClean="0"/>
              <a:t>(Johansen </a:t>
            </a:r>
            <a:r>
              <a:rPr lang="en-US" dirty="0" smtClean="0"/>
              <a:t>1988)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class about?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371600" y="2895600"/>
            <a:ext cx="6553200" cy="1752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How do </a:t>
            </a:r>
            <a:r>
              <a:rPr lang="en-US" sz="3200" b="1" u="sng" dirty="0" smtClean="0"/>
              <a:t>people</a:t>
            </a:r>
            <a:r>
              <a:rPr lang="en-US" sz="3200" dirty="0" smtClean="0"/>
              <a:t> interact </a:t>
            </a:r>
            <a:r>
              <a:rPr lang="en-US" sz="3200" b="1" u="sng" dirty="0" smtClean="0"/>
              <a:t>with</a:t>
            </a:r>
            <a:r>
              <a:rPr lang="en-US" sz="3200" b="1" dirty="0" smtClean="0"/>
              <a:t> </a:t>
            </a:r>
            <a:r>
              <a:rPr lang="en-US" sz="3200" dirty="0" smtClean="0"/>
              <a:t>and </a:t>
            </a:r>
            <a:r>
              <a:rPr lang="en-US" sz="3200" b="1" u="sng" dirty="0" smtClean="0"/>
              <a:t>through</a:t>
            </a:r>
            <a:r>
              <a:rPr lang="en-US" sz="3200" dirty="0" smtClean="0"/>
              <a:t> computation?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course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and be conversant about core </a:t>
            </a:r>
            <a:r>
              <a:rPr lang="en-US" dirty="0" err="1" smtClean="0"/>
              <a:t>cscw</a:t>
            </a:r>
            <a:r>
              <a:rPr lang="en-US" dirty="0" smtClean="0"/>
              <a:t> issues (historical/practical)</a:t>
            </a:r>
          </a:p>
          <a:p>
            <a:endParaRPr lang="en-US" dirty="0" smtClean="0"/>
          </a:p>
          <a:p>
            <a:r>
              <a:rPr lang="en-US" dirty="0" smtClean="0"/>
              <a:t>implementation of simple </a:t>
            </a:r>
            <a:r>
              <a:rPr lang="en-US" dirty="0" err="1" smtClean="0"/>
              <a:t>cscw</a:t>
            </a:r>
            <a:r>
              <a:rPr lang="en-US" dirty="0" smtClean="0"/>
              <a:t> groupware systems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class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tuesdays</a:t>
            </a:r>
            <a:r>
              <a:rPr lang="en-US" dirty="0" smtClean="0"/>
              <a:t> &amp; </a:t>
            </a:r>
            <a:r>
              <a:rPr lang="en-US" dirty="0" err="1" smtClean="0"/>
              <a:t>thursdays</a:t>
            </a:r>
            <a:endParaRPr lang="en-US" dirty="0" smtClean="0"/>
          </a:p>
          <a:p>
            <a:r>
              <a:rPr lang="en-US" dirty="0" smtClean="0"/>
              <a:t>	3:00-4:30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tsrb</a:t>
            </a:r>
            <a:r>
              <a:rPr lang="en-US" dirty="0" smtClean="0"/>
              <a:t> </a:t>
            </a:r>
            <a:r>
              <a:rPr lang="en-US" dirty="0" smtClean="0"/>
              <a:t>222 (this may change)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office hours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mondays</a:t>
            </a:r>
            <a:r>
              <a:rPr lang="en-US" dirty="0" smtClean="0"/>
              <a:t> &amp; </a:t>
            </a:r>
            <a:r>
              <a:rPr lang="en-US" dirty="0" err="1" smtClean="0"/>
              <a:t>wednesdays</a:t>
            </a:r>
            <a:endParaRPr lang="en-US" dirty="0" smtClean="0"/>
          </a:p>
          <a:p>
            <a:r>
              <a:rPr lang="en-US" dirty="0" smtClean="0"/>
              <a:t>	12:30-3:00</a:t>
            </a:r>
          </a:p>
          <a:p>
            <a:r>
              <a:rPr lang="en-US" dirty="0" smtClean="0"/>
              <a:t>	</a:t>
            </a:r>
            <a:r>
              <a:rPr lang="en-US" i="1" dirty="0" smtClean="0"/>
              <a:t>near</a:t>
            </a:r>
            <a:r>
              <a:rPr lang="en-US" dirty="0" smtClean="0"/>
              <a:t> </a:t>
            </a:r>
            <a:r>
              <a:rPr lang="en-US" dirty="0" err="1" smtClean="0"/>
              <a:t>tsrb</a:t>
            </a:r>
            <a:r>
              <a:rPr lang="en-US" dirty="0" smtClean="0"/>
              <a:t> 345</a:t>
            </a:r>
            <a:endParaRPr lang="en-US" dirty="0" smtClean="0"/>
          </a:p>
          <a:p>
            <a:r>
              <a:rPr lang="en-US" dirty="0" smtClean="0"/>
              <a:t>	or, by </a:t>
            </a:r>
            <a:r>
              <a:rPr lang="en-US" dirty="0" smtClean="0"/>
              <a:t>appointment (</a:t>
            </a:r>
            <a:r>
              <a:rPr lang="en-US" dirty="0" smtClean="0">
                <a:hlinkClick r:id="rId2"/>
              </a:rPr>
              <a:t>tonyt@cc.gatech.edu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seminar style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you are expected to generate and contribute to discussion </a:t>
            </a:r>
            <a:r>
              <a:rPr lang="en-US" dirty="0" smtClean="0">
                <a:sym typeface="Wingdings" pitchFamily="2" charset="2"/>
              </a:rPr>
              <a:t>(10%)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weekly presenter responsible for summarizing two papers and leading discussion </a:t>
            </a:r>
            <a:r>
              <a:rPr lang="en-US" dirty="0" smtClean="0">
                <a:sym typeface="Wingdings" pitchFamily="2" charset="2"/>
              </a:rPr>
              <a:t>(10%)</a:t>
            </a:r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b="1" dirty="0" smtClean="0">
                <a:sym typeface="Wingdings" pitchFamily="2" charset="2"/>
              </a:rPr>
              <a:t>assignment component</a:t>
            </a:r>
            <a:r>
              <a:rPr lang="en-US" dirty="0" smtClean="0">
                <a:sym typeface="Wingdings" pitchFamily="2" charset="2"/>
              </a:rPr>
              <a:t>  you will need to code (not a lot, but enough to get the gist) </a:t>
            </a:r>
            <a:r>
              <a:rPr lang="en-US" dirty="0" smtClean="0">
                <a:sym typeface="Wingdings" pitchFamily="2" charset="2"/>
              </a:rPr>
              <a:t>(15%)</a:t>
            </a:r>
            <a:endParaRPr lang="en-US" b="1" dirty="0" smtClean="0">
              <a:sym typeface="Wingdings" pitchFamily="2" charset="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(2/3)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ym typeface="Wingdings" pitchFamily="2" charset="2"/>
              </a:rPr>
              <a:t>project component</a:t>
            </a:r>
            <a:r>
              <a:rPr lang="en-US" dirty="0" smtClean="0">
                <a:sym typeface="Wingdings" pitchFamily="2" charset="2"/>
              </a:rPr>
              <a:t>  do some original work, get </a:t>
            </a:r>
            <a:r>
              <a:rPr lang="en-US" dirty="0" smtClean="0">
                <a:sym typeface="Wingdings" pitchFamily="2" charset="2"/>
              </a:rPr>
              <a:t>marks (65%)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	build an original system, or</a:t>
            </a:r>
          </a:p>
          <a:p>
            <a:r>
              <a:rPr lang="en-US" dirty="0" smtClean="0">
                <a:sym typeface="Wingdings" pitchFamily="2" charset="2"/>
              </a:rPr>
              <a:t>	study a system, or</a:t>
            </a:r>
          </a:p>
          <a:p>
            <a:r>
              <a:rPr lang="en-US" dirty="0" smtClean="0">
                <a:sym typeface="Wingdings" pitchFamily="2" charset="2"/>
              </a:rPr>
              <a:t>	study a context where a system might help</a:t>
            </a:r>
          </a:p>
          <a:p>
            <a:r>
              <a:rPr lang="en-US" dirty="0" smtClean="0">
                <a:sym typeface="Wingdings" pitchFamily="2" charset="2"/>
              </a:rPr>
              <a:t>	 </a:t>
            </a:r>
            <a:r>
              <a:rPr lang="en-US" b="1" u="sng" dirty="0" smtClean="0">
                <a:sym typeface="Wingdings" pitchFamily="2" charset="2"/>
              </a:rPr>
              <a:t>MEET AND TALK TO ME ABOUT THIS</a:t>
            </a:r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	presentation + paper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owerca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>
        <a:noAutofit/>
      </a:bodyPr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lowercase</Template>
  <TotalTime>329</TotalTime>
  <Words>630</Words>
  <Application>Microsoft Office PowerPoint</Application>
  <PresentationFormat>On-screen Show (4:3)</PresentationFormat>
  <Paragraphs>180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lowercase</vt:lpstr>
      <vt:lpstr>cs 7460: collaborative computing introduction</vt:lpstr>
      <vt:lpstr>what is this class about?</vt:lpstr>
      <vt:lpstr>groupware matrix</vt:lpstr>
      <vt:lpstr>groupware matrix</vt:lpstr>
      <vt:lpstr>what is this class about?</vt:lpstr>
      <vt:lpstr>course goals</vt:lpstr>
      <vt:lpstr>meetings</vt:lpstr>
      <vt:lpstr>class (1/3)</vt:lpstr>
      <vt:lpstr>class (2/3)</vt:lpstr>
      <vt:lpstr>class (3/3)</vt:lpstr>
      <vt:lpstr>Slide 11</vt:lpstr>
      <vt:lpstr>who is tony?</vt:lpstr>
      <vt:lpstr>Slide 13</vt:lpstr>
      <vt:lpstr>three channels of interaction</vt:lpstr>
      <vt:lpstr>multi-presenter: multi-display presentation tool</vt:lpstr>
      <vt:lpstr>multi-presenter: multi-display presentation tool</vt:lpstr>
      <vt:lpstr>Slide 17</vt:lpstr>
      <vt:lpstr>how to prepare for seminar</vt:lpstr>
      <vt:lpstr>how to present at the seminar</vt:lpstr>
      <vt:lpstr>Slide 20</vt:lpstr>
      <vt:lpstr>beyond the chalkboard: computer support for collaboration and problem solving in meetings</vt:lpstr>
      <vt:lpstr>Slide 22</vt:lpstr>
      <vt:lpstr>cognoter in colab</vt:lpstr>
      <vt:lpstr>questions</vt:lpstr>
      <vt:lpstr>design for conversation: lessons from cognoter</vt:lpstr>
      <vt:lpstr>interactive model of conversation</vt:lpstr>
      <vt:lpstr>some lessons from prior work</vt:lpstr>
      <vt:lpstr>some specific lessons from cognoter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Tony Tang</dc:creator>
  <cp:lastModifiedBy>Tony</cp:lastModifiedBy>
  <cp:revision>23</cp:revision>
  <dcterms:created xsi:type="dcterms:W3CDTF">2011-01-12T19:25:21Z</dcterms:created>
  <dcterms:modified xsi:type="dcterms:W3CDTF">2011-01-13T14:52:17Z</dcterms:modified>
</cp:coreProperties>
</file>