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257" r:id="rId3"/>
    <p:sldId id="258" r:id="rId4"/>
    <p:sldId id="259" r:id="rId5"/>
    <p:sldId id="260" r:id="rId6"/>
    <p:sldId id="261" r:id="rId7"/>
    <p:sldId id="263" r:id="rId8"/>
    <p:sldId id="264" r:id="rId9"/>
    <p:sldId id="262"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8" r:id="rId23"/>
    <p:sldId id="281" r:id="rId24"/>
    <p:sldId id="282" r:id="rId25"/>
    <p:sldId id="283" r:id="rId26"/>
    <p:sldId id="284" r:id="rId27"/>
    <p:sldId id="280" r:id="rId28"/>
    <p:sldId id="279" r:id="rId29"/>
  </p:sldIdLst>
  <p:sldSz cx="9144000" cy="6858000" type="overhead"/>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864" y="-392"/>
      </p:cViewPr>
      <p:guideLst>
        <p:guide orient="horz" pos="2160"/>
        <p:guide pos="2880"/>
      </p:guideLst>
    </p:cSldViewPr>
  </p:slideViewPr>
  <p:notesTextViewPr>
    <p:cViewPr>
      <p:scale>
        <a:sx n="1" d="1"/>
        <a:sy n="1" d="1"/>
      </p:scale>
      <p:origin x="0" y="0"/>
    </p:cViewPr>
  </p:notesTextViewPr>
  <p:notesViewPr>
    <p:cSldViewPr>
      <p:cViewPr varScale="1">
        <p:scale>
          <a:sx n="77" d="100"/>
          <a:sy n="77" d="100"/>
        </p:scale>
        <p:origin x="-190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569D05-953E-4A86-B0F1-34BC4889A5CA}" type="datetimeFigureOut">
              <a:rPr lang="en-US" smtClean="0"/>
              <a:t>02-04-14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19016DC-A241-47A8-A931-48C8C887148E}" type="slidenum">
              <a:rPr lang="en-US" smtClean="0"/>
              <a:t>‹#›</a:t>
            </a:fld>
            <a:endParaRPr lang="en-US"/>
          </a:p>
        </p:txBody>
      </p:sp>
    </p:spTree>
    <p:extLst>
      <p:ext uri="{BB962C8B-B14F-4D97-AF65-F5344CB8AC3E}">
        <p14:creationId xmlns:p14="http://schemas.microsoft.com/office/powerpoint/2010/main" val="35658354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CE7947-63B9-445C-9DE6-47255207438A}" type="datetimeFigureOut">
              <a:rPr lang="en-US" smtClean="0"/>
              <a:t>02-04-14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39D5F8-20B3-4E6A-BD25-BC378186AFD5}" type="slidenum">
              <a:rPr lang="en-US" smtClean="0"/>
              <a:t>‹#›</a:t>
            </a:fld>
            <a:endParaRPr lang="en-US"/>
          </a:p>
        </p:txBody>
      </p:sp>
    </p:spTree>
    <p:extLst>
      <p:ext uri="{BB962C8B-B14F-4D97-AF65-F5344CB8AC3E}">
        <p14:creationId xmlns:p14="http://schemas.microsoft.com/office/powerpoint/2010/main" val="1331830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Positions</a:t>
            </a:r>
            <a:r>
              <a:rPr lang="en-US" baseline="0" dirty="0" smtClean="0"/>
              <a:t> you to understand and consider bigger picture issues; understanding how things fit together, etc.</a:t>
            </a:r>
          </a:p>
          <a:p>
            <a:endParaRPr lang="en-US" baseline="0" dirty="0" smtClean="0"/>
          </a:p>
          <a:p>
            <a:r>
              <a:rPr lang="en-US" baseline="0" dirty="0" smtClean="0"/>
              <a:t>Sets you up for architect-like positions, where you’re not really working from ground up, because people understand your capacity to think about and address bigger issues</a:t>
            </a:r>
            <a:endParaRPr lang="en-US" dirty="0"/>
          </a:p>
        </p:txBody>
      </p:sp>
      <p:sp>
        <p:nvSpPr>
          <p:cNvPr id="4" name="Slide Number Placeholder 3"/>
          <p:cNvSpPr>
            <a:spLocks noGrp="1"/>
          </p:cNvSpPr>
          <p:nvPr>
            <p:ph type="sldNum" sz="quarter" idx="10"/>
          </p:nvPr>
        </p:nvSpPr>
        <p:spPr/>
        <p:txBody>
          <a:bodyPr/>
          <a:lstStyle/>
          <a:p>
            <a:fld id="{9A333AA9-9A17-894C-AA3E-CC03CB75CCCD}" type="slidenum">
              <a:rPr lang="en-US" smtClean="0"/>
              <a:t>26</a:t>
            </a:fld>
            <a:endParaRPr lang="en-US"/>
          </a:p>
        </p:txBody>
      </p:sp>
    </p:spTree>
    <p:extLst>
      <p:ext uri="{BB962C8B-B14F-4D97-AF65-F5344CB8AC3E}">
        <p14:creationId xmlns:p14="http://schemas.microsoft.com/office/powerpoint/2010/main" val="906830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631AEC-2DE9-496A-B3F9-1E642208EEF0}" type="datetimeFigureOut">
              <a:rPr lang="en-US" smtClean="0"/>
              <a:t>02-04-14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95C24B-5E51-433B-8D11-E6352C0932D1}" type="slidenum">
              <a:rPr lang="en-US" smtClean="0"/>
              <a:t>‹#›</a:t>
            </a:fld>
            <a:endParaRPr lang="en-US"/>
          </a:p>
        </p:txBody>
      </p:sp>
    </p:spTree>
    <p:extLst>
      <p:ext uri="{BB962C8B-B14F-4D97-AF65-F5344CB8AC3E}">
        <p14:creationId xmlns:p14="http://schemas.microsoft.com/office/powerpoint/2010/main" val="2945130081"/>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631AEC-2DE9-496A-B3F9-1E642208EEF0}" type="datetimeFigureOut">
              <a:rPr lang="en-US" smtClean="0"/>
              <a:t>02-04-14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95C24B-5E51-433B-8D11-E6352C0932D1}" type="slidenum">
              <a:rPr lang="en-US" smtClean="0"/>
              <a:t>‹#›</a:t>
            </a:fld>
            <a:endParaRPr lang="en-US"/>
          </a:p>
        </p:txBody>
      </p:sp>
    </p:spTree>
    <p:extLst>
      <p:ext uri="{BB962C8B-B14F-4D97-AF65-F5344CB8AC3E}">
        <p14:creationId xmlns:p14="http://schemas.microsoft.com/office/powerpoint/2010/main" val="3329454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631AEC-2DE9-496A-B3F9-1E642208EEF0}" type="datetimeFigureOut">
              <a:rPr lang="en-US" smtClean="0"/>
              <a:t>02-04-14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95C24B-5E51-433B-8D11-E6352C0932D1}" type="slidenum">
              <a:rPr lang="en-US" smtClean="0"/>
              <a:t>‹#›</a:t>
            </a:fld>
            <a:endParaRPr lang="en-US"/>
          </a:p>
        </p:txBody>
      </p:sp>
    </p:spTree>
    <p:extLst>
      <p:ext uri="{BB962C8B-B14F-4D97-AF65-F5344CB8AC3E}">
        <p14:creationId xmlns:p14="http://schemas.microsoft.com/office/powerpoint/2010/main" val="552206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631AEC-2DE9-496A-B3F9-1E642208EEF0}" type="datetimeFigureOut">
              <a:rPr lang="en-US" smtClean="0"/>
              <a:t>02-04-14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95C24B-5E51-433B-8D11-E6352C0932D1}" type="slidenum">
              <a:rPr lang="en-US" smtClean="0"/>
              <a:t>‹#›</a:t>
            </a:fld>
            <a:endParaRPr lang="en-US"/>
          </a:p>
        </p:txBody>
      </p:sp>
    </p:spTree>
    <p:extLst>
      <p:ext uri="{BB962C8B-B14F-4D97-AF65-F5344CB8AC3E}">
        <p14:creationId xmlns:p14="http://schemas.microsoft.com/office/powerpoint/2010/main" val="2150705230"/>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631AEC-2DE9-496A-B3F9-1E642208EEF0}" type="datetimeFigureOut">
              <a:rPr lang="en-US" smtClean="0"/>
              <a:t>02-04-14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95C24B-5E51-433B-8D11-E6352C0932D1}" type="slidenum">
              <a:rPr lang="en-US" smtClean="0"/>
              <a:t>‹#›</a:t>
            </a:fld>
            <a:endParaRPr lang="en-US"/>
          </a:p>
        </p:txBody>
      </p:sp>
    </p:spTree>
    <p:extLst>
      <p:ext uri="{BB962C8B-B14F-4D97-AF65-F5344CB8AC3E}">
        <p14:creationId xmlns:p14="http://schemas.microsoft.com/office/powerpoint/2010/main" val="1182012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631AEC-2DE9-496A-B3F9-1E642208EEF0}" type="datetimeFigureOut">
              <a:rPr lang="en-US" smtClean="0"/>
              <a:t>02-04-14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95C24B-5E51-433B-8D11-E6352C0932D1}" type="slidenum">
              <a:rPr lang="en-US" smtClean="0"/>
              <a:t>‹#›</a:t>
            </a:fld>
            <a:endParaRPr lang="en-US"/>
          </a:p>
        </p:txBody>
      </p:sp>
    </p:spTree>
    <p:extLst>
      <p:ext uri="{BB962C8B-B14F-4D97-AF65-F5344CB8AC3E}">
        <p14:creationId xmlns:p14="http://schemas.microsoft.com/office/powerpoint/2010/main" val="1636849008"/>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631AEC-2DE9-496A-B3F9-1E642208EEF0}" type="datetimeFigureOut">
              <a:rPr lang="en-US" smtClean="0"/>
              <a:t>02-04-14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95C24B-5E51-433B-8D11-E6352C0932D1}" type="slidenum">
              <a:rPr lang="en-US" smtClean="0"/>
              <a:t>‹#›</a:t>
            </a:fld>
            <a:endParaRPr lang="en-US"/>
          </a:p>
        </p:txBody>
      </p:sp>
    </p:spTree>
    <p:extLst>
      <p:ext uri="{BB962C8B-B14F-4D97-AF65-F5344CB8AC3E}">
        <p14:creationId xmlns:p14="http://schemas.microsoft.com/office/powerpoint/2010/main" val="1207832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631AEC-2DE9-496A-B3F9-1E642208EEF0}" type="datetimeFigureOut">
              <a:rPr lang="en-US" smtClean="0"/>
              <a:t>02-04-14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95C24B-5E51-433B-8D11-E6352C0932D1}" type="slidenum">
              <a:rPr lang="en-US" smtClean="0"/>
              <a:t>‹#›</a:t>
            </a:fld>
            <a:endParaRPr lang="en-US"/>
          </a:p>
        </p:txBody>
      </p:sp>
    </p:spTree>
    <p:extLst>
      <p:ext uri="{BB962C8B-B14F-4D97-AF65-F5344CB8AC3E}">
        <p14:creationId xmlns:p14="http://schemas.microsoft.com/office/powerpoint/2010/main" val="2210450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631AEC-2DE9-496A-B3F9-1E642208EEF0}" type="datetimeFigureOut">
              <a:rPr lang="en-US" smtClean="0"/>
              <a:t>02-04-14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95C24B-5E51-433B-8D11-E6352C0932D1}" type="slidenum">
              <a:rPr lang="en-US" smtClean="0"/>
              <a:t>‹#›</a:t>
            </a:fld>
            <a:endParaRPr lang="en-US"/>
          </a:p>
        </p:txBody>
      </p:sp>
    </p:spTree>
    <p:extLst>
      <p:ext uri="{BB962C8B-B14F-4D97-AF65-F5344CB8AC3E}">
        <p14:creationId xmlns:p14="http://schemas.microsoft.com/office/powerpoint/2010/main" val="1125316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631AEC-2DE9-496A-B3F9-1E642208EEF0}" type="datetimeFigureOut">
              <a:rPr lang="en-US" smtClean="0"/>
              <a:t>02-04-14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95C24B-5E51-433B-8D11-E6352C0932D1}" type="slidenum">
              <a:rPr lang="en-US" smtClean="0"/>
              <a:t>‹#›</a:t>
            </a:fld>
            <a:endParaRPr lang="en-US"/>
          </a:p>
        </p:txBody>
      </p:sp>
    </p:spTree>
    <p:extLst>
      <p:ext uri="{BB962C8B-B14F-4D97-AF65-F5344CB8AC3E}">
        <p14:creationId xmlns:p14="http://schemas.microsoft.com/office/powerpoint/2010/main" val="1530084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631AEC-2DE9-496A-B3F9-1E642208EEF0}" type="datetimeFigureOut">
              <a:rPr lang="en-US" smtClean="0"/>
              <a:t>02-04-14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95C24B-5E51-433B-8D11-E6352C0932D1}" type="slidenum">
              <a:rPr lang="en-US" smtClean="0"/>
              <a:t>‹#›</a:t>
            </a:fld>
            <a:endParaRPr lang="en-US"/>
          </a:p>
        </p:txBody>
      </p:sp>
    </p:spTree>
    <p:extLst>
      <p:ext uri="{BB962C8B-B14F-4D97-AF65-F5344CB8AC3E}">
        <p14:creationId xmlns:p14="http://schemas.microsoft.com/office/powerpoint/2010/main" val="251484397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631AEC-2DE9-496A-B3F9-1E642208EEF0}" type="datetimeFigureOut">
              <a:rPr lang="en-US" smtClean="0"/>
              <a:t>02-04-14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95C24B-5E51-433B-8D11-E6352C0932D1}" type="slidenum">
              <a:rPr lang="en-US" smtClean="0"/>
              <a:t>‹#›</a:t>
            </a:fld>
            <a:endParaRPr lang="en-US"/>
          </a:p>
        </p:txBody>
      </p:sp>
    </p:spTree>
    <p:extLst>
      <p:ext uri="{BB962C8B-B14F-4D97-AF65-F5344CB8AC3E}">
        <p14:creationId xmlns:p14="http://schemas.microsoft.com/office/powerpoint/2010/main" val="41514739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 Id="rId3" Type="http://schemas.openxmlformats.org/officeDocument/2006/relationships/image" Target="../media/image2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29.png"/><Relationship Id="rId5" Type="http://schemas.microsoft.com/office/2007/relationships/hdphoto" Target="../media/hdphoto2.wdp"/><Relationship Id="rId6" Type="http://schemas.openxmlformats.org/officeDocument/2006/relationships/image" Target="../media/image30.png"/><Relationship Id="rId7" Type="http://schemas.openxmlformats.org/officeDocument/2006/relationships/image" Target="../media/image31.png"/><Relationship Id="rId8"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microsoft.com/office/2007/relationships/hdphoto" Target="../media/hdphoto3.wdp"/><Relationship Id="rId4" Type="http://schemas.openxmlformats.org/officeDocument/2006/relationships/image" Target="../media/image29.png"/><Relationship Id="rId5" Type="http://schemas.microsoft.com/office/2007/relationships/hdphoto" Target="../media/hdphoto4.wdp"/><Relationship Id="rId6" Type="http://schemas.openxmlformats.org/officeDocument/2006/relationships/image" Target="../media/image33.png"/><Relationship Id="rId7"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71800"/>
            <a:ext cx="7772400" cy="1470025"/>
          </a:xfrm>
        </p:spPr>
        <p:txBody>
          <a:bodyPr/>
          <a:lstStyle/>
          <a:p>
            <a:pPr algn="l"/>
            <a:r>
              <a:rPr lang="en-US" dirty="0" smtClean="0"/>
              <a:t>HCI @ </a:t>
            </a:r>
            <a:r>
              <a:rPr lang="en-US" dirty="0" err="1" smtClean="0"/>
              <a:t>UCalgary</a:t>
            </a:r>
            <a:endParaRPr lang="en-US" dirty="0"/>
          </a:p>
        </p:txBody>
      </p:sp>
      <p:sp>
        <p:nvSpPr>
          <p:cNvPr id="3" name="Subtitle 2"/>
          <p:cNvSpPr>
            <a:spLocks noGrp="1"/>
          </p:cNvSpPr>
          <p:nvPr>
            <p:ph type="subTitle" idx="1"/>
          </p:nvPr>
        </p:nvSpPr>
        <p:spPr>
          <a:xfrm>
            <a:off x="685800" y="4727575"/>
            <a:ext cx="7772400" cy="1752600"/>
          </a:xfrm>
        </p:spPr>
        <p:txBody>
          <a:bodyPr/>
          <a:lstStyle/>
          <a:p>
            <a:pPr algn="l"/>
            <a:r>
              <a:rPr lang="en-US" dirty="0" smtClean="0"/>
              <a:t>What we are doing in HCI, and how you can be a part of it</a:t>
            </a:r>
            <a:endParaRPr lang="en-US" dirty="0"/>
          </a:p>
        </p:txBody>
      </p:sp>
    </p:spTree>
    <p:extLst>
      <p:ext uri="{BB962C8B-B14F-4D97-AF65-F5344CB8AC3E}">
        <p14:creationId xmlns:p14="http://schemas.microsoft.com/office/powerpoint/2010/main" val="321417935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511" y="274638"/>
            <a:ext cx="8486289" cy="1143000"/>
          </a:xfrm>
        </p:spPr>
        <p:txBody>
          <a:bodyPr>
            <a:normAutofit/>
          </a:bodyPr>
          <a:lstStyle/>
          <a:p>
            <a:r>
              <a:rPr lang="en-US" dirty="0" smtClean="0"/>
              <a:t>Interactions Lab – Faculty</a:t>
            </a:r>
            <a:endParaRPr lang="en-US" dirty="0"/>
          </a:p>
        </p:txBody>
      </p:sp>
      <p:pic>
        <p:nvPicPr>
          <p:cNvPr id="7170" name="Picture 2" descr="SheelaghCarpenda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6538" y="1447799"/>
            <a:ext cx="2202179" cy="25908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SaulGreenber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511" y="1453242"/>
            <a:ext cx="1714568" cy="2579914"/>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utouch.cpsc.ucalgary.ca/images/people/EhudSharli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0176" y="1453243"/>
            <a:ext cx="2632564" cy="2579913"/>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www.hcitang.org/uploads/Main/korean-popstar.png"/>
          <p:cNvPicPr>
            <a:picLocks noChangeAspect="1" noChangeArrowheads="1"/>
          </p:cNvPicPr>
          <p:nvPr/>
        </p:nvPicPr>
        <p:blipFill rotWithShape="1">
          <a:blip r:embed="rId5">
            <a:extLst>
              <a:ext uri="{28A0092B-C50C-407E-A947-70E740481C1C}">
                <a14:useLocalDpi xmlns:a14="http://schemas.microsoft.com/office/drawing/2010/main" val="0"/>
              </a:ext>
            </a:extLst>
          </a:blip>
          <a:srcRect l="6425" t="5820" r="8204" b="6702"/>
          <a:stretch/>
        </p:blipFill>
        <p:spPr bwMode="auto">
          <a:xfrm>
            <a:off x="6934200" y="1453243"/>
            <a:ext cx="1934935" cy="257991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00511" y="4191000"/>
            <a:ext cx="8668624" cy="2246769"/>
          </a:xfrm>
          <a:prstGeom prst="rect">
            <a:avLst/>
          </a:prstGeom>
          <a:noFill/>
        </p:spPr>
        <p:txBody>
          <a:bodyPr wrap="square" rtlCol="0">
            <a:spAutoFit/>
          </a:bodyPr>
          <a:lstStyle/>
          <a:p>
            <a:r>
              <a:rPr lang="en-US" sz="2000" b="1" dirty="0" smtClean="0"/>
              <a:t>Saul Greenberg </a:t>
            </a:r>
            <a:r>
              <a:rPr lang="en-US" sz="2000" dirty="0" smtClean="0"/>
              <a:t>(</a:t>
            </a:r>
            <a:r>
              <a:rPr lang="en-US" sz="2000" dirty="0" err="1" smtClean="0"/>
              <a:t>GroupLab</a:t>
            </a:r>
            <a:r>
              <a:rPr lang="en-US" sz="2000" dirty="0" smtClean="0"/>
              <a:t>) – Ubiquitous Computing, Physical Computing</a:t>
            </a:r>
          </a:p>
          <a:p>
            <a:endParaRPr lang="en-US" sz="2000" dirty="0" smtClean="0"/>
          </a:p>
          <a:p>
            <a:r>
              <a:rPr lang="en-US" sz="2000" b="1" dirty="0" err="1" smtClean="0"/>
              <a:t>Sheelagh</a:t>
            </a:r>
            <a:r>
              <a:rPr lang="en-US" sz="2000" b="1" dirty="0" smtClean="0"/>
              <a:t> </a:t>
            </a:r>
            <a:r>
              <a:rPr lang="en-US" sz="2000" b="1" dirty="0" err="1" smtClean="0"/>
              <a:t>Carpendale</a:t>
            </a:r>
            <a:r>
              <a:rPr lang="en-US" sz="2000" b="1" dirty="0" smtClean="0"/>
              <a:t> </a:t>
            </a:r>
            <a:r>
              <a:rPr lang="en-US" sz="2000" dirty="0" smtClean="0"/>
              <a:t>(</a:t>
            </a:r>
            <a:r>
              <a:rPr lang="en-US" sz="2000" dirty="0" err="1" smtClean="0"/>
              <a:t>InnoVis</a:t>
            </a:r>
            <a:r>
              <a:rPr lang="en-US" sz="2000" dirty="0" smtClean="0"/>
              <a:t>) – Information Visualization</a:t>
            </a:r>
          </a:p>
          <a:p>
            <a:endParaRPr lang="en-US" sz="2000" dirty="0" smtClean="0"/>
          </a:p>
          <a:p>
            <a:r>
              <a:rPr lang="en-US" sz="2000" b="1" dirty="0" smtClean="0"/>
              <a:t>Ehud </a:t>
            </a:r>
            <a:r>
              <a:rPr lang="en-US" sz="2000" b="1" dirty="0" err="1" smtClean="0"/>
              <a:t>Sharlin</a:t>
            </a:r>
            <a:r>
              <a:rPr lang="en-US" sz="2000" b="1" dirty="0" smtClean="0"/>
              <a:t> </a:t>
            </a:r>
            <a:r>
              <a:rPr lang="en-US" sz="2000" dirty="0" smtClean="0"/>
              <a:t>(</a:t>
            </a:r>
            <a:r>
              <a:rPr lang="en-US" sz="2000" dirty="0" err="1" smtClean="0"/>
              <a:t>uTouch</a:t>
            </a:r>
            <a:r>
              <a:rPr lang="en-US" sz="2000" dirty="0" smtClean="0"/>
              <a:t>) – Human-Robot Interaction</a:t>
            </a:r>
          </a:p>
          <a:p>
            <a:endParaRPr lang="en-US" sz="2000" dirty="0" smtClean="0"/>
          </a:p>
          <a:p>
            <a:r>
              <a:rPr lang="en-US" sz="2000" b="1" dirty="0" smtClean="0"/>
              <a:t>Tony Tang </a:t>
            </a:r>
            <a:r>
              <a:rPr lang="en-US" sz="2000" dirty="0" smtClean="0"/>
              <a:t>(</a:t>
            </a:r>
            <a:r>
              <a:rPr lang="en-US" sz="2000" dirty="0" err="1" smtClean="0"/>
              <a:t>RICELab</a:t>
            </a:r>
            <a:r>
              <a:rPr lang="en-US" sz="2000" dirty="0" smtClean="0"/>
              <a:t>) – Collaborative Computing</a:t>
            </a:r>
            <a:endParaRPr lang="en-US" sz="2000" dirty="0"/>
          </a:p>
        </p:txBody>
      </p:sp>
    </p:spTree>
    <p:extLst>
      <p:ext uri="{BB962C8B-B14F-4D97-AF65-F5344CB8AC3E}">
        <p14:creationId xmlns:p14="http://schemas.microsoft.com/office/powerpoint/2010/main" val="226421248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Computational Media Design (CMD)</a:t>
            </a:r>
            <a:endParaRPr lang="en-US" dirty="0"/>
          </a:p>
        </p:txBody>
      </p:sp>
      <p:sp>
        <p:nvSpPr>
          <p:cNvPr id="3" name="Content Placeholder 2"/>
          <p:cNvSpPr>
            <a:spLocks noGrp="1"/>
          </p:cNvSpPr>
          <p:nvPr>
            <p:ph idx="1"/>
          </p:nvPr>
        </p:nvSpPr>
        <p:spPr/>
        <p:txBody>
          <a:bodyPr/>
          <a:lstStyle/>
          <a:p>
            <a:r>
              <a:rPr lang="en-US" dirty="0" smtClean="0"/>
              <a:t>Research-based graduate program that explores the relationships between art, music, design, science and technology.</a:t>
            </a:r>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702" t="22685" r="12112" b="28285"/>
          <a:stretch/>
        </p:blipFill>
        <p:spPr bwMode="auto">
          <a:xfrm>
            <a:off x="381000" y="3581399"/>
            <a:ext cx="4521200" cy="2602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G:\Miguel\Research\Research-Current\WeightFont\Examples-data\Matlab\sicely-fatfont-closeup.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386" t="19056" b="31054"/>
          <a:stretch/>
        </p:blipFill>
        <p:spPr bwMode="auto">
          <a:xfrm>
            <a:off x="5638800" y="3409064"/>
            <a:ext cx="3311477" cy="294749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638800" y="3409064"/>
            <a:ext cx="3311477" cy="2947493"/>
          </a:xfrm>
          <a:prstGeom prst="rect">
            <a:avLst/>
          </a:prstGeom>
          <a:noFill/>
          <a:ln w="38100">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p:cNvSpPr/>
          <p:nvPr/>
        </p:nvSpPr>
        <p:spPr>
          <a:xfrm>
            <a:off x="3657600" y="4343401"/>
            <a:ext cx="685801" cy="539410"/>
          </a:xfrm>
          <a:prstGeom prst="rect">
            <a:avLst/>
          </a:prstGeom>
          <a:noFill/>
          <a:ln w="38100">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9" name="Straight Connector 8"/>
          <p:cNvCxnSpPr/>
          <p:nvPr/>
        </p:nvCxnSpPr>
        <p:spPr>
          <a:xfrm flipV="1">
            <a:off x="3657600" y="3409064"/>
            <a:ext cx="1981200" cy="934337"/>
          </a:xfrm>
          <a:prstGeom prst="line">
            <a:avLst/>
          </a:prstGeom>
        </p:spPr>
        <p:style>
          <a:lnRef idx="2">
            <a:schemeClr val="accent2"/>
          </a:lnRef>
          <a:fillRef idx="0">
            <a:schemeClr val="accent2"/>
          </a:fillRef>
          <a:effectRef idx="1">
            <a:schemeClr val="accent2"/>
          </a:effectRef>
          <a:fontRef idx="minor">
            <a:schemeClr val="tx1"/>
          </a:fontRef>
        </p:style>
      </p:cxnSp>
      <p:cxnSp>
        <p:nvCxnSpPr>
          <p:cNvPr id="11" name="Straight Connector 10"/>
          <p:cNvCxnSpPr/>
          <p:nvPr/>
        </p:nvCxnSpPr>
        <p:spPr>
          <a:xfrm>
            <a:off x="3657600" y="4882810"/>
            <a:ext cx="1981200" cy="1473747"/>
          </a:xfrm>
          <a:prstGeom prst="line">
            <a:avLst/>
          </a:prstGeom>
        </p:spPr>
        <p:style>
          <a:lnRef idx="2">
            <a:schemeClr val="accent2"/>
          </a:lnRef>
          <a:fillRef idx="0">
            <a:schemeClr val="accent2"/>
          </a:fillRef>
          <a:effectRef idx="1">
            <a:schemeClr val="accent2"/>
          </a:effectRef>
          <a:fontRef idx="minor">
            <a:schemeClr val="tx1"/>
          </a:fontRef>
        </p:style>
      </p:cxnSp>
      <p:sp>
        <p:nvSpPr>
          <p:cNvPr id="17" name="Content Placeholder 2"/>
          <p:cNvSpPr txBox="1">
            <a:spLocks/>
          </p:cNvSpPr>
          <p:nvPr/>
        </p:nvSpPr>
        <p:spPr>
          <a:xfrm>
            <a:off x="4635907" y="6477000"/>
            <a:ext cx="4343399" cy="30480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200" dirty="0" smtClean="0"/>
              <a:t>By: </a:t>
            </a:r>
            <a:r>
              <a:rPr lang="en-US" sz="1200" dirty="0" err="1" smtClean="0"/>
              <a:t>Uta</a:t>
            </a:r>
            <a:r>
              <a:rPr lang="en-US" sz="1200" dirty="0" smtClean="0"/>
              <a:t> </a:t>
            </a:r>
            <a:r>
              <a:rPr lang="en-US" sz="1200" dirty="0" err="1" smtClean="0"/>
              <a:t>Hinrichs</a:t>
            </a:r>
            <a:r>
              <a:rPr lang="en-US" sz="1200" dirty="0" smtClean="0"/>
              <a:t>, Miguel </a:t>
            </a:r>
            <a:r>
              <a:rPr lang="en-US" sz="1200" dirty="0" err="1" smtClean="0"/>
              <a:t>Nacenta</a:t>
            </a:r>
            <a:r>
              <a:rPr lang="en-US" sz="1200" dirty="0" smtClean="0"/>
              <a:t>, </a:t>
            </a:r>
            <a:r>
              <a:rPr lang="en-US" sz="1200" dirty="0" err="1" smtClean="0"/>
              <a:t>Sheelagh</a:t>
            </a:r>
            <a:r>
              <a:rPr lang="en-US" sz="1200" dirty="0" smtClean="0"/>
              <a:t> </a:t>
            </a:r>
            <a:r>
              <a:rPr lang="en-US" sz="1200" dirty="0" err="1" smtClean="0"/>
              <a:t>Carpendale</a:t>
            </a:r>
            <a:endParaRPr lang="en-US" sz="1200" dirty="0"/>
          </a:p>
        </p:txBody>
      </p:sp>
    </p:spTree>
    <p:extLst>
      <p:ext uri="{BB962C8B-B14F-4D97-AF65-F5344CB8AC3E}">
        <p14:creationId xmlns:p14="http://schemas.microsoft.com/office/powerpoint/2010/main" val="235333461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HCI Research @ </a:t>
            </a:r>
            <a:r>
              <a:rPr lang="en-US" dirty="0" err="1" smtClean="0"/>
              <a:t>UCalgary</a:t>
            </a:r>
            <a:endParaRPr lang="en-US" dirty="0"/>
          </a:p>
        </p:txBody>
      </p:sp>
      <p:sp>
        <p:nvSpPr>
          <p:cNvPr id="4" name="Content Placeholder 3"/>
          <p:cNvSpPr>
            <a:spLocks noGrp="1"/>
          </p:cNvSpPr>
          <p:nvPr>
            <p:ph sz="half" idx="1"/>
          </p:nvPr>
        </p:nvSpPr>
        <p:spPr/>
        <p:style>
          <a:lnRef idx="2">
            <a:schemeClr val="accent1"/>
          </a:lnRef>
          <a:fillRef idx="1">
            <a:schemeClr val="lt1"/>
          </a:fillRef>
          <a:effectRef idx="0">
            <a:schemeClr val="accent1"/>
          </a:effectRef>
          <a:fontRef idx="minor">
            <a:schemeClr val="dk1"/>
          </a:fontRef>
        </p:style>
        <p:txBody>
          <a:bodyPr/>
          <a:lstStyle/>
          <a:p>
            <a:r>
              <a:rPr lang="en-US" b="1" dirty="0" smtClean="0"/>
              <a:t>What</a:t>
            </a:r>
          </a:p>
          <a:p>
            <a:endParaRPr lang="en-US" b="1" dirty="0" smtClean="0"/>
          </a:p>
          <a:p>
            <a:r>
              <a:rPr lang="en-US" dirty="0" smtClean="0"/>
              <a:t>Requirements gathering</a:t>
            </a:r>
          </a:p>
          <a:p>
            <a:pPr lvl="1"/>
            <a:r>
              <a:rPr lang="en-US" sz="1600" dirty="0" smtClean="0"/>
              <a:t>probes</a:t>
            </a:r>
          </a:p>
          <a:p>
            <a:pPr lvl="1"/>
            <a:r>
              <a:rPr lang="en-US" sz="1600" dirty="0" smtClean="0"/>
              <a:t>interviews</a:t>
            </a:r>
          </a:p>
          <a:p>
            <a:r>
              <a:rPr lang="en-US" dirty="0" smtClean="0"/>
              <a:t>Designing prototypes</a:t>
            </a:r>
          </a:p>
          <a:p>
            <a:endParaRPr lang="en-US" dirty="0" smtClean="0"/>
          </a:p>
          <a:p>
            <a:r>
              <a:rPr lang="en-US" dirty="0" smtClean="0"/>
              <a:t>Studies</a:t>
            </a:r>
          </a:p>
          <a:p>
            <a:endParaRPr lang="en-US" dirty="0"/>
          </a:p>
        </p:txBody>
      </p:sp>
      <p:sp>
        <p:nvSpPr>
          <p:cNvPr id="5" name="Content Placeholder 4"/>
          <p:cNvSpPr>
            <a:spLocks noGrp="1"/>
          </p:cNvSpPr>
          <p:nvPr>
            <p:ph sz="half" idx="2"/>
          </p:nvPr>
        </p:nvSpPr>
        <p:spPr/>
        <p:style>
          <a:lnRef idx="2">
            <a:schemeClr val="accent2"/>
          </a:lnRef>
          <a:fillRef idx="1">
            <a:schemeClr val="lt1"/>
          </a:fillRef>
          <a:effectRef idx="0">
            <a:schemeClr val="accent2"/>
          </a:effectRef>
          <a:fontRef idx="minor">
            <a:schemeClr val="dk1"/>
          </a:fontRef>
        </p:style>
        <p:txBody>
          <a:bodyPr/>
          <a:lstStyle/>
          <a:p>
            <a:r>
              <a:rPr lang="en-US" b="1" dirty="0" smtClean="0"/>
              <a:t>How</a:t>
            </a:r>
          </a:p>
          <a:p>
            <a:endParaRPr lang="en-US" dirty="0" smtClean="0"/>
          </a:p>
          <a:p>
            <a:r>
              <a:rPr lang="en-US" dirty="0" smtClean="0"/>
              <a:t>CPSC 502/503</a:t>
            </a:r>
          </a:p>
          <a:p>
            <a:endParaRPr lang="en-US" dirty="0" smtClean="0"/>
          </a:p>
          <a:p>
            <a:r>
              <a:rPr lang="en-US" dirty="0" smtClean="0"/>
              <a:t>Summer RA</a:t>
            </a:r>
          </a:p>
          <a:p>
            <a:endParaRPr lang="en-US" dirty="0"/>
          </a:p>
          <a:p>
            <a:r>
              <a:rPr lang="en-US" dirty="0" smtClean="0"/>
              <a:t>Grad school</a:t>
            </a:r>
            <a:endParaRPr lang="en-US" dirty="0"/>
          </a:p>
        </p:txBody>
      </p:sp>
    </p:spTree>
    <p:extLst>
      <p:ext uri="{BB962C8B-B14F-4D97-AF65-F5344CB8AC3E}">
        <p14:creationId xmlns:p14="http://schemas.microsoft.com/office/powerpoint/2010/main" val="415831663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dirty="0" smtClean="0"/>
              <a:t>Requirements Gathering – Probes</a:t>
            </a:r>
            <a:endParaRPr lang="en-US" sz="4000" dirty="0"/>
          </a:p>
        </p:txBody>
      </p:sp>
      <p:sp>
        <p:nvSpPr>
          <p:cNvPr id="6" name="Content Placeholder 5"/>
          <p:cNvSpPr>
            <a:spLocks noGrp="1"/>
          </p:cNvSpPr>
          <p:nvPr>
            <p:ph idx="1"/>
          </p:nvPr>
        </p:nvSpPr>
        <p:spPr/>
        <p:txBody>
          <a:bodyPr/>
          <a:lstStyle/>
          <a:p>
            <a:endParaRPr lang="en-US"/>
          </a:p>
        </p:txBody>
      </p:sp>
      <p:pic>
        <p:nvPicPr>
          <p:cNvPr id="8194" name="Picture 2" descr="C:\Users\Tony\AppData\Local\Skitch\Screenshot_033114_013441_P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9" y="1447800"/>
            <a:ext cx="9144000" cy="4431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39521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Requirements Gathering - Interviews</a:t>
            </a:r>
            <a:endParaRPr lang="en-US" dirty="0"/>
          </a:p>
        </p:txBody>
      </p:sp>
      <p:pic>
        <p:nvPicPr>
          <p:cNvPr id="9218" name="Picture 2" descr="C:\Users\Tony\AppData\Local\Skitch\Screenshot_033114_013731_P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4271014" cy="5486400"/>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Tony\AppData\Local\Skitch\Screenshot_033114_013749_P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219200"/>
            <a:ext cx="425196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84387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Designing Prototypes</a:t>
            </a:r>
            <a:endParaRPr lang="en-US" dirty="0"/>
          </a:p>
        </p:txBody>
      </p:sp>
      <p:sp>
        <p:nvSpPr>
          <p:cNvPr id="3" name="Content Placeholder 2"/>
          <p:cNvSpPr>
            <a:spLocks noGrp="1"/>
          </p:cNvSpPr>
          <p:nvPr>
            <p:ph idx="1"/>
          </p:nvPr>
        </p:nvSpPr>
        <p:spPr/>
        <p:txBody>
          <a:bodyPr/>
          <a:lstStyle/>
          <a:p>
            <a:endParaRPr lang="en-US"/>
          </a:p>
        </p:txBody>
      </p:sp>
      <p:pic>
        <p:nvPicPr>
          <p:cNvPr id="10242" name="Picture 2" descr="C:\Users\Tony\AppData\Local\Skitch\Screenshot_033114_013930_P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9144000" cy="4754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157461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Designing Prototypes</a:t>
            </a:r>
            <a:endParaRPr lang="en-US" dirty="0"/>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58" t="11787" r="1680" b="12373"/>
          <a:stretch/>
        </p:blipFill>
        <p:spPr bwMode="auto">
          <a:xfrm>
            <a:off x="0" y="1371600"/>
            <a:ext cx="9144000" cy="4825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321334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Designing Prototypes</a:t>
            </a:r>
            <a:endParaRPr lang="en-US" dirty="0"/>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886" t="19636" r="8907" b="15918"/>
          <a:stretch/>
        </p:blipFill>
        <p:spPr bwMode="auto">
          <a:xfrm>
            <a:off x="304800" y="1524000"/>
            <a:ext cx="8485625"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101275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Studies</a:t>
            </a:r>
            <a:endParaRPr lang="en-US" dirty="0"/>
          </a:p>
        </p:txBody>
      </p:sp>
      <p:sp>
        <p:nvSpPr>
          <p:cNvPr id="3" name="Content Placeholder 2"/>
          <p:cNvSpPr>
            <a:spLocks noGrp="1"/>
          </p:cNvSpPr>
          <p:nvPr>
            <p:ph idx="1"/>
          </p:nvPr>
        </p:nvSpPr>
        <p:spPr/>
        <p:txBody>
          <a:bodyPr/>
          <a:lstStyle/>
          <a:p>
            <a:endParaRPr lang="en-US"/>
          </a:p>
        </p:txBody>
      </p:sp>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356" t="9411" r="2425" b="11434"/>
          <a:stretch/>
        </p:blipFill>
        <p:spPr bwMode="auto">
          <a:xfrm>
            <a:off x="381000" y="1447800"/>
            <a:ext cx="8534400" cy="4934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40357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a:t>
            </a:r>
            <a:endParaRPr lang="en-US" dirty="0"/>
          </a:p>
        </p:txBody>
      </p:sp>
      <p:sp>
        <p:nvSpPr>
          <p:cNvPr id="3" name="Content Placeholder 2"/>
          <p:cNvSpPr>
            <a:spLocks noGrp="1"/>
          </p:cNvSpPr>
          <p:nvPr>
            <p:ph idx="1"/>
          </p:nvPr>
        </p:nvSpPr>
        <p:spPr/>
        <p:txBody>
          <a:bodyPr/>
          <a:lstStyle/>
          <a:p>
            <a:r>
              <a:rPr lang="en-US" dirty="0" smtClean="0"/>
              <a:t>CPSC 502/503</a:t>
            </a:r>
          </a:p>
          <a:p>
            <a:endParaRPr lang="en-US" dirty="0" smtClean="0"/>
          </a:p>
          <a:p>
            <a:r>
              <a:rPr lang="en-US" dirty="0" smtClean="0"/>
              <a:t>Summer RA</a:t>
            </a:r>
          </a:p>
          <a:p>
            <a:endParaRPr lang="en-US" dirty="0" smtClean="0"/>
          </a:p>
          <a:p>
            <a:r>
              <a:rPr lang="en-US" dirty="0" smtClean="0"/>
              <a:t>Grad school</a:t>
            </a:r>
          </a:p>
          <a:p>
            <a:endParaRPr lang="en-US" dirty="0"/>
          </a:p>
        </p:txBody>
      </p:sp>
    </p:spTree>
    <p:extLst>
      <p:ext uri="{BB962C8B-B14F-4D97-AF65-F5344CB8AC3E}">
        <p14:creationId xmlns:p14="http://schemas.microsoft.com/office/powerpoint/2010/main" val="107489516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Outline</a:t>
            </a:r>
            <a:endParaRPr lang="en-US" dirty="0"/>
          </a:p>
        </p:txBody>
      </p:sp>
      <p:sp>
        <p:nvSpPr>
          <p:cNvPr id="3" name="Content Placeholder 2"/>
          <p:cNvSpPr>
            <a:spLocks noGrp="1"/>
          </p:cNvSpPr>
          <p:nvPr>
            <p:ph idx="1"/>
          </p:nvPr>
        </p:nvSpPr>
        <p:spPr/>
        <p:txBody>
          <a:bodyPr/>
          <a:lstStyle/>
          <a:p>
            <a:pPr marL="0" indent="0">
              <a:buNone/>
            </a:pPr>
            <a:r>
              <a:rPr lang="en-US" dirty="0" smtClean="0"/>
              <a:t>Courses </a:t>
            </a:r>
            <a:r>
              <a:rPr lang="en-US" sz="2400" dirty="0" smtClean="0"/>
              <a:t>– at </a:t>
            </a:r>
            <a:r>
              <a:rPr lang="en-US" sz="2400" dirty="0" err="1" smtClean="0"/>
              <a:t>UCalgary</a:t>
            </a:r>
            <a:r>
              <a:rPr lang="en-US" sz="2400" dirty="0" smtClean="0"/>
              <a:t> that relate to HCI</a:t>
            </a:r>
          </a:p>
          <a:p>
            <a:pPr marL="0" indent="0">
              <a:buNone/>
            </a:pPr>
            <a:r>
              <a:rPr lang="en-US" dirty="0" smtClean="0"/>
              <a:t>Team </a:t>
            </a:r>
            <a:r>
              <a:rPr lang="en-US" sz="2400" dirty="0" smtClean="0"/>
              <a:t>– faculty and students in CPSC and CMD doing HCI</a:t>
            </a:r>
          </a:p>
          <a:p>
            <a:pPr marL="0" indent="0">
              <a:buNone/>
            </a:pPr>
            <a:r>
              <a:rPr lang="en-US" dirty="0" smtClean="0"/>
              <a:t>Research </a:t>
            </a:r>
            <a:r>
              <a:rPr lang="en-US" sz="2400" dirty="0" smtClean="0"/>
              <a:t>– what we’re up to; how you can get involved</a:t>
            </a:r>
          </a:p>
          <a:p>
            <a:pPr lvl="0"/>
            <a:r>
              <a:rPr lang="en-US" dirty="0" smtClean="0">
                <a:solidFill>
                  <a:prstClr val="black"/>
                </a:solidFill>
              </a:rPr>
              <a:t>Grad School </a:t>
            </a:r>
            <a:r>
              <a:rPr lang="en-US" sz="2400" dirty="0" smtClean="0">
                <a:solidFill>
                  <a:prstClr val="black"/>
                </a:solidFill>
              </a:rPr>
              <a:t>– what is it</a:t>
            </a:r>
            <a:endParaRPr lang="en-US" sz="2400" dirty="0">
              <a:solidFill>
                <a:prstClr val="black"/>
              </a:solidFill>
            </a:endParaRPr>
          </a:p>
          <a:p>
            <a:pPr marL="0" indent="0">
              <a:buNone/>
            </a:pPr>
            <a:endParaRPr lang="en-US" sz="2400" dirty="0" smtClean="0"/>
          </a:p>
          <a:p>
            <a:pPr marL="0" indent="0">
              <a:buNone/>
            </a:pPr>
            <a:endParaRPr lang="en-US" sz="2400" dirty="0"/>
          </a:p>
        </p:txBody>
      </p:sp>
    </p:spTree>
    <p:extLst>
      <p:ext uri="{BB962C8B-B14F-4D97-AF65-F5344CB8AC3E}">
        <p14:creationId xmlns:p14="http://schemas.microsoft.com/office/powerpoint/2010/main" val="75074741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CPSC 502/503 – Research project</a:t>
            </a:r>
            <a:endParaRPr lang="en-US" dirty="0"/>
          </a:p>
        </p:txBody>
      </p:sp>
      <p:sp>
        <p:nvSpPr>
          <p:cNvPr id="3" name="Content Placeholder 2"/>
          <p:cNvSpPr>
            <a:spLocks noGrp="1"/>
          </p:cNvSpPr>
          <p:nvPr>
            <p:ph idx="1"/>
          </p:nvPr>
        </p:nvSpPr>
        <p:spPr/>
        <p:txBody>
          <a:bodyPr>
            <a:normAutofit/>
          </a:bodyPr>
          <a:lstStyle/>
          <a:p>
            <a:r>
              <a:rPr lang="en-US" dirty="0" smtClean="0"/>
              <a:t>CPSC 502 – two term (for </a:t>
            </a:r>
            <a:r>
              <a:rPr lang="en-US" dirty="0" err="1" smtClean="0"/>
              <a:t>Honours</a:t>
            </a:r>
            <a:r>
              <a:rPr lang="en-US" dirty="0" smtClean="0"/>
              <a:t> students)</a:t>
            </a:r>
          </a:p>
          <a:p>
            <a:r>
              <a:rPr lang="en-US" dirty="0" smtClean="0"/>
              <a:t>CPSC 503 – one term</a:t>
            </a:r>
          </a:p>
          <a:p>
            <a:endParaRPr lang="en-US" dirty="0"/>
          </a:p>
          <a:p>
            <a:r>
              <a:rPr lang="en-US" dirty="0" smtClean="0"/>
              <a:t>Research project</a:t>
            </a:r>
          </a:p>
          <a:p>
            <a:pPr lvl="1"/>
            <a:r>
              <a:rPr lang="en-US" sz="2400" dirty="0" smtClean="0"/>
              <a:t>Defined by you and your supervisor</a:t>
            </a:r>
          </a:p>
          <a:p>
            <a:pPr lvl="1"/>
            <a:r>
              <a:rPr lang="en-US" sz="2400" dirty="0" smtClean="0"/>
              <a:t>You set the schedule</a:t>
            </a:r>
          </a:p>
          <a:p>
            <a:pPr lvl="1"/>
            <a:r>
              <a:rPr lang="en-US" sz="2400" dirty="0" smtClean="0"/>
              <a:t>You are a researcher!</a:t>
            </a:r>
          </a:p>
          <a:p>
            <a:pPr lvl="1"/>
            <a:r>
              <a:rPr lang="en-US" sz="2400" dirty="0" smtClean="0"/>
              <a:t>Assessed on: proposal, research paper, presentation</a:t>
            </a:r>
            <a:endParaRPr lang="en-US" sz="2400" dirty="0"/>
          </a:p>
        </p:txBody>
      </p:sp>
    </p:spTree>
    <p:extLst>
      <p:ext uri="{BB962C8B-B14F-4D97-AF65-F5344CB8AC3E}">
        <p14:creationId xmlns:p14="http://schemas.microsoft.com/office/powerpoint/2010/main" val="244139794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Summer RA</a:t>
            </a:r>
            <a:endParaRPr lang="en-US" dirty="0"/>
          </a:p>
        </p:txBody>
      </p:sp>
      <p:sp>
        <p:nvSpPr>
          <p:cNvPr id="3" name="Content Placeholder 2"/>
          <p:cNvSpPr>
            <a:spLocks noGrp="1"/>
          </p:cNvSpPr>
          <p:nvPr>
            <p:ph idx="1"/>
          </p:nvPr>
        </p:nvSpPr>
        <p:spPr/>
        <p:txBody>
          <a:bodyPr>
            <a:normAutofit/>
          </a:bodyPr>
          <a:lstStyle/>
          <a:p>
            <a:r>
              <a:rPr lang="en-US" dirty="0" smtClean="0"/>
              <a:t>Usually through the summer</a:t>
            </a:r>
          </a:p>
          <a:p>
            <a:r>
              <a:rPr lang="en-US" dirty="0" smtClean="0"/>
              <a:t>You get paid</a:t>
            </a:r>
          </a:p>
          <a:p>
            <a:endParaRPr lang="en-US" dirty="0"/>
          </a:p>
          <a:p>
            <a:r>
              <a:rPr lang="en-US" dirty="0" smtClean="0"/>
              <a:t>Research project</a:t>
            </a:r>
          </a:p>
          <a:p>
            <a:pPr lvl="1"/>
            <a:r>
              <a:rPr lang="en-US" sz="2400" dirty="0" smtClean="0"/>
              <a:t>Defined by you and your supervisor</a:t>
            </a:r>
          </a:p>
          <a:p>
            <a:pPr lvl="1"/>
            <a:r>
              <a:rPr lang="en-US" sz="2400" dirty="0" smtClean="0"/>
              <a:t>You set the schedule</a:t>
            </a:r>
          </a:p>
          <a:p>
            <a:pPr lvl="1"/>
            <a:r>
              <a:rPr lang="en-US" sz="2400" dirty="0" smtClean="0"/>
              <a:t>You are a researcher!</a:t>
            </a:r>
          </a:p>
          <a:p>
            <a:pPr lvl="1"/>
            <a:r>
              <a:rPr lang="en-US" sz="2400" dirty="0" smtClean="0"/>
              <a:t>Assessed on: proposal, research paper, presentation</a:t>
            </a:r>
            <a:endParaRPr lang="en-US" sz="2400" dirty="0"/>
          </a:p>
        </p:txBody>
      </p:sp>
    </p:spTree>
    <p:extLst>
      <p:ext uri="{BB962C8B-B14F-4D97-AF65-F5344CB8AC3E}">
        <p14:creationId xmlns:p14="http://schemas.microsoft.com/office/powerpoint/2010/main" val="200184949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 school (MSc)</a:t>
            </a:r>
            <a:endParaRPr lang="en-US" dirty="0"/>
          </a:p>
        </p:txBody>
      </p:sp>
      <p:sp>
        <p:nvSpPr>
          <p:cNvPr id="3" name="Content Placeholder 2"/>
          <p:cNvSpPr>
            <a:spLocks noGrp="1"/>
          </p:cNvSpPr>
          <p:nvPr>
            <p:ph idx="1"/>
          </p:nvPr>
        </p:nvSpPr>
        <p:spPr/>
        <p:txBody>
          <a:bodyPr>
            <a:normAutofit/>
          </a:bodyPr>
          <a:lstStyle/>
          <a:p>
            <a:r>
              <a:rPr lang="en-US" dirty="0" smtClean="0"/>
              <a:t>Two year program (5 courses total)</a:t>
            </a:r>
          </a:p>
          <a:p>
            <a:r>
              <a:rPr lang="en-US" dirty="0" smtClean="0"/>
              <a:t>You get paid ($20k min - $56k w/ scholarships)</a:t>
            </a:r>
          </a:p>
          <a:p>
            <a:endParaRPr lang="en-US" dirty="0"/>
          </a:p>
          <a:p>
            <a:r>
              <a:rPr lang="en-US" dirty="0" smtClean="0"/>
              <a:t>Research project</a:t>
            </a:r>
          </a:p>
          <a:p>
            <a:pPr lvl="1"/>
            <a:r>
              <a:rPr lang="en-US" sz="2400" dirty="0" smtClean="0"/>
              <a:t>Defined by you and your supervisor</a:t>
            </a:r>
          </a:p>
          <a:p>
            <a:pPr lvl="1"/>
            <a:r>
              <a:rPr lang="en-US" sz="2400" dirty="0" smtClean="0"/>
              <a:t>You set the schedule</a:t>
            </a:r>
          </a:p>
          <a:p>
            <a:pPr lvl="1"/>
            <a:r>
              <a:rPr lang="en-US" sz="2400" dirty="0" smtClean="0"/>
              <a:t>You are a researcher!</a:t>
            </a:r>
          </a:p>
          <a:p>
            <a:pPr lvl="1"/>
            <a:r>
              <a:rPr lang="en-US" sz="2400" dirty="0" smtClean="0"/>
              <a:t>Assessed on: proposal, research paper, presentation</a:t>
            </a:r>
            <a:endParaRPr lang="en-US" sz="2400" dirty="0"/>
          </a:p>
        </p:txBody>
      </p:sp>
    </p:spTree>
    <p:extLst>
      <p:ext uri="{BB962C8B-B14F-4D97-AF65-F5344CB8AC3E}">
        <p14:creationId xmlns:p14="http://schemas.microsoft.com/office/powerpoint/2010/main" val="206649713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Undergrad » how to solve a problem</a:t>
            </a:r>
            <a:endParaRPr lang="en-US"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1600" b="98000" l="16600" r="83600">
                        <a14:foregroundMark x1="6800" y1="55400" x2="6800" y2="55400"/>
                        <a14:foregroundMark x1="8800" y1="57200" x2="8800" y2="57200"/>
                        <a14:foregroundMark x1="19000" y1="57600" x2="19000" y2="57600"/>
                        <a14:foregroundMark x1="19000" y1="63600" x2="19000" y2="63600"/>
                        <a14:foregroundMark x1="19000" y1="67400" x2="19000" y2="67400"/>
                        <a14:foregroundMark x1="18400" y1="79400" x2="18400" y2="79400"/>
                        <a14:foregroundMark x1="20600" y1="81200" x2="20600" y2="81200"/>
                        <a14:foregroundMark x1="20000" y1="90000" x2="20000" y2="90000"/>
                        <a14:foregroundMark x1="20200" y1="92200" x2="20200" y2="92200"/>
                        <a14:foregroundMark x1="17800" y1="88800" x2="17800" y2="88800"/>
                        <a14:foregroundMark x1="17800" y1="86600" x2="17800" y2="86600"/>
                        <a14:foregroundMark x1="20000" y1="20200" x2="20000" y2="20200"/>
                        <a14:foregroundMark x1="17400" y1="19800" x2="17400" y2="19800"/>
                        <a14:foregroundMark x1="17600" y1="12800" x2="17600" y2="12800"/>
                        <a14:foregroundMark x1="18600" y1="70400" x2="18600" y2="70400"/>
                        <a14:foregroundMark x1="18000" y1="65400" x2="18000" y2="65400"/>
                        <a14:foregroundMark x1="17800" y1="60800" x2="17800" y2="60800"/>
                        <a14:foregroundMark x1="17800" y1="53200" x2="17800" y2="53200"/>
                        <a14:foregroundMark x1="17400" y1="44400" x2="17400" y2="44400"/>
                        <a14:foregroundMark x1="17800" y1="32600" x2="17800" y2="32600"/>
                        <a14:foregroundMark x1="17400" y1="23000" x2="17400" y2="23000"/>
                        <a14:foregroundMark x1="17800" y1="51000" x2="17800" y2="51000"/>
                        <a14:foregroundMark x1="17400" y1="48000" x2="17400" y2="48000"/>
                        <a14:foregroundMark x1="17000" y1="41200" x2="17000" y2="41200"/>
                        <a14:foregroundMark x1="17000" y1="36000" x2="17000" y2="36000"/>
                        <a14:foregroundMark x1="17000" y1="29000" x2="17000" y2="29000"/>
                        <a14:foregroundMark x1="17200" y1="46200" x2="17200" y2="46200"/>
                        <a14:foregroundMark x1="17000" y1="51200" x2="17000" y2="51200"/>
                        <a14:foregroundMark x1="17000" y1="55600" x2="17000" y2="55600"/>
                        <a14:foregroundMark x1="17000" y1="65800" x2="17000" y2="65800"/>
                        <a14:foregroundMark x1="17000" y1="70400" x2="17000" y2="70400"/>
                        <a14:foregroundMark x1="17000" y1="78200" x2="17000" y2="78200"/>
                        <a14:foregroundMark x1="17000" y1="76600" x2="17000" y2="76600"/>
                        <a14:foregroundMark x1="17000" y1="74600" x2="17000" y2="74600"/>
                        <a14:foregroundMark x1="17000" y1="73000" x2="17000" y2="73000"/>
                        <a14:foregroundMark x1="17000" y1="81600" x2="17000" y2="81600"/>
                        <a14:foregroundMark x1="17000" y1="90000" x2="17000" y2="90000"/>
                        <a14:foregroundMark x1="17000" y1="84600" x2="17000" y2="84600"/>
                        <a14:foregroundMark x1="17000" y1="85800" x2="17000" y2="85800"/>
                        <a14:foregroundMark x1="17000" y1="91200" x2="17000" y2="91200"/>
                        <a14:foregroundMark x1="17000" y1="79800" x2="17000" y2="79800"/>
                        <a14:foregroundMark x1="17000" y1="83200" x2="17000" y2="83200"/>
                        <a14:foregroundMark x1="17000" y1="77400" x2="17000" y2="77400"/>
                        <a14:foregroundMark x1="17000" y1="80600" x2="17000" y2="80600"/>
                        <a14:foregroundMark x1="17000" y1="78800" x2="17000" y2="78800"/>
                        <a14:foregroundMark x1="17000" y1="82400" x2="17000" y2="82400"/>
                        <a14:foregroundMark x1="16800" y1="84000" x2="16800" y2="84000"/>
                        <a14:foregroundMark x1="17000" y1="75800" x2="17000" y2="75800"/>
                        <a14:foregroundMark x1="17000" y1="74000" x2="17000" y2="74000"/>
                        <a14:foregroundMark x1="17000" y1="85200" x2="17000" y2="85200"/>
                        <a14:foregroundMark x1="16800" y1="26800" x2="16800" y2="26800"/>
                        <a14:foregroundMark x1="17000" y1="16800" x2="17000" y2="16800"/>
                        <a14:foregroundMark x1="16800" y1="11000" x2="16800" y2="11000"/>
                        <a14:foregroundMark x1="16800" y1="12200" x2="16800" y2="12200"/>
                        <a14:foregroundMark x1="17000" y1="13000" x2="17000" y2="13000"/>
                        <a14:foregroundMark x1="17000" y1="21800" x2="17000" y2="21800"/>
                        <a14:backgroundMark x1="24600" y1="83800" x2="24600" y2="83800"/>
                      </a14:backgroundRemoval>
                    </a14:imgEffect>
                  </a14:imgLayer>
                </a14:imgProps>
              </a:ext>
            </a:extLst>
          </a:blip>
          <a:stretch>
            <a:fillRect/>
          </a:stretch>
        </p:blipFill>
        <p:spPr>
          <a:xfrm>
            <a:off x="-487805" y="1905253"/>
            <a:ext cx="4170805" cy="4170805"/>
          </a:xfrm>
          <a:prstGeom prst="rect">
            <a:avLst/>
          </a:prstGeom>
        </p:spPr>
      </p:pic>
      <p:sp>
        <p:nvSpPr>
          <p:cNvPr id="5" name="Extract 4"/>
          <p:cNvSpPr/>
          <p:nvPr/>
        </p:nvSpPr>
        <p:spPr>
          <a:xfrm rot="5400000">
            <a:off x="3327085" y="3062111"/>
            <a:ext cx="1487941" cy="1199445"/>
          </a:xfrm>
          <a:prstGeom prst="flowChartExtra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4"/>
          <a:srcRect l="15759"/>
          <a:stretch/>
        </p:blipFill>
        <p:spPr>
          <a:xfrm>
            <a:off x="5094111" y="2243666"/>
            <a:ext cx="3880592" cy="3067755"/>
          </a:xfrm>
          <a:prstGeom prst="rect">
            <a:avLst/>
          </a:prstGeom>
        </p:spPr>
      </p:pic>
    </p:spTree>
    <p:extLst>
      <p:ext uri="{BB962C8B-B14F-4D97-AF65-F5344CB8AC3E}">
        <p14:creationId xmlns:p14="http://schemas.microsoft.com/office/powerpoint/2010/main" val="39068187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Undergrad » how to solve a problem</a:t>
            </a:r>
            <a:endParaRPr lang="en-US" dirty="0"/>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1600" b="98000" l="16600" r="83600">
                        <a14:foregroundMark x1="6800" y1="55400" x2="6800" y2="55400"/>
                        <a14:foregroundMark x1="8800" y1="57200" x2="8800" y2="57200"/>
                        <a14:foregroundMark x1="19000" y1="57600" x2="19000" y2="57600"/>
                        <a14:foregroundMark x1="19000" y1="63600" x2="19000" y2="63600"/>
                        <a14:foregroundMark x1="19000" y1="67400" x2="19000" y2="67400"/>
                        <a14:foregroundMark x1="18400" y1="79400" x2="18400" y2="79400"/>
                        <a14:foregroundMark x1="20600" y1="81200" x2="20600" y2="81200"/>
                        <a14:foregroundMark x1="20000" y1="90000" x2="20000" y2="90000"/>
                        <a14:foregroundMark x1="20200" y1="92200" x2="20200" y2="92200"/>
                        <a14:foregroundMark x1="17800" y1="88800" x2="17800" y2="88800"/>
                        <a14:foregroundMark x1="17800" y1="86600" x2="17800" y2="86600"/>
                        <a14:foregroundMark x1="20000" y1="20200" x2="20000" y2="20200"/>
                        <a14:foregroundMark x1="17400" y1="19800" x2="17400" y2="19800"/>
                        <a14:foregroundMark x1="17600" y1="12800" x2="17600" y2="12800"/>
                        <a14:foregroundMark x1="18600" y1="70400" x2="18600" y2="70400"/>
                        <a14:foregroundMark x1="18000" y1="65400" x2="18000" y2="65400"/>
                        <a14:foregroundMark x1="17800" y1="60800" x2="17800" y2="60800"/>
                        <a14:foregroundMark x1="17800" y1="53200" x2="17800" y2="53200"/>
                        <a14:foregroundMark x1="17400" y1="44400" x2="17400" y2="44400"/>
                        <a14:foregroundMark x1="17800" y1="32600" x2="17800" y2="32600"/>
                        <a14:foregroundMark x1="17400" y1="23000" x2="17400" y2="23000"/>
                        <a14:foregroundMark x1="17800" y1="51000" x2="17800" y2="51000"/>
                        <a14:foregroundMark x1="17400" y1="48000" x2="17400" y2="48000"/>
                        <a14:foregroundMark x1="17000" y1="41200" x2="17000" y2="41200"/>
                        <a14:foregroundMark x1="17000" y1="36000" x2="17000" y2="36000"/>
                        <a14:foregroundMark x1="17000" y1="29000" x2="17000" y2="29000"/>
                        <a14:foregroundMark x1="17200" y1="46200" x2="17200" y2="46200"/>
                        <a14:foregroundMark x1="17000" y1="51200" x2="17000" y2="51200"/>
                        <a14:foregroundMark x1="17000" y1="55600" x2="17000" y2="55600"/>
                        <a14:foregroundMark x1="17000" y1="65800" x2="17000" y2="65800"/>
                        <a14:foregroundMark x1="17000" y1="70400" x2="17000" y2="70400"/>
                        <a14:foregroundMark x1="17000" y1="78200" x2="17000" y2="78200"/>
                        <a14:foregroundMark x1="17000" y1="76600" x2="17000" y2="76600"/>
                        <a14:foregroundMark x1="17000" y1="74600" x2="17000" y2="74600"/>
                        <a14:foregroundMark x1="17000" y1="73000" x2="17000" y2="73000"/>
                        <a14:foregroundMark x1="17000" y1="81600" x2="17000" y2="81600"/>
                        <a14:foregroundMark x1="17000" y1="90000" x2="17000" y2="90000"/>
                        <a14:foregroundMark x1="17000" y1="84600" x2="17000" y2="84600"/>
                        <a14:foregroundMark x1="17000" y1="85800" x2="17000" y2="85800"/>
                        <a14:foregroundMark x1="17000" y1="91200" x2="17000" y2="91200"/>
                        <a14:foregroundMark x1="17000" y1="79800" x2="17000" y2="79800"/>
                        <a14:foregroundMark x1="17000" y1="83200" x2="17000" y2="83200"/>
                        <a14:foregroundMark x1="17000" y1="77400" x2="17000" y2="77400"/>
                        <a14:foregroundMark x1="17000" y1="80600" x2="17000" y2="80600"/>
                        <a14:foregroundMark x1="17000" y1="78800" x2="17000" y2="78800"/>
                        <a14:foregroundMark x1="17000" y1="82400" x2="17000" y2="82400"/>
                        <a14:foregroundMark x1="16800" y1="84000" x2="16800" y2="84000"/>
                        <a14:foregroundMark x1="17000" y1="75800" x2="17000" y2="75800"/>
                        <a14:foregroundMark x1="17000" y1="74000" x2="17000" y2="74000"/>
                        <a14:foregroundMark x1="17000" y1="85200" x2="17000" y2="85200"/>
                        <a14:foregroundMark x1="16800" y1="26800" x2="16800" y2="26800"/>
                        <a14:foregroundMark x1="17000" y1="16800" x2="17000" y2="16800"/>
                        <a14:foregroundMark x1="16800" y1="11000" x2="16800" y2="11000"/>
                        <a14:foregroundMark x1="16800" y1="12200" x2="16800" y2="12200"/>
                        <a14:foregroundMark x1="17000" y1="13000" x2="17000" y2="13000"/>
                        <a14:foregroundMark x1="17000" y1="21800" x2="17000" y2="21800"/>
                        <a14:backgroundMark x1="24600" y1="83800" x2="24600" y2="83800"/>
                      </a14:backgroundRemoval>
                    </a14:imgEffect>
                  </a14:imgLayer>
                </a14:imgProps>
              </a:ext>
            </a:extLst>
          </a:blip>
          <a:stretch>
            <a:fillRect/>
          </a:stretch>
        </p:blipFill>
        <p:spPr>
          <a:xfrm>
            <a:off x="-487805" y="1905253"/>
            <a:ext cx="4170805" cy="4170805"/>
          </a:xfrm>
          <a:prstGeom prst="rect">
            <a:avLst/>
          </a:prstGeom>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backgroundRemoval t="1600" b="98200" l="15800" r="84400">
                        <a14:foregroundMark x1="16800" y1="49000" x2="16800" y2="49000"/>
                        <a14:foregroundMark x1="16400" y1="38600" x2="16400" y2="38600"/>
                        <a14:foregroundMark x1="16400" y1="18200" x2="16400" y2="18200"/>
                        <a14:foregroundMark x1="16600" y1="16200" x2="16600" y2="16200"/>
                        <a14:foregroundMark x1="16200" y1="12000" x2="16200" y2="12000"/>
                        <a14:foregroundMark x1="16200" y1="10800" x2="16200" y2="10800"/>
                        <a14:foregroundMark x1="16200" y1="14600" x2="16200" y2="14600"/>
                        <a14:foregroundMark x1="16200" y1="13200" x2="16200" y2="13200"/>
                        <a14:foregroundMark x1="16400" y1="25400" x2="16400" y2="25400"/>
                        <a14:foregroundMark x1="16200" y1="22400" x2="16200" y2="22400"/>
                        <a14:foregroundMark x1="16200" y1="20600" x2="16200" y2="20600"/>
                        <a14:foregroundMark x1="16200" y1="28600" x2="16200" y2="28600"/>
                        <a14:foregroundMark x1="16200" y1="32400" x2="16200" y2="32400"/>
                        <a14:foregroundMark x1="16200" y1="27200" x2="16200" y2="27200"/>
                        <a14:foregroundMark x1="16200" y1="30600" x2="16200" y2="30600"/>
                        <a14:foregroundMark x1="16200" y1="34800" x2="16200" y2="34800"/>
                        <a14:foregroundMark x1="16200" y1="33800" x2="16200" y2="33800"/>
                        <a14:foregroundMark x1="16200" y1="36600" x2="16200" y2="36600"/>
                        <a14:foregroundMark x1="16200" y1="43200" x2="16200" y2="43200"/>
                        <a14:foregroundMark x1="16200" y1="41400" x2="16200" y2="41400"/>
                        <a14:foregroundMark x1="16200" y1="40000" x2="16200" y2="40000"/>
                        <a14:foregroundMark x1="16200" y1="42400" x2="16200" y2="42400"/>
                        <a14:foregroundMark x1="16200" y1="46400" x2="16200" y2="46400"/>
                        <a14:foregroundMark x1="16200" y1="44400" x2="16200" y2="44400"/>
                        <a14:foregroundMark x1="16200" y1="45200" x2="16200" y2="45200"/>
                        <a14:foregroundMark x1="16200" y1="56400" x2="16200" y2="56400"/>
                        <a14:foregroundMark x1="16200" y1="60600" x2="16200" y2="60600"/>
                        <a14:foregroundMark x1="16200" y1="52200" x2="16200" y2="52200"/>
                        <a14:foregroundMark x1="16200" y1="53600" x2="16200" y2="53600"/>
                        <a14:foregroundMark x1="16200" y1="63600" x2="16200" y2="63600"/>
                        <a14:foregroundMark x1="16400" y1="69400" x2="16400" y2="69400"/>
                        <a14:foregroundMark x1="16400" y1="88000" x2="16400" y2="88000"/>
                        <a14:foregroundMark x1="16200" y1="86600" x2="16200" y2="86600"/>
                        <a14:foregroundMark x1="16200" y1="67200" x2="16200" y2="67200"/>
                        <a14:foregroundMark x1="16200" y1="59200" x2="16200" y2="59200"/>
                        <a14:foregroundMark x1="16200" y1="51200" x2="16200" y2="51200"/>
                      </a14:backgroundRemoval>
                    </a14:imgEffect>
                  </a14:imgLayer>
                </a14:imgProps>
              </a:ext>
            </a:extLst>
          </a:blip>
          <a:stretch>
            <a:fillRect/>
          </a:stretch>
        </p:blipFill>
        <p:spPr>
          <a:xfrm>
            <a:off x="-487805" y="1905252"/>
            <a:ext cx="4170805" cy="4170805"/>
          </a:xfrm>
          <a:prstGeom prst="rect">
            <a:avLst/>
          </a:prstGeom>
        </p:spPr>
      </p:pic>
      <p:pic>
        <p:nvPicPr>
          <p:cNvPr id="7" name="Picture 6"/>
          <p:cNvPicPr>
            <a:picLocks noChangeAspect="1"/>
          </p:cNvPicPr>
          <p:nvPr/>
        </p:nvPicPr>
        <p:blipFill>
          <a:blip r:embed="rId6"/>
          <a:stretch>
            <a:fillRect/>
          </a:stretch>
        </p:blipFill>
        <p:spPr>
          <a:xfrm>
            <a:off x="3182649" y="4717532"/>
            <a:ext cx="2675585" cy="2140468"/>
          </a:xfrm>
          <a:prstGeom prst="rect">
            <a:avLst/>
          </a:prstGeom>
        </p:spPr>
      </p:pic>
      <p:sp>
        <p:nvSpPr>
          <p:cNvPr id="8" name="Extract 7"/>
          <p:cNvSpPr/>
          <p:nvPr/>
        </p:nvSpPr>
        <p:spPr>
          <a:xfrm rot="5400000">
            <a:off x="3757991" y="3062111"/>
            <a:ext cx="1487941" cy="1199445"/>
          </a:xfrm>
          <a:prstGeom prst="flowChartExtra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7"/>
          <a:stretch>
            <a:fillRect/>
          </a:stretch>
        </p:blipFill>
        <p:spPr>
          <a:xfrm>
            <a:off x="3182649" y="4670463"/>
            <a:ext cx="2682828" cy="2187537"/>
          </a:xfrm>
          <a:prstGeom prst="rect">
            <a:avLst/>
          </a:prstGeom>
        </p:spPr>
      </p:pic>
      <p:pic>
        <p:nvPicPr>
          <p:cNvPr id="10" name="Picture 9"/>
          <p:cNvPicPr>
            <a:picLocks noChangeAspect="1"/>
          </p:cNvPicPr>
          <p:nvPr/>
        </p:nvPicPr>
        <p:blipFill rotWithShape="1">
          <a:blip r:embed="rId8"/>
          <a:srcRect l="24520" t="34453" r="4153" b="23118"/>
          <a:stretch/>
        </p:blipFill>
        <p:spPr>
          <a:xfrm>
            <a:off x="5601781" y="2829513"/>
            <a:ext cx="3580967" cy="1576291"/>
          </a:xfrm>
          <a:prstGeom prst="rect">
            <a:avLst/>
          </a:prstGeom>
        </p:spPr>
      </p:pic>
      <p:sp>
        <p:nvSpPr>
          <p:cNvPr id="11" name="TextBox 10"/>
          <p:cNvSpPr txBox="1"/>
          <p:nvPr/>
        </p:nvSpPr>
        <p:spPr>
          <a:xfrm>
            <a:off x="8130520" y="4071201"/>
            <a:ext cx="991439"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600" dirty="0" smtClean="0"/>
              <a:t>50%</a:t>
            </a:r>
            <a:endParaRPr lang="en-US" sz="3600" dirty="0"/>
          </a:p>
        </p:txBody>
      </p:sp>
    </p:spTree>
    <p:extLst>
      <p:ext uri="{BB962C8B-B14F-4D97-AF65-F5344CB8AC3E}">
        <p14:creationId xmlns:p14="http://schemas.microsoft.com/office/powerpoint/2010/main" val="5959144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Undergrad » how to solve a problem</a:t>
            </a:r>
            <a:endParaRPr lang="en-US" dirty="0"/>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1600" b="98000" l="16600" r="83600">
                        <a14:foregroundMark x1="6800" y1="55400" x2="6800" y2="55400"/>
                        <a14:foregroundMark x1="8800" y1="57200" x2="8800" y2="57200"/>
                        <a14:foregroundMark x1="19000" y1="57600" x2="19000" y2="57600"/>
                        <a14:foregroundMark x1="19000" y1="63600" x2="19000" y2="63600"/>
                        <a14:foregroundMark x1="19000" y1="67400" x2="19000" y2="67400"/>
                        <a14:foregroundMark x1="18400" y1="79400" x2="18400" y2="79400"/>
                        <a14:foregroundMark x1="20600" y1="81200" x2="20600" y2="81200"/>
                        <a14:foregroundMark x1="20000" y1="90000" x2="20000" y2="90000"/>
                        <a14:foregroundMark x1="20200" y1="92200" x2="20200" y2="92200"/>
                        <a14:foregroundMark x1="17800" y1="88800" x2="17800" y2="88800"/>
                        <a14:foregroundMark x1="17800" y1="86600" x2="17800" y2="86600"/>
                        <a14:foregroundMark x1="20000" y1="20200" x2="20000" y2="20200"/>
                        <a14:foregroundMark x1="17400" y1="19800" x2="17400" y2="19800"/>
                        <a14:foregroundMark x1="17600" y1="12800" x2="17600" y2="12800"/>
                        <a14:foregroundMark x1="18600" y1="70400" x2="18600" y2="70400"/>
                        <a14:foregroundMark x1="18000" y1="65400" x2="18000" y2="65400"/>
                        <a14:foregroundMark x1="17800" y1="60800" x2="17800" y2="60800"/>
                        <a14:foregroundMark x1="17800" y1="53200" x2="17800" y2="53200"/>
                        <a14:foregroundMark x1="17400" y1="44400" x2="17400" y2="44400"/>
                        <a14:foregroundMark x1="17800" y1="32600" x2="17800" y2="32600"/>
                        <a14:foregroundMark x1="17400" y1="23000" x2="17400" y2="23000"/>
                        <a14:foregroundMark x1="17800" y1="51000" x2="17800" y2="51000"/>
                        <a14:foregroundMark x1="17400" y1="48000" x2="17400" y2="48000"/>
                        <a14:foregroundMark x1="17000" y1="41200" x2="17000" y2="41200"/>
                        <a14:foregroundMark x1="17000" y1="36000" x2="17000" y2="36000"/>
                        <a14:foregroundMark x1="17000" y1="29000" x2="17000" y2="29000"/>
                        <a14:foregroundMark x1="17200" y1="46200" x2="17200" y2="46200"/>
                        <a14:foregroundMark x1="17000" y1="51200" x2="17000" y2="51200"/>
                        <a14:foregroundMark x1="17000" y1="55600" x2="17000" y2="55600"/>
                        <a14:foregroundMark x1="17000" y1="65800" x2="17000" y2="65800"/>
                        <a14:foregroundMark x1="17000" y1="70400" x2="17000" y2="70400"/>
                        <a14:foregroundMark x1="17000" y1="78200" x2="17000" y2="78200"/>
                        <a14:foregroundMark x1="17000" y1="76600" x2="17000" y2="76600"/>
                        <a14:foregroundMark x1="17000" y1="74600" x2="17000" y2="74600"/>
                        <a14:foregroundMark x1="17000" y1="73000" x2="17000" y2="73000"/>
                        <a14:foregroundMark x1="17000" y1="81600" x2="17000" y2="81600"/>
                        <a14:foregroundMark x1="17000" y1="90000" x2="17000" y2="90000"/>
                        <a14:foregroundMark x1="17000" y1="84600" x2="17000" y2="84600"/>
                        <a14:foregroundMark x1="17000" y1="85800" x2="17000" y2="85800"/>
                        <a14:foregroundMark x1="17000" y1="91200" x2="17000" y2="91200"/>
                        <a14:foregroundMark x1="17000" y1="79800" x2="17000" y2="79800"/>
                        <a14:foregroundMark x1="17000" y1="83200" x2="17000" y2="83200"/>
                        <a14:foregroundMark x1="17000" y1="77400" x2="17000" y2="77400"/>
                        <a14:foregroundMark x1="17000" y1="80600" x2="17000" y2="80600"/>
                        <a14:foregroundMark x1="17000" y1="78800" x2="17000" y2="78800"/>
                        <a14:foregroundMark x1="17000" y1="82400" x2="17000" y2="82400"/>
                        <a14:foregroundMark x1="16800" y1="84000" x2="16800" y2="84000"/>
                        <a14:foregroundMark x1="17000" y1="75800" x2="17000" y2="75800"/>
                        <a14:foregroundMark x1="17000" y1="74000" x2="17000" y2="74000"/>
                        <a14:foregroundMark x1="17000" y1="85200" x2="17000" y2="85200"/>
                        <a14:foregroundMark x1="16800" y1="26800" x2="16800" y2="26800"/>
                        <a14:foregroundMark x1="17000" y1="16800" x2="17000" y2="16800"/>
                        <a14:foregroundMark x1="16800" y1="11000" x2="16800" y2="11000"/>
                        <a14:foregroundMark x1="16800" y1="12200" x2="16800" y2="12200"/>
                        <a14:foregroundMark x1="17000" y1="13000" x2="17000" y2="13000"/>
                        <a14:foregroundMark x1="17000" y1="21800" x2="17000" y2="21800"/>
                        <a14:backgroundMark x1="24600" y1="83800" x2="24600" y2="83800"/>
                      </a14:backgroundRemoval>
                    </a14:imgEffect>
                  </a14:imgLayer>
                </a14:imgProps>
              </a:ext>
            </a:extLst>
          </a:blip>
          <a:stretch>
            <a:fillRect/>
          </a:stretch>
        </p:blipFill>
        <p:spPr>
          <a:xfrm>
            <a:off x="-487805" y="1905253"/>
            <a:ext cx="4170805" cy="4170805"/>
          </a:xfrm>
          <a:prstGeom prst="rect">
            <a:avLst/>
          </a:prstGeom>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backgroundRemoval t="1600" b="98200" l="15800" r="84400">
                        <a14:foregroundMark x1="16800" y1="49000" x2="16800" y2="49000"/>
                        <a14:foregroundMark x1="16400" y1="38600" x2="16400" y2="38600"/>
                        <a14:foregroundMark x1="16400" y1="18200" x2="16400" y2="18200"/>
                        <a14:foregroundMark x1="16600" y1="16200" x2="16600" y2="16200"/>
                        <a14:foregroundMark x1="16200" y1="12000" x2="16200" y2="12000"/>
                        <a14:foregroundMark x1="16200" y1="10800" x2="16200" y2="10800"/>
                        <a14:foregroundMark x1="16200" y1="14600" x2="16200" y2="14600"/>
                        <a14:foregroundMark x1="16200" y1="13200" x2="16200" y2="13200"/>
                        <a14:foregroundMark x1="16400" y1="25400" x2="16400" y2="25400"/>
                        <a14:foregroundMark x1="16200" y1="22400" x2="16200" y2="22400"/>
                        <a14:foregroundMark x1="16200" y1="20600" x2="16200" y2="20600"/>
                        <a14:foregroundMark x1="16200" y1="28600" x2="16200" y2="28600"/>
                        <a14:foregroundMark x1="16200" y1="32400" x2="16200" y2="32400"/>
                        <a14:foregroundMark x1="16200" y1="27200" x2="16200" y2="27200"/>
                        <a14:foregroundMark x1="16200" y1="30600" x2="16200" y2="30600"/>
                        <a14:foregroundMark x1="16200" y1="34800" x2="16200" y2="34800"/>
                        <a14:foregroundMark x1="16200" y1="33800" x2="16200" y2="33800"/>
                        <a14:foregroundMark x1="16200" y1="36600" x2="16200" y2="36600"/>
                        <a14:foregroundMark x1="16200" y1="43200" x2="16200" y2="43200"/>
                        <a14:foregroundMark x1="16200" y1="41400" x2="16200" y2="41400"/>
                        <a14:foregroundMark x1="16200" y1="40000" x2="16200" y2="40000"/>
                        <a14:foregroundMark x1="16200" y1="42400" x2="16200" y2="42400"/>
                        <a14:foregroundMark x1="16200" y1="46400" x2="16200" y2="46400"/>
                        <a14:foregroundMark x1="16200" y1="44400" x2="16200" y2="44400"/>
                        <a14:foregroundMark x1="16200" y1="45200" x2="16200" y2="45200"/>
                        <a14:foregroundMark x1="16200" y1="56400" x2="16200" y2="56400"/>
                        <a14:foregroundMark x1="16200" y1="60600" x2="16200" y2="60600"/>
                        <a14:foregroundMark x1="16200" y1="52200" x2="16200" y2="52200"/>
                        <a14:foregroundMark x1="16200" y1="53600" x2="16200" y2="53600"/>
                        <a14:foregroundMark x1="16200" y1="63600" x2="16200" y2="63600"/>
                        <a14:foregroundMark x1="16400" y1="69400" x2="16400" y2="69400"/>
                        <a14:foregroundMark x1="16400" y1="88000" x2="16400" y2="88000"/>
                        <a14:foregroundMark x1="16200" y1="86600" x2="16200" y2="86600"/>
                        <a14:foregroundMark x1="16200" y1="67200" x2="16200" y2="67200"/>
                        <a14:foregroundMark x1="16200" y1="59200" x2="16200" y2="59200"/>
                        <a14:foregroundMark x1="16200" y1="51200" x2="16200" y2="51200"/>
                      </a14:backgroundRemoval>
                    </a14:imgEffect>
                  </a14:imgLayer>
                </a14:imgProps>
              </a:ext>
            </a:extLst>
          </a:blip>
          <a:stretch>
            <a:fillRect/>
          </a:stretch>
        </p:blipFill>
        <p:spPr>
          <a:xfrm>
            <a:off x="-487805" y="1905252"/>
            <a:ext cx="4170805" cy="4170805"/>
          </a:xfrm>
          <a:prstGeom prst="rect">
            <a:avLst/>
          </a:prstGeom>
        </p:spPr>
      </p:pic>
      <p:sp>
        <p:nvSpPr>
          <p:cNvPr id="8" name="Extract 7"/>
          <p:cNvSpPr/>
          <p:nvPr/>
        </p:nvSpPr>
        <p:spPr>
          <a:xfrm rot="5400000">
            <a:off x="3757991" y="3062111"/>
            <a:ext cx="1487941" cy="1199445"/>
          </a:xfrm>
          <a:prstGeom prst="flowChartExtra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6"/>
          <a:stretch>
            <a:fillRect/>
          </a:stretch>
        </p:blipFill>
        <p:spPr>
          <a:xfrm>
            <a:off x="5727221" y="2245365"/>
            <a:ext cx="3129682" cy="3129682"/>
          </a:xfrm>
          <a:prstGeom prst="rect">
            <a:avLst/>
          </a:prstGeom>
        </p:spPr>
      </p:pic>
      <p:pic>
        <p:nvPicPr>
          <p:cNvPr id="13" name="Picture 12"/>
          <p:cNvPicPr>
            <a:picLocks noChangeAspect="1"/>
          </p:cNvPicPr>
          <p:nvPr/>
        </p:nvPicPr>
        <p:blipFill>
          <a:blip r:embed="rId7"/>
          <a:stretch>
            <a:fillRect/>
          </a:stretch>
        </p:blipFill>
        <p:spPr>
          <a:xfrm>
            <a:off x="2642134" y="1905253"/>
            <a:ext cx="3742081" cy="3742081"/>
          </a:xfrm>
          <a:prstGeom prst="rect">
            <a:avLst/>
          </a:prstGeom>
        </p:spPr>
      </p:pic>
    </p:spTree>
    <p:extLst>
      <p:ext uri="{BB962C8B-B14F-4D97-AF65-F5344CB8AC3E}">
        <p14:creationId xmlns:p14="http://schemas.microsoft.com/office/powerpoint/2010/main" val="24142820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 school</a:t>
            </a:r>
            <a:endParaRPr lang="en-US" dirty="0"/>
          </a:p>
        </p:txBody>
      </p:sp>
      <p:sp>
        <p:nvSpPr>
          <p:cNvPr id="3" name="Content Placeholder 2"/>
          <p:cNvSpPr>
            <a:spLocks noGrp="1"/>
          </p:cNvSpPr>
          <p:nvPr>
            <p:ph idx="1"/>
          </p:nvPr>
        </p:nvSpPr>
        <p:spPr>
          <a:xfrm>
            <a:off x="4207006" y="1600200"/>
            <a:ext cx="4479794" cy="4525963"/>
          </a:xfrm>
        </p:spPr>
        <p:txBody>
          <a:bodyPr>
            <a:normAutofit/>
          </a:bodyPr>
          <a:lstStyle/>
          <a:p>
            <a:pPr marL="288000" indent="-457200"/>
            <a:r>
              <a:rPr lang="en-US" sz="2800" dirty="0" smtClean="0"/>
              <a:t>» figure out what problems are worth solving</a:t>
            </a:r>
          </a:p>
          <a:p>
            <a:pPr marL="288000" indent="-457200"/>
            <a:endParaRPr lang="en-US" sz="2800" dirty="0" smtClean="0"/>
          </a:p>
          <a:p>
            <a:pPr marL="288000" indent="-457200"/>
            <a:r>
              <a:rPr lang="en-US" sz="2800" dirty="0" smtClean="0"/>
              <a:t>» figure out how to solve problems</a:t>
            </a:r>
            <a:endParaRPr lang="en-US" sz="2800" b="1" dirty="0"/>
          </a:p>
        </p:txBody>
      </p:sp>
      <p:pic>
        <p:nvPicPr>
          <p:cNvPr id="4" name="Picture 3"/>
          <p:cNvPicPr>
            <a:picLocks noChangeAspect="1"/>
          </p:cNvPicPr>
          <p:nvPr/>
        </p:nvPicPr>
        <p:blipFill>
          <a:blip r:embed="rId3"/>
          <a:stretch>
            <a:fillRect/>
          </a:stretch>
        </p:blipFill>
        <p:spPr>
          <a:xfrm>
            <a:off x="457200" y="1315465"/>
            <a:ext cx="3377497" cy="5066245"/>
          </a:xfrm>
          <a:prstGeom prst="rect">
            <a:avLst/>
          </a:prstGeom>
        </p:spPr>
      </p:pic>
      <p:sp>
        <p:nvSpPr>
          <p:cNvPr id="5" name="Content Placeholder 2"/>
          <p:cNvSpPr txBox="1">
            <a:spLocks/>
          </p:cNvSpPr>
          <p:nvPr/>
        </p:nvSpPr>
        <p:spPr>
          <a:xfrm>
            <a:off x="4211986" y="3901036"/>
            <a:ext cx="4479794" cy="2218767"/>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3200" kern="1200">
                <a:solidFill>
                  <a:schemeClr val="bg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bg1">
                    <a:lumMod val="85000"/>
                  </a:schemeClr>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bg1">
                    <a:lumMod val="85000"/>
                  </a:schemeClr>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800" dirty="0" smtClean="0"/>
          </a:p>
          <a:p>
            <a:r>
              <a:rPr lang="en-US" sz="2800" b="1" dirty="0" smtClean="0"/>
              <a:t>» solve problems</a:t>
            </a:r>
            <a:endParaRPr lang="en-US" sz="2800" b="1" dirty="0"/>
          </a:p>
        </p:txBody>
      </p:sp>
    </p:spTree>
    <p:extLst>
      <p:ext uri="{BB962C8B-B14F-4D97-AF65-F5344CB8AC3E}">
        <p14:creationId xmlns:p14="http://schemas.microsoft.com/office/powerpoint/2010/main" val="25535961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Outline</a:t>
            </a:r>
            <a:endParaRPr lang="en-US" dirty="0"/>
          </a:p>
        </p:txBody>
      </p:sp>
      <p:sp>
        <p:nvSpPr>
          <p:cNvPr id="3" name="Content Placeholder 2"/>
          <p:cNvSpPr>
            <a:spLocks noGrp="1"/>
          </p:cNvSpPr>
          <p:nvPr>
            <p:ph idx="1"/>
          </p:nvPr>
        </p:nvSpPr>
        <p:spPr/>
        <p:txBody>
          <a:bodyPr/>
          <a:lstStyle/>
          <a:p>
            <a:pPr marL="0" indent="0">
              <a:buNone/>
            </a:pPr>
            <a:r>
              <a:rPr lang="en-US" dirty="0" smtClean="0"/>
              <a:t>Courses </a:t>
            </a:r>
            <a:r>
              <a:rPr lang="en-US" sz="2400" dirty="0" smtClean="0"/>
              <a:t>– at </a:t>
            </a:r>
            <a:r>
              <a:rPr lang="en-US" sz="2400" dirty="0" err="1" smtClean="0"/>
              <a:t>UCalgary</a:t>
            </a:r>
            <a:r>
              <a:rPr lang="en-US" sz="2400" dirty="0" smtClean="0"/>
              <a:t> that relate to HCI</a:t>
            </a:r>
          </a:p>
          <a:p>
            <a:pPr marL="0" indent="0">
              <a:buNone/>
            </a:pPr>
            <a:r>
              <a:rPr lang="en-US" dirty="0" smtClean="0"/>
              <a:t>Team </a:t>
            </a:r>
            <a:r>
              <a:rPr lang="en-US" sz="2400" dirty="0" smtClean="0"/>
              <a:t>– faculty and students in CPSC and CMD doing HCI</a:t>
            </a:r>
          </a:p>
          <a:p>
            <a:pPr marL="0" indent="0">
              <a:buNone/>
            </a:pPr>
            <a:r>
              <a:rPr lang="en-US" dirty="0" smtClean="0"/>
              <a:t>Research </a:t>
            </a:r>
            <a:r>
              <a:rPr lang="en-US" sz="2400" dirty="0" smtClean="0"/>
              <a:t>– what we’re up to; how you can get involved</a:t>
            </a:r>
          </a:p>
          <a:p>
            <a:pPr lvl="0"/>
            <a:r>
              <a:rPr lang="en-US" dirty="0" smtClean="0">
                <a:solidFill>
                  <a:prstClr val="black"/>
                </a:solidFill>
              </a:rPr>
              <a:t>Grad School </a:t>
            </a:r>
            <a:r>
              <a:rPr lang="en-US" sz="2400" dirty="0" smtClean="0">
                <a:solidFill>
                  <a:prstClr val="black"/>
                </a:solidFill>
              </a:rPr>
              <a:t>– what is it</a:t>
            </a:r>
            <a:endParaRPr lang="en-US" sz="2400" dirty="0">
              <a:solidFill>
                <a:prstClr val="black"/>
              </a:solidFill>
            </a:endParaRPr>
          </a:p>
          <a:p>
            <a:pPr marL="0" indent="0">
              <a:buNone/>
            </a:pPr>
            <a:endParaRPr lang="en-US" sz="2400" dirty="0" smtClean="0"/>
          </a:p>
          <a:p>
            <a:pPr marL="0" indent="0">
              <a:buNone/>
            </a:pPr>
            <a:endParaRPr lang="en-US" sz="2400" dirty="0"/>
          </a:p>
        </p:txBody>
      </p:sp>
    </p:spTree>
    <p:extLst>
      <p:ext uri="{BB962C8B-B14F-4D97-AF65-F5344CB8AC3E}">
        <p14:creationId xmlns:p14="http://schemas.microsoft.com/office/powerpoint/2010/main" val="23886889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2979803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Five undergrad courses</a:t>
            </a:r>
          </a:p>
          <a:p>
            <a:pPr lvl="1"/>
            <a:r>
              <a:rPr lang="en-US" sz="2200" dirty="0" smtClean="0"/>
              <a:t>481 – HCI 1</a:t>
            </a:r>
          </a:p>
          <a:p>
            <a:pPr lvl="1"/>
            <a:r>
              <a:rPr lang="en-US" sz="2200" dirty="0" smtClean="0"/>
              <a:t>581 – HCI 2</a:t>
            </a:r>
          </a:p>
          <a:p>
            <a:pPr lvl="1"/>
            <a:r>
              <a:rPr lang="en-US" sz="2200" dirty="0" smtClean="0"/>
              <a:t>583 – Information Visualization</a:t>
            </a:r>
          </a:p>
          <a:p>
            <a:pPr lvl="1"/>
            <a:r>
              <a:rPr lang="en-US" sz="2200" dirty="0" smtClean="0"/>
              <a:t>584 – Human-Robot Interaction</a:t>
            </a:r>
          </a:p>
          <a:p>
            <a:pPr lvl="1"/>
            <a:r>
              <a:rPr lang="en-US" sz="2200" dirty="0" smtClean="0"/>
              <a:t>599.81 – Collaborative Computing</a:t>
            </a:r>
          </a:p>
          <a:p>
            <a:pPr lvl="1"/>
            <a:r>
              <a:rPr lang="en-US" sz="2200" dirty="0" smtClean="0"/>
              <a:t>502/503 – Research project </a:t>
            </a:r>
          </a:p>
          <a:p>
            <a:r>
              <a:rPr lang="en-US" dirty="0" smtClean="0"/>
              <a:t>Four graduate courses</a:t>
            </a:r>
          </a:p>
          <a:p>
            <a:pPr lvl="1"/>
            <a:r>
              <a:rPr lang="en-US" sz="2200" dirty="0" smtClean="0"/>
              <a:t>681 – Research Methods in HCI</a:t>
            </a:r>
          </a:p>
          <a:p>
            <a:pPr lvl="1"/>
            <a:r>
              <a:rPr lang="en-US" sz="2200" dirty="0" smtClean="0"/>
              <a:t>683 – Topics in Information Visualization</a:t>
            </a:r>
          </a:p>
          <a:p>
            <a:pPr lvl="1"/>
            <a:r>
              <a:rPr lang="en-US" sz="2200" dirty="0" smtClean="0"/>
              <a:t>684 – Topics in Human-Robot Interaction</a:t>
            </a:r>
          </a:p>
          <a:p>
            <a:pPr lvl="1"/>
            <a:r>
              <a:rPr lang="en-US" sz="2200" dirty="0" smtClean="0"/>
              <a:t>699.25 – Topics in Collaborative Computing and Personal Informatics</a:t>
            </a:r>
            <a:endParaRPr lang="en-US" sz="2200" dirty="0"/>
          </a:p>
        </p:txBody>
      </p:sp>
    </p:spTree>
    <p:extLst>
      <p:ext uri="{BB962C8B-B14F-4D97-AF65-F5344CB8AC3E}">
        <p14:creationId xmlns:p14="http://schemas.microsoft.com/office/powerpoint/2010/main" val="69964000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Courses – 481 HCI 1</a:t>
            </a:r>
            <a:endParaRPr lang="en-US" dirty="0"/>
          </a:p>
        </p:txBody>
      </p:sp>
      <p:sp>
        <p:nvSpPr>
          <p:cNvPr id="3" name="Content Placeholder 2"/>
          <p:cNvSpPr>
            <a:spLocks noGrp="1"/>
          </p:cNvSpPr>
          <p:nvPr>
            <p:ph idx="1"/>
          </p:nvPr>
        </p:nvSpPr>
        <p:spPr>
          <a:xfrm>
            <a:off x="457200" y="1600200"/>
            <a:ext cx="3733800" cy="4525963"/>
          </a:xfrm>
        </p:spPr>
        <p:txBody>
          <a:bodyPr>
            <a:normAutofit/>
          </a:bodyPr>
          <a:lstStyle/>
          <a:p>
            <a:r>
              <a:rPr lang="en-US" sz="2200" dirty="0" smtClean="0"/>
              <a:t>Introduction to the processes and techniques involved for designing and creating tools or artifacts for direct human use.</a:t>
            </a:r>
          </a:p>
          <a:p>
            <a:endParaRPr lang="en-US" sz="2200" dirty="0" smtClean="0"/>
          </a:p>
          <a:p>
            <a:r>
              <a:rPr lang="en-US" sz="2200" dirty="0" smtClean="0"/>
              <a:t>Project team driven learning. (i.e. “learning through doing”)</a:t>
            </a:r>
          </a:p>
          <a:p>
            <a:endParaRPr lang="en-US" sz="2200" dirty="0"/>
          </a:p>
          <a:p>
            <a:r>
              <a:rPr lang="en-US" sz="2200" dirty="0" smtClean="0"/>
              <a:t>Emphasis on communication.</a:t>
            </a:r>
            <a:endParaRPr lang="en-US" sz="2200" dirty="0"/>
          </a:p>
          <a:p>
            <a:endParaRPr lang="en-US" sz="2200" dirty="0"/>
          </a:p>
          <a:p>
            <a:r>
              <a:rPr lang="en-US" sz="2200" dirty="0" smtClean="0"/>
              <a:t>Offered at least once a year (currently, once every term).</a:t>
            </a:r>
            <a:endParaRPr lang="en-US" sz="2200" dirty="0"/>
          </a:p>
        </p:txBody>
      </p:sp>
      <p:pic>
        <p:nvPicPr>
          <p:cNvPr id="3075" name="Picture 3" descr="C:\Users\Tony\Dropbox\Teaching\481\2014W\RestaurantTouchOrdering 2\RestaurantTouchOrderin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1666875"/>
            <a:ext cx="2395582" cy="149723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Tony\Dropbox\Teaching\481\2014W\RestaurantTouchOrdering 2\RestaurantTouchOrdering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1666875"/>
            <a:ext cx="2395582" cy="1497239"/>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Tony\Dropbox\Teaching\481\2014W\RestaurantTouchOrdering 2\RestaurantTouchOrdering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4800" y="3200400"/>
            <a:ext cx="2395582" cy="149723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Tony\Dropbox\Teaching\481\2014W\RestaurantTouchOrdering 2\RestaurantTouchOrdering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9400" y="3200400"/>
            <a:ext cx="2395582" cy="149723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Users\Tony\Dropbox\Teaching\481\2014W\RestaurantTouchOrdering 2\RestaurantTouchOrdering6.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14800" y="4782457"/>
            <a:ext cx="2395582" cy="1497239"/>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C:\Users\Tony\Dropbox\Teaching\481\2014W\RestaurantTouchOrdering 2\RestaurantTouchOrdering7.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29400" y="4782457"/>
            <a:ext cx="2395582" cy="1497239"/>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2"/>
          <p:cNvSpPr txBox="1">
            <a:spLocks/>
          </p:cNvSpPr>
          <p:nvPr/>
        </p:nvSpPr>
        <p:spPr>
          <a:xfrm>
            <a:off x="4114800" y="6324600"/>
            <a:ext cx="4343399" cy="30480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200" dirty="0" smtClean="0"/>
              <a:t>By: </a:t>
            </a:r>
            <a:r>
              <a:rPr lang="en-US" sz="1200" dirty="0" err="1" smtClean="0"/>
              <a:t>Kody</a:t>
            </a:r>
            <a:r>
              <a:rPr lang="en-US" sz="1200" dirty="0" smtClean="0"/>
              <a:t> </a:t>
            </a:r>
            <a:r>
              <a:rPr lang="en-US" sz="1200" dirty="0" err="1" smtClean="0"/>
              <a:t>Dillman</a:t>
            </a:r>
            <a:r>
              <a:rPr lang="en-US" sz="1200" dirty="0" smtClean="0"/>
              <a:t>,</a:t>
            </a:r>
            <a:endParaRPr lang="en-US" sz="1200" dirty="0"/>
          </a:p>
        </p:txBody>
      </p:sp>
    </p:spTree>
    <p:extLst>
      <p:ext uri="{BB962C8B-B14F-4D97-AF65-F5344CB8AC3E}">
        <p14:creationId xmlns:p14="http://schemas.microsoft.com/office/powerpoint/2010/main" val="135604048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Courses – 581 HCI 2</a:t>
            </a:r>
            <a:endParaRPr lang="en-US" dirty="0"/>
          </a:p>
        </p:txBody>
      </p:sp>
      <p:sp>
        <p:nvSpPr>
          <p:cNvPr id="3" name="Content Placeholder 2"/>
          <p:cNvSpPr>
            <a:spLocks noGrp="1"/>
          </p:cNvSpPr>
          <p:nvPr>
            <p:ph idx="1"/>
          </p:nvPr>
        </p:nvSpPr>
        <p:spPr>
          <a:xfrm>
            <a:off x="457200" y="1600200"/>
            <a:ext cx="3733800" cy="4525963"/>
          </a:xfrm>
        </p:spPr>
        <p:txBody>
          <a:bodyPr>
            <a:normAutofit lnSpcReduction="10000"/>
          </a:bodyPr>
          <a:lstStyle/>
          <a:p>
            <a:r>
              <a:rPr lang="en-US" sz="2200" dirty="0" smtClean="0"/>
              <a:t>Advanced topics and applications in human-computer interaction, emphasizing skills for designing highly interactive interfaces.</a:t>
            </a:r>
          </a:p>
          <a:p>
            <a:endParaRPr lang="en-US" sz="2200" dirty="0" smtClean="0"/>
          </a:p>
          <a:p>
            <a:r>
              <a:rPr lang="en-US" sz="2200" dirty="0" smtClean="0"/>
              <a:t>Multiple individual projects (4 or 5) through the term.</a:t>
            </a:r>
          </a:p>
          <a:p>
            <a:endParaRPr lang="en-US" sz="2200" dirty="0"/>
          </a:p>
          <a:p>
            <a:r>
              <a:rPr lang="en-US" sz="2200" dirty="0" smtClean="0"/>
              <a:t>Frequent presentations and critiques.</a:t>
            </a:r>
          </a:p>
          <a:p>
            <a:endParaRPr lang="en-US" sz="2200" dirty="0"/>
          </a:p>
          <a:p>
            <a:r>
              <a:rPr lang="en-US" sz="2200" dirty="0" smtClean="0"/>
              <a:t>Offered roughly once a year.</a:t>
            </a:r>
            <a:endParaRPr lang="en-US" sz="2200" dirty="0"/>
          </a:p>
        </p:txBody>
      </p:sp>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937" t="7335" b="16016"/>
          <a:stretch/>
        </p:blipFill>
        <p:spPr bwMode="auto">
          <a:xfrm>
            <a:off x="4419600" y="1295400"/>
            <a:ext cx="4495800" cy="2374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256" t="11486" r="9304" b="18011"/>
          <a:stretch/>
        </p:blipFill>
        <p:spPr bwMode="auto">
          <a:xfrm>
            <a:off x="4419600" y="3684197"/>
            <a:ext cx="4495800" cy="2406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a:xfrm>
            <a:off x="4419600" y="6320971"/>
            <a:ext cx="4343399" cy="30480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200" dirty="0" smtClean="0"/>
              <a:t>By: Daniel </a:t>
            </a:r>
            <a:r>
              <a:rPr lang="en-US" sz="1200" dirty="0" err="1" smtClean="0"/>
              <a:t>Sabourin</a:t>
            </a:r>
            <a:endParaRPr lang="en-US" sz="1200" dirty="0"/>
          </a:p>
        </p:txBody>
      </p:sp>
    </p:spTree>
    <p:extLst>
      <p:ext uri="{BB962C8B-B14F-4D97-AF65-F5344CB8AC3E}">
        <p14:creationId xmlns:p14="http://schemas.microsoft.com/office/powerpoint/2010/main" val="322540255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Courses – 583 Information Visualization</a:t>
            </a:r>
            <a:endParaRPr lang="en-US" sz="3600" dirty="0"/>
          </a:p>
        </p:txBody>
      </p:sp>
      <p:sp>
        <p:nvSpPr>
          <p:cNvPr id="3" name="Content Placeholder 2"/>
          <p:cNvSpPr>
            <a:spLocks noGrp="1"/>
          </p:cNvSpPr>
          <p:nvPr>
            <p:ph idx="1"/>
          </p:nvPr>
        </p:nvSpPr>
        <p:spPr>
          <a:xfrm>
            <a:off x="457200" y="1600200"/>
            <a:ext cx="3733800" cy="4525963"/>
          </a:xfrm>
        </p:spPr>
        <p:txBody>
          <a:bodyPr>
            <a:normAutofit fontScale="92500" lnSpcReduction="10000"/>
          </a:bodyPr>
          <a:lstStyle/>
          <a:p>
            <a:r>
              <a:rPr lang="en-US" sz="2400" dirty="0" smtClean="0"/>
              <a:t>Designing, developing </a:t>
            </a:r>
            <a:r>
              <a:rPr lang="en-US" sz="2400" dirty="0"/>
              <a:t>and investigating interactive visualizations </a:t>
            </a:r>
            <a:r>
              <a:rPr lang="en-US" sz="2400" dirty="0" smtClean="0"/>
              <a:t>specifically </a:t>
            </a:r>
            <a:r>
              <a:rPr lang="en-US" sz="2400" dirty="0"/>
              <a:t>created to help people gain a better understanding of abstract data. </a:t>
            </a:r>
            <a:endParaRPr lang="en-US" sz="2400" dirty="0" smtClean="0"/>
          </a:p>
          <a:p>
            <a:endParaRPr lang="en-US" sz="2200" dirty="0" smtClean="0"/>
          </a:p>
          <a:p>
            <a:r>
              <a:rPr lang="en-US" sz="2200" dirty="0" smtClean="0"/>
              <a:t>Multiple individual projects (4 or 5) through the term.</a:t>
            </a:r>
          </a:p>
          <a:p>
            <a:endParaRPr lang="en-US" sz="2200" dirty="0"/>
          </a:p>
          <a:p>
            <a:r>
              <a:rPr lang="en-US" sz="2200" dirty="0" smtClean="0"/>
              <a:t>Frequent presentations and critiques.</a:t>
            </a:r>
          </a:p>
          <a:p>
            <a:endParaRPr lang="en-US" sz="2200" dirty="0"/>
          </a:p>
          <a:p>
            <a:r>
              <a:rPr lang="en-US" sz="2200" dirty="0" smtClean="0"/>
              <a:t>Offered roughly once a year.</a:t>
            </a:r>
            <a:endParaRPr lang="en-US" sz="2200" dirty="0"/>
          </a:p>
        </p:txBody>
      </p:sp>
    </p:spTree>
    <p:extLst>
      <p:ext uri="{BB962C8B-B14F-4D97-AF65-F5344CB8AC3E}">
        <p14:creationId xmlns:p14="http://schemas.microsoft.com/office/powerpoint/2010/main" val="287061443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Courses – 584 Human-Robot Interaction</a:t>
            </a:r>
            <a:endParaRPr lang="en-US" sz="3600" dirty="0"/>
          </a:p>
        </p:txBody>
      </p:sp>
      <p:sp>
        <p:nvSpPr>
          <p:cNvPr id="3" name="Content Placeholder 2"/>
          <p:cNvSpPr>
            <a:spLocks noGrp="1"/>
          </p:cNvSpPr>
          <p:nvPr>
            <p:ph idx="1"/>
          </p:nvPr>
        </p:nvSpPr>
        <p:spPr>
          <a:xfrm>
            <a:off x="457200" y="1600200"/>
            <a:ext cx="3733800" cy="4525963"/>
          </a:xfrm>
        </p:spPr>
        <p:txBody>
          <a:bodyPr>
            <a:normAutofit fontScale="92500" lnSpcReduction="10000"/>
          </a:bodyPr>
          <a:lstStyle/>
          <a:p>
            <a:r>
              <a:rPr lang="en-US" sz="2400" dirty="0" smtClean="0"/>
              <a:t>Introduction </a:t>
            </a:r>
            <a:r>
              <a:rPr lang="en-US" sz="2400" dirty="0"/>
              <a:t>to the design, implementation and evaluation of human-robot interfaces. Topics include the evaluation of human-robot interaction (HRI), theoretical, philosophical and ethical issues, exploration of applications and tasks, prototyping HRI tools, and practical implementation and evaluation methods</a:t>
            </a:r>
            <a:r>
              <a:rPr lang="en-US" sz="2400" dirty="0" smtClean="0"/>
              <a:t>.</a:t>
            </a:r>
          </a:p>
          <a:p>
            <a:endParaRPr lang="en-US" sz="2200" dirty="0"/>
          </a:p>
          <a:p>
            <a:r>
              <a:rPr lang="en-US" sz="2200" dirty="0" smtClean="0"/>
              <a:t>Offered roughly once a year.</a:t>
            </a:r>
            <a:endParaRPr lang="en-US" sz="2200" dirty="0"/>
          </a:p>
        </p:txBody>
      </p:sp>
      <p:pic>
        <p:nvPicPr>
          <p:cNvPr id="614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396" t="10254" r="5703" b="9441"/>
          <a:stretch/>
        </p:blipFill>
        <p:spPr bwMode="auto">
          <a:xfrm>
            <a:off x="4419600" y="3835400"/>
            <a:ext cx="4724400" cy="2705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0" t="17065" r="32643" b="18439"/>
          <a:stretch/>
        </p:blipFill>
        <p:spPr bwMode="auto">
          <a:xfrm>
            <a:off x="3962400" y="1752600"/>
            <a:ext cx="4191000" cy="2301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a:xfrm>
            <a:off x="4114800" y="6480628"/>
            <a:ext cx="4343399" cy="30480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200" dirty="0" smtClean="0"/>
              <a:t>By: Daniel </a:t>
            </a:r>
            <a:r>
              <a:rPr lang="en-US" sz="1200" dirty="0" err="1" smtClean="0"/>
              <a:t>Sabourin</a:t>
            </a:r>
            <a:endParaRPr lang="en-US" sz="1200" dirty="0"/>
          </a:p>
        </p:txBody>
      </p:sp>
    </p:spTree>
    <p:extLst>
      <p:ext uri="{BB962C8B-B14F-4D97-AF65-F5344CB8AC3E}">
        <p14:creationId xmlns:p14="http://schemas.microsoft.com/office/powerpoint/2010/main" val="250587907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Courses – 599.81 Collaborative Computing</a:t>
            </a:r>
            <a:endParaRPr lang="en-US" sz="3600" dirty="0"/>
          </a:p>
        </p:txBody>
      </p:sp>
      <p:sp>
        <p:nvSpPr>
          <p:cNvPr id="3" name="Content Placeholder 2"/>
          <p:cNvSpPr>
            <a:spLocks noGrp="1"/>
          </p:cNvSpPr>
          <p:nvPr>
            <p:ph idx="1"/>
          </p:nvPr>
        </p:nvSpPr>
        <p:spPr>
          <a:xfrm>
            <a:off x="457200" y="1600201"/>
            <a:ext cx="7848600" cy="2286000"/>
          </a:xfrm>
        </p:spPr>
        <p:txBody>
          <a:bodyPr>
            <a:noAutofit/>
          </a:bodyPr>
          <a:lstStyle/>
          <a:p>
            <a:r>
              <a:rPr lang="en-US" sz="1900" dirty="0" smtClean="0"/>
              <a:t>Design, implementation and evaluation of systems in specific settings (work, play and everyday life) with insight into social aspects of technology use, and how that affects the design of technologies that are used by multiple people.</a:t>
            </a:r>
          </a:p>
          <a:p>
            <a:endParaRPr lang="en-US" sz="500" dirty="0"/>
          </a:p>
          <a:p>
            <a:r>
              <a:rPr lang="en-US" sz="1900" dirty="0" smtClean="0"/>
              <a:t>Team or individual project driven.</a:t>
            </a:r>
          </a:p>
          <a:p>
            <a:endParaRPr lang="en-US" sz="600" dirty="0"/>
          </a:p>
          <a:p>
            <a:r>
              <a:rPr lang="en-US" sz="1900" dirty="0" smtClean="0"/>
              <a:t>Lots of reading and discussion.</a:t>
            </a:r>
          </a:p>
          <a:p>
            <a:endParaRPr lang="en-US" sz="500" dirty="0" smtClean="0"/>
          </a:p>
          <a:p>
            <a:r>
              <a:rPr lang="en-US" sz="1900" dirty="0" smtClean="0"/>
              <a:t>Offered roughly once every two years.</a:t>
            </a:r>
            <a:endParaRPr lang="en-US" sz="1900" dirty="0"/>
          </a:p>
        </p:txBody>
      </p:sp>
      <p:pic>
        <p:nvPicPr>
          <p:cNvPr id="2050" name="Picture 2" descr="C:\Users\Tony\AppData\Local\Skitch\Screenshot_033114_115557_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4009103"/>
            <a:ext cx="6124575" cy="24003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4114800" y="6324600"/>
            <a:ext cx="4343399" cy="30480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200" dirty="0" smtClean="0"/>
              <a:t>By: David </a:t>
            </a:r>
            <a:r>
              <a:rPr lang="en-US" sz="1200" dirty="0" err="1" smtClean="0"/>
              <a:t>Ledo</a:t>
            </a:r>
            <a:r>
              <a:rPr lang="en-US" sz="1200" dirty="0" smtClean="0"/>
              <a:t>, Bon Adriel </a:t>
            </a:r>
            <a:r>
              <a:rPr lang="en-US" sz="1200" dirty="0" err="1" smtClean="0"/>
              <a:t>Aseniero</a:t>
            </a:r>
            <a:r>
              <a:rPr lang="en-US" sz="1200" dirty="0" smtClean="0"/>
              <a:t>, </a:t>
            </a:r>
            <a:r>
              <a:rPr lang="en-US" sz="1200" dirty="0" err="1" smtClean="0"/>
              <a:t>Kody</a:t>
            </a:r>
            <a:r>
              <a:rPr lang="en-US" sz="1200" dirty="0" smtClean="0"/>
              <a:t> </a:t>
            </a:r>
            <a:r>
              <a:rPr lang="en-US" sz="1200" dirty="0" err="1" smtClean="0"/>
              <a:t>Dillman</a:t>
            </a:r>
            <a:r>
              <a:rPr lang="en-US" sz="1200" dirty="0" smtClean="0"/>
              <a:t>, Haley MacLeod</a:t>
            </a:r>
            <a:endParaRPr lang="en-US" sz="1200" dirty="0"/>
          </a:p>
        </p:txBody>
      </p:sp>
    </p:spTree>
    <p:extLst>
      <p:ext uri="{BB962C8B-B14F-4D97-AF65-F5344CB8AC3E}">
        <p14:creationId xmlns:p14="http://schemas.microsoft.com/office/powerpoint/2010/main" val="291818855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2062"/>
            <a:ext cx="8229600" cy="1143000"/>
          </a:xfrm>
        </p:spPr>
        <p:txBody>
          <a:bodyPr/>
          <a:lstStyle/>
          <a:p>
            <a:r>
              <a:rPr lang="en-US" dirty="0" smtClean="0"/>
              <a:t>HCI Team at </a:t>
            </a:r>
            <a:r>
              <a:rPr lang="en-US" dirty="0" err="1" smtClean="0"/>
              <a:t>UCalgary</a:t>
            </a:r>
            <a:endParaRPr lang="en-US" dirty="0"/>
          </a:p>
        </p:txBody>
      </p:sp>
      <p:pic>
        <p:nvPicPr>
          <p:cNvPr id="1026" name="Picture 2" descr="1947470_10202727113253397_637134613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0600"/>
            <a:ext cx="4572001" cy="34290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icelab2013-retrea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124200"/>
            <a:ext cx="4648200" cy="3464362"/>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idx="1"/>
          </p:nvPr>
        </p:nvSpPr>
        <p:spPr>
          <a:xfrm>
            <a:off x="4953000" y="1014046"/>
            <a:ext cx="3962400" cy="1925242"/>
          </a:xfrm>
        </p:spPr>
        <p:txBody>
          <a:bodyPr>
            <a:noAutofit/>
          </a:bodyPr>
          <a:lstStyle/>
          <a:p>
            <a:r>
              <a:rPr lang="en-US" sz="1900" dirty="0" smtClean="0"/>
              <a:t>     4 Professors + 2 Affiliates</a:t>
            </a:r>
          </a:p>
          <a:p>
            <a:r>
              <a:rPr lang="en-US" sz="1900" dirty="0" smtClean="0"/>
              <a:t>     3 Post-doctoral fellows</a:t>
            </a:r>
          </a:p>
          <a:p>
            <a:r>
              <a:rPr lang="en-US" sz="1900" dirty="0" smtClean="0"/>
              <a:t>~25  Graduate students (MSc &amp; PhD)</a:t>
            </a:r>
          </a:p>
          <a:p>
            <a:r>
              <a:rPr lang="en-US" sz="1900" dirty="0" smtClean="0"/>
              <a:t>   ~5 Undergraduate students</a:t>
            </a:r>
          </a:p>
          <a:p>
            <a:r>
              <a:rPr lang="en-US" sz="1900" dirty="0" smtClean="0"/>
              <a:t>         Partridge in a pear tree</a:t>
            </a:r>
            <a:endParaRPr lang="en-US" sz="1900" dirty="0"/>
          </a:p>
        </p:txBody>
      </p:sp>
      <p:sp>
        <p:nvSpPr>
          <p:cNvPr id="7" name="Content Placeholder 2"/>
          <p:cNvSpPr txBox="1">
            <a:spLocks/>
          </p:cNvSpPr>
          <p:nvPr/>
        </p:nvSpPr>
        <p:spPr>
          <a:xfrm>
            <a:off x="228600" y="4663320"/>
            <a:ext cx="3962400" cy="1925242"/>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900" dirty="0" smtClean="0"/>
              <a:t>Canada is an HCI hotbed</a:t>
            </a:r>
          </a:p>
          <a:p>
            <a:r>
              <a:rPr lang="en-US" sz="1900" dirty="0" err="1" smtClean="0"/>
              <a:t>UCalgary</a:t>
            </a:r>
            <a:r>
              <a:rPr lang="en-US" sz="1900" dirty="0" smtClean="0"/>
              <a:t> easily ranks in the top 3 (research productivity; students; research power; resources)</a:t>
            </a:r>
          </a:p>
        </p:txBody>
      </p:sp>
    </p:spTree>
    <p:extLst>
      <p:ext uri="{BB962C8B-B14F-4D97-AF65-F5344CB8AC3E}">
        <p14:creationId xmlns:p14="http://schemas.microsoft.com/office/powerpoint/2010/main" val="62796757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350</TotalTime>
  <Words>852</Words>
  <Application>Microsoft Macintosh PowerPoint</Application>
  <PresentationFormat>Overhead</PresentationFormat>
  <Paragraphs>153</Paragraphs>
  <Slides>28</Slides>
  <Notes>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HCI @ UCalgary</vt:lpstr>
      <vt:lpstr>Outline</vt:lpstr>
      <vt:lpstr>Courses</vt:lpstr>
      <vt:lpstr>Courses – 481 HCI 1</vt:lpstr>
      <vt:lpstr>Courses – 581 HCI 2</vt:lpstr>
      <vt:lpstr>Courses – 583 Information Visualization</vt:lpstr>
      <vt:lpstr>Courses – 584 Human-Robot Interaction</vt:lpstr>
      <vt:lpstr>Courses – 599.81 Collaborative Computing</vt:lpstr>
      <vt:lpstr>HCI Team at UCalgary</vt:lpstr>
      <vt:lpstr>Interactions Lab – Faculty</vt:lpstr>
      <vt:lpstr>Computational Media Design (CMD)</vt:lpstr>
      <vt:lpstr>HCI Research @ UCalgary</vt:lpstr>
      <vt:lpstr>Requirements Gathering – Probes</vt:lpstr>
      <vt:lpstr>Requirements Gathering - Interviews</vt:lpstr>
      <vt:lpstr>Designing Prototypes</vt:lpstr>
      <vt:lpstr>Designing Prototypes</vt:lpstr>
      <vt:lpstr>Designing Prototypes</vt:lpstr>
      <vt:lpstr>Studies</vt:lpstr>
      <vt:lpstr>How</vt:lpstr>
      <vt:lpstr>CPSC 502/503 – Research project</vt:lpstr>
      <vt:lpstr>Summer RA</vt:lpstr>
      <vt:lpstr>Grad school (MSc)</vt:lpstr>
      <vt:lpstr>Undergrad » how to solve a problem</vt:lpstr>
      <vt:lpstr>Undergrad » how to solve a problem</vt:lpstr>
      <vt:lpstr>Undergrad » how to solve a problem</vt:lpstr>
      <vt:lpstr>Grad school</vt:lpstr>
      <vt:lpstr>Outline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HCI @ UCalgary</dc:title>
  <dc:creator>Tony</dc:creator>
  <cp:lastModifiedBy>Tony Tang</cp:lastModifiedBy>
  <cp:revision>14</cp:revision>
  <dcterms:created xsi:type="dcterms:W3CDTF">2014-03-31T15:31:47Z</dcterms:created>
  <dcterms:modified xsi:type="dcterms:W3CDTF">2014-04-02T16:50:15Z</dcterms:modified>
</cp:coreProperties>
</file>