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3" r:id="rId2"/>
    <p:sldId id="283" r:id="rId3"/>
    <p:sldId id="286" r:id="rId4"/>
    <p:sldId id="256" r:id="rId5"/>
    <p:sldId id="287" r:id="rId6"/>
    <p:sldId id="284" r:id="rId7"/>
    <p:sldId id="285" r:id="rId8"/>
    <p:sldId id="304" r:id="rId9"/>
    <p:sldId id="288" r:id="rId10"/>
    <p:sldId id="289" r:id="rId11"/>
    <p:sldId id="291" r:id="rId12"/>
    <p:sldId id="293" r:id="rId13"/>
    <p:sldId id="302" r:id="rId14"/>
    <p:sldId id="294" r:id="rId15"/>
    <p:sldId id="295" r:id="rId16"/>
    <p:sldId id="296" r:id="rId17"/>
    <p:sldId id="292" r:id="rId18"/>
    <p:sldId id="290" r:id="rId19"/>
    <p:sldId id="297" r:id="rId20"/>
    <p:sldId id="300" r:id="rId21"/>
    <p:sldId id="298" r:id="rId22"/>
    <p:sldId id="299" r:id="rId23"/>
    <p:sldId id="301" r:id="rId24"/>
    <p:sldId id="305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4" autoAdjust="0"/>
  </p:normalViewPr>
  <p:slideViewPr>
    <p:cSldViewPr snapToGrid="0" snapToObjects="1">
      <p:cViewPr varScale="1">
        <p:scale>
          <a:sx n="64" d="100"/>
          <a:sy n="64" d="100"/>
        </p:scale>
        <p:origin x="-2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30-09-12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30-09-12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Tutorial 10+10</a:t>
            </a:r>
            <a:r>
              <a:rPr lang="en-US" baseline="0" dirty="0" smtClean="0"/>
              <a:t>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4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http://mi2.org/building-science-healthcare/good-design-poor-design-we-see-examples-every-day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tobiasmastgrave.wordpress.com</a:t>
            </a:r>
            <a:r>
              <a:rPr lang="en-US" dirty="0" smtClean="0"/>
              <a:t>/tag/throw-off-cliff/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http://luciano63.hubpages.com/hub/Car-designers-at-work-how-is-it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Brainstorming Dos</a:t>
            </a:r>
          </a:p>
          <a:p>
            <a:r>
              <a:rPr lang="en-US" dirty="0" smtClean="0"/>
              <a:t>1. Sharpen the focus</a:t>
            </a:r>
          </a:p>
          <a:p>
            <a:r>
              <a:rPr lang="en-US" dirty="0" smtClean="0"/>
              <a:t>2. Write playful rules</a:t>
            </a:r>
          </a:p>
          <a:p>
            <a:r>
              <a:rPr lang="en-US" dirty="0" smtClean="0"/>
              <a:t>3. Number your ideas</a:t>
            </a:r>
          </a:p>
          <a:p>
            <a:r>
              <a:rPr lang="en-US" dirty="0" smtClean="0"/>
              <a:t>4. Build and jump</a:t>
            </a:r>
          </a:p>
          <a:p>
            <a:r>
              <a:rPr lang="en-US" dirty="0" smtClean="0"/>
              <a:t>5. Make the space remember</a:t>
            </a:r>
          </a:p>
          <a:p>
            <a:r>
              <a:rPr lang="en-US" dirty="0" smtClean="0"/>
              <a:t>6. Stretch your mental muscles</a:t>
            </a:r>
          </a:p>
          <a:p>
            <a:r>
              <a:rPr lang="en-US" dirty="0" smtClean="0"/>
              <a:t>7. Get physical</a:t>
            </a:r>
          </a:p>
          <a:p>
            <a:endParaRPr lang="en-US" dirty="0" smtClean="0"/>
          </a:p>
          <a:p>
            <a:r>
              <a:rPr lang="en-US" dirty="0" smtClean="0"/>
              <a:t>Brainstorming Don'ts</a:t>
            </a:r>
          </a:p>
          <a:p>
            <a:r>
              <a:rPr lang="en-US" dirty="0" smtClean="0"/>
              <a:t>1. Let the boss speak first</a:t>
            </a:r>
          </a:p>
          <a:p>
            <a:r>
              <a:rPr lang="en-US" dirty="0" smtClean="0"/>
              <a:t>2. Give everybody a turn</a:t>
            </a:r>
          </a:p>
          <a:p>
            <a:r>
              <a:rPr lang="en-US" dirty="0" smtClean="0"/>
              <a:t>3. Ask the experts only</a:t>
            </a:r>
          </a:p>
          <a:p>
            <a:r>
              <a:rPr lang="en-US" dirty="0" smtClean="0"/>
              <a:t>4. Go off-site</a:t>
            </a:r>
          </a:p>
          <a:p>
            <a:r>
              <a:rPr lang="en-US" dirty="0" smtClean="0"/>
              <a:t>5. No silly stuff</a:t>
            </a:r>
          </a:p>
          <a:p>
            <a:r>
              <a:rPr lang="en-US" dirty="0" smtClean="0"/>
              <a:t>6. Write down 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80" y="-1"/>
            <a:ext cx="5370206" cy="69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3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as a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Immerse yourself in the world you are designing for (gathering inspiration)</a:t>
            </a:r>
            <a:endParaRPr lang="en-US" dirty="0"/>
          </a:p>
          <a:p>
            <a:pPr lvl="1"/>
            <a:r>
              <a:rPr lang="en-US" dirty="0" smtClean="0"/>
              <a:t>Collect examples from existing systems</a:t>
            </a:r>
          </a:p>
          <a:p>
            <a:pPr lvl="1"/>
            <a:r>
              <a:rPr lang="en-US" dirty="0" smtClean="0"/>
              <a:t>Collect things that irritate you</a:t>
            </a:r>
          </a:p>
          <a:p>
            <a:pPr lvl="1"/>
            <a:r>
              <a:rPr lang="en-US" dirty="0" smtClean="0"/>
              <a:t>Collect things that seem really good</a:t>
            </a:r>
          </a:p>
          <a:p>
            <a:pPr lvl="1"/>
            <a:r>
              <a:rPr lang="en-US" dirty="0" smtClean="0"/>
              <a:t>Sample things that inspire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8" t="2883" r="7289" b="41405"/>
          <a:stretch/>
        </p:blipFill>
        <p:spPr>
          <a:xfrm>
            <a:off x="762670" y="1600201"/>
            <a:ext cx="7549326" cy="26757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670" y="4613527"/>
            <a:ext cx="7549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What’s so good about this? (Why is it good?)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What is the general problem that this solves?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Where else could I use it?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Practice articulating what makes something good.</a:t>
            </a:r>
          </a:p>
        </p:txBody>
      </p:sp>
    </p:spTree>
    <p:extLst>
      <p:ext uri="{BB962C8B-B14F-4D97-AF65-F5344CB8AC3E}">
        <p14:creationId xmlns:p14="http://schemas.microsoft.com/office/powerpoint/2010/main" val="319396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irritate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286" y="1608351"/>
            <a:ext cx="301149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Articulate and understand what makes something irritating.</a:t>
            </a:r>
          </a:p>
          <a:p>
            <a:endParaRPr lang="en-US" dirty="0" smtClean="0"/>
          </a:p>
          <a:p>
            <a:r>
              <a:rPr lang="en-US" dirty="0" smtClean="0"/>
              <a:t>Why are mistakes happening?</a:t>
            </a:r>
          </a:p>
          <a:p>
            <a:endParaRPr lang="en-US" dirty="0"/>
          </a:p>
          <a:p>
            <a:r>
              <a:rPr lang="en-US" dirty="0" smtClean="0"/>
              <a:t>How can it be done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444" y="1173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6259286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3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irritate</a:t>
            </a:r>
            <a:endParaRPr lang="en-US" dirty="0"/>
          </a:p>
        </p:txBody>
      </p:sp>
      <p:pic>
        <p:nvPicPr>
          <p:cNvPr id="6" name="Content Placeholder 5" descr="2012-09-16 17.17.2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7965" r="33181" b="7639"/>
          <a:stretch/>
        </p:blipFill>
        <p:spPr>
          <a:xfrm rot="16200000">
            <a:off x="1801112" y="1085827"/>
            <a:ext cx="5250039" cy="6163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444" y="1173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8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seem really good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63" b="18504"/>
          <a:stretch/>
        </p:blipFill>
        <p:spPr>
          <a:xfrm>
            <a:off x="457201" y="1703558"/>
            <a:ext cx="4981844" cy="35851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444" y="1173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5308" y="1600200"/>
            <a:ext cx="30114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Real life things too!</a:t>
            </a:r>
          </a:p>
          <a:p>
            <a:endParaRPr lang="en-US" dirty="0"/>
          </a:p>
          <a:p>
            <a:r>
              <a:rPr lang="en-US" dirty="0" smtClean="0"/>
              <a:t>What are the principles that drive this design?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the inspiring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29" r="45"/>
          <a:stretch/>
        </p:blipFill>
        <p:spPr>
          <a:xfrm>
            <a:off x="457200" y="1600200"/>
            <a:ext cx="45659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5308" y="1600200"/>
            <a:ext cx="30114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has the world solved these problems?</a:t>
            </a:r>
          </a:p>
          <a:p>
            <a:endParaRPr lang="en-US" dirty="0"/>
          </a:p>
          <a:p>
            <a:r>
              <a:rPr lang="en-US" dirty="0" smtClean="0"/>
              <a:t>How have others solved these problems?</a:t>
            </a:r>
          </a:p>
          <a:p>
            <a:endParaRPr lang="en-US" dirty="0"/>
          </a:p>
          <a:p>
            <a:r>
              <a:rPr lang="en-US" dirty="0" smtClean="0"/>
              <a:t>What is nice to look 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5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as a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Explain ideas to others</a:t>
            </a:r>
          </a:p>
          <a:p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an </a:t>
            </a:r>
            <a:r>
              <a:rPr lang="en-US" u="sng" dirty="0"/>
              <a:t>outsider’s</a:t>
            </a:r>
            <a:r>
              <a:rPr lang="en-US" dirty="0"/>
              <a:t> perspective on something you know </a:t>
            </a: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Helps to simplify your language/understanding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Take an </a:t>
            </a:r>
            <a:r>
              <a:rPr lang="en-US" u="sng" dirty="0"/>
              <a:t>insider’s</a:t>
            </a:r>
            <a:r>
              <a:rPr lang="en-US" dirty="0"/>
              <a:t> perspective you don’t know </a:t>
            </a: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Helps you to identify your assumptions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constantly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ideas constantly (keep a sketchbook)</a:t>
            </a:r>
          </a:p>
          <a:p>
            <a:r>
              <a:rPr lang="en-US" dirty="0" smtClean="0"/>
              <a:t>Sketch vague ideas to help think more clearly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 descr="C:\Users\saul\AppData\Local\Microsoft\Windows\Temporary Internet Files\Content.Outlook\ZVO06UR9\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5634" r="3215" b="2817"/>
          <a:stretch>
            <a:fillRect/>
          </a:stretch>
        </p:blipFill>
        <p:spPr bwMode="auto">
          <a:xfrm>
            <a:off x="1270111" y="2746836"/>
            <a:ext cx="6071873" cy="41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4663" y="6627813"/>
            <a:ext cx="480853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606060"/>
                </a:solidFill>
                <a:latin typeface="Verdana" charset="0"/>
              </a:rPr>
              <a:t>From </a:t>
            </a:r>
            <a:r>
              <a:rPr lang="en-US" sz="800" dirty="0" err="1">
                <a:solidFill>
                  <a:srgbClr val="606060"/>
                </a:solidFill>
                <a:latin typeface="Verdana" charset="0"/>
              </a:rPr>
              <a:t>Carloyn</a:t>
            </a:r>
            <a:r>
              <a:rPr lang="en-US" sz="800" dirty="0">
                <a:solidFill>
                  <a:srgbClr val="606060"/>
                </a:solidFill>
                <a:latin typeface="Verdana" charset="0"/>
              </a:rPr>
              <a:t> Snyder</a:t>
            </a:r>
            <a:r>
              <a:rPr lang="ja-JP" altLang="en-US" sz="800" dirty="0">
                <a:solidFill>
                  <a:srgbClr val="606060"/>
                </a:solidFill>
                <a:latin typeface="Verdana" charset="0"/>
              </a:rPr>
              <a:t>’</a:t>
            </a:r>
            <a:r>
              <a:rPr lang="en-US" sz="800" dirty="0">
                <a:solidFill>
                  <a:srgbClr val="606060"/>
                </a:solidFill>
                <a:latin typeface="Verdana" charset="0"/>
              </a:rPr>
              <a:t>s Book: Paper Prototyping (2003) Morgan Kaufmann, p350</a:t>
            </a:r>
          </a:p>
        </p:txBody>
      </p:sp>
    </p:spTree>
    <p:extLst>
      <p:ext uri="{BB962C8B-B14F-4D97-AF65-F5344CB8AC3E}">
        <p14:creationId xmlns:p14="http://schemas.microsoft.com/office/powerpoint/2010/main" val="245301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as a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risks (early on, it doesn’t hurt!)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31" y="2207850"/>
            <a:ext cx="5661075" cy="46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and creativity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42" r="21413"/>
          <a:stretch/>
        </p:blipFill>
        <p:spPr>
          <a:xfrm>
            <a:off x="457200" y="1417638"/>
            <a:ext cx="5129663" cy="54276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1695" y="1417638"/>
            <a:ext cx="2974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Kids are creative because they don’t know the rules, so they feel free to break them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Kids don’t know the consequences, so they take risks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1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9322"/>
            <a:ext cx="9144625" cy="6237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collection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Keep a sketchbook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Wallpaper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6100"/>
            <a:ext cx="3653214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4160" b="4217"/>
          <a:stretch/>
        </p:blipFill>
        <p:spPr>
          <a:xfrm>
            <a:off x="4709344" y="2326100"/>
            <a:ext cx="368771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best in groups</a:t>
            </a:r>
          </a:p>
          <a:p>
            <a:endParaRPr lang="en-US" dirty="0" smtClean="0"/>
          </a:p>
          <a:p>
            <a:r>
              <a:rPr lang="en-US" dirty="0" smtClean="0"/>
              <a:t>Can be useful and fun</a:t>
            </a:r>
          </a:p>
          <a:p>
            <a:endParaRPr lang="en-US" u="sng" dirty="0" smtClean="0"/>
          </a:p>
          <a:p>
            <a:r>
              <a:rPr lang="en-US" u="sng" dirty="0" smtClean="0"/>
              <a:t>Keep the results of user research handy during the process </a:t>
            </a:r>
            <a:r>
              <a:rPr lang="en-US" dirty="0" smtClean="0"/>
              <a:t>(e.g. scenarios, lists of design requirements,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for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visual</a:t>
            </a:r>
          </a:p>
          <a:p>
            <a:r>
              <a:rPr lang="en-US" dirty="0" smtClean="0"/>
              <a:t>defer judgment</a:t>
            </a:r>
            <a:endParaRPr lang="en-US" dirty="0"/>
          </a:p>
          <a:p>
            <a:r>
              <a:rPr lang="en-US" dirty="0" smtClean="0"/>
              <a:t>encourage </a:t>
            </a:r>
            <a:r>
              <a:rPr lang="en-US" dirty="0"/>
              <a:t>wild ideas</a:t>
            </a:r>
          </a:p>
          <a:p>
            <a:r>
              <a:rPr lang="en-US" dirty="0" smtClean="0"/>
              <a:t>build </a:t>
            </a:r>
            <a:r>
              <a:rPr lang="en-US" dirty="0"/>
              <a:t>on others</a:t>
            </a:r>
          </a:p>
          <a:p>
            <a:r>
              <a:rPr lang="en-US" dirty="0" smtClean="0"/>
              <a:t>go </a:t>
            </a:r>
            <a:r>
              <a:rPr lang="en-US" dirty="0"/>
              <a:t>for quantity</a:t>
            </a:r>
          </a:p>
          <a:p>
            <a:r>
              <a:rPr lang="en-US" dirty="0" smtClean="0"/>
              <a:t>one </a:t>
            </a:r>
            <a:r>
              <a:rPr lang="en-US" dirty="0"/>
              <a:t>conversation at a time</a:t>
            </a:r>
          </a:p>
          <a:p>
            <a:r>
              <a:rPr lang="en-US" dirty="0" smtClean="0"/>
              <a:t>stay </a:t>
            </a:r>
            <a:r>
              <a:rPr lang="en-US" dirty="0"/>
              <a:t>focused on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things that </a:t>
            </a:r>
            <a:r>
              <a:rPr lang="en-US" i="1" dirty="0" smtClean="0"/>
              <a:t>x</a:t>
            </a:r>
            <a:r>
              <a:rPr lang="en-US" dirty="0" smtClean="0"/>
              <a:t> you</a:t>
            </a:r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x</a:t>
            </a:r>
            <a:r>
              <a:rPr lang="en-US" dirty="0" smtClean="0"/>
              <a:t> = { inspire, interest, irritate, amuse }</a:t>
            </a:r>
          </a:p>
          <a:p>
            <a:endParaRPr lang="en-US" dirty="0" smtClean="0"/>
          </a:p>
          <a:p>
            <a:r>
              <a:rPr lang="en-US" dirty="0" smtClean="0"/>
              <a:t>Find things that you </a:t>
            </a:r>
            <a:r>
              <a:rPr lang="en-US" i="1" dirty="0" smtClean="0"/>
              <a:t>y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y</a:t>
            </a:r>
            <a:r>
              <a:rPr lang="en-US" dirty="0" smtClean="0"/>
              <a:t> = { can improve, relate to }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Break the rules, and think freely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Few Tutorials…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week: interviewing</a:t>
            </a:r>
          </a:p>
          <a:p>
            <a:r>
              <a:rPr lang="en-US" dirty="0" smtClean="0"/>
              <a:t>Next two weeks: sketching, storyboarding/prototyping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P1: User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your project idea</a:t>
            </a:r>
          </a:p>
          <a:p>
            <a:r>
              <a:rPr lang="en-US" dirty="0" smtClean="0"/>
              <a:t>Identify stakeholders and users</a:t>
            </a:r>
          </a:p>
          <a:p>
            <a:r>
              <a:rPr lang="en-US" dirty="0" smtClean="0"/>
              <a:t>Conduct three user research methods</a:t>
            </a:r>
          </a:p>
          <a:p>
            <a:r>
              <a:rPr lang="en-US" dirty="0" smtClean="0"/>
              <a:t>Define design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" y="259322"/>
            <a:ext cx="9144625" cy="6237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74" y="466175"/>
            <a:ext cx="8778240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Activity (5 </a:t>
            </a:r>
            <a:r>
              <a:rPr lang="en-US" sz="4400" dirty="0" err="1" smtClean="0"/>
              <a:t>mins</a:t>
            </a:r>
            <a:r>
              <a:rPr lang="en-US" sz="4400" dirty="0" smtClean="0"/>
              <a:t>)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sz="2400" b="1" dirty="0" smtClean="0"/>
              <a:t>Scenario</a:t>
            </a:r>
            <a:r>
              <a:rPr lang="en-US" sz="2400" dirty="0" smtClean="0"/>
              <a:t>: City of Calgary is going to put a bin on every street corner in the city. Design the bin. What do you do to support this design?</a:t>
            </a:r>
          </a:p>
          <a:p>
            <a:endParaRPr lang="en-US" sz="2400" dirty="0"/>
          </a:p>
          <a:p>
            <a:r>
              <a:rPr lang="en-US" sz="2400" dirty="0" smtClean="0"/>
              <a:t>Break into groups of 3-4 for this. Select an interesting idea and be prepared to discuss aloud with the class.</a:t>
            </a:r>
          </a:p>
          <a:p>
            <a:endParaRPr lang="en-US" sz="2400" dirty="0"/>
          </a:p>
          <a:p>
            <a:r>
              <a:rPr lang="en-US" sz="2400" dirty="0" smtClean="0"/>
              <a:t>Consider:</a:t>
            </a:r>
          </a:p>
          <a:p>
            <a:pPr lvl="1"/>
            <a:r>
              <a:rPr lang="en-US" sz="2400" dirty="0" smtClean="0"/>
              <a:t>Who are the users? Who are the stakeholders?</a:t>
            </a:r>
          </a:p>
          <a:p>
            <a:pPr lvl="1"/>
            <a:r>
              <a:rPr lang="en-US" sz="2400" dirty="0" smtClean="0"/>
              <a:t>What are their needs?</a:t>
            </a:r>
          </a:p>
          <a:p>
            <a:pPr lvl="1"/>
            <a:r>
              <a:rPr lang="en-US" sz="2400" b="1" dirty="0" smtClean="0"/>
              <a:t>What are important design considerations?</a:t>
            </a:r>
          </a:p>
          <a:p>
            <a:pPr lvl="1"/>
            <a:r>
              <a:rPr lang="en-US" sz="2400" dirty="0" smtClean="0"/>
              <a:t>What IDEO methods would you use to understand this design problem?</a:t>
            </a:r>
          </a:p>
        </p:txBody>
      </p:sp>
    </p:spTree>
    <p:extLst>
      <p:ext uri="{BB962C8B-B14F-4D97-AF65-F5344CB8AC3E}">
        <p14:creationId xmlns:p14="http://schemas.microsoft.com/office/powerpoint/2010/main" val="381568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and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4" y="15748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987186" y="1417638"/>
            <a:ext cx="2566014" cy="2552889"/>
          </a:xfrm>
          <a:prstGeom prst="ellipse">
            <a:avLst/>
          </a:prstGeom>
          <a:noFill/>
          <a:ln w="76200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64262" y="1465294"/>
            <a:ext cx="2522538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Generate lots of ideas</a:t>
            </a:r>
          </a:p>
          <a:p>
            <a:pPr eaLnBrk="1" hangingPunct="1"/>
            <a:r>
              <a:rPr lang="en-US" dirty="0"/>
              <a:t>Grasp issues and</a:t>
            </a:r>
          </a:p>
          <a:p>
            <a:pPr eaLnBrk="1" hangingPunct="1"/>
            <a:r>
              <a:rPr lang="en-US" dirty="0"/>
              <a:t>  potential solutions</a:t>
            </a:r>
          </a:p>
        </p:txBody>
      </p:sp>
    </p:spTree>
    <p:extLst>
      <p:ext uri="{BB962C8B-B14F-4D97-AF65-F5344CB8AC3E}">
        <p14:creationId xmlns:p14="http://schemas.microsoft.com/office/powerpoint/2010/main" val="31636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come up with great ideas?</a:t>
            </a:r>
          </a:p>
          <a:p>
            <a:r>
              <a:rPr lang="en-US" dirty="0" smtClean="0"/>
              <a:t>How do we come up with lots of ideas?</a:t>
            </a:r>
          </a:p>
          <a:p>
            <a:r>
              <a:rPr lang="en-US" dirty="0" smtClean="0"/>
              <a:t>How do we come up with big ideas?</a:t>
            </a:r>
          </a:p>
          <a:p>
            <a:endParaRPr lang="en-US" dirty="0" smtClean="0"/>
          </a:p>
          <a:p>
            <a:r>
              <a:rPr lang="en-US" dirty="0" smtClean="0"/>
              <a:t>How do we refine ideas?</a:t>
            </a:r>
          </a:p>
          <a:p>
            <a:r>
              <a:rPr lang="en-US" dirty="0" smtClean="0"/>
              <a:t>How do we organize ideas?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Funnel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6" t="7975" r="-207"/>
          <a:stretch/>
        </p:blipFill>
        <p:spPr>
          <a:xfrm>
            <a:off x="457200" y="1187879"/>
            <a:ext cx="8229600" cy="56701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Creativity 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Design is </a:t>
            </a:r>
            <a:r>
              <a:rPr lang="en-US" dirty="0" smtClean="0"/>
              <a:t>about making choices, and compromises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</a:t>
            </a:r>
            <a:r>
              <a:rPr lang="en-US"/>
              <a:t>are </a:t>
            </a:r>
            <a:r>
              <a:rPr lang="en-US" smtClean="0"/>
              <a:t>three places </a:t>
            </a:r>
            <a:r>
              <a:rPr lang="en-US" dirty="0"/>
              <a:t>where there is room for </a:t>
            </a:r>
            <a:r>
              <a:rPr lang="en-US" dirty="0" smtClean="0"/>
              <a:t>creativity in design</a:t>
            </a:r>
            <a:r>
              <a:rPr lang="en-US" sz="2400" dirty="0" smtClean="0"/>
              <a:t>:</a:t>
            </a:r>
          </a:p>
          <a:p>
            <a:pPr>
              <a:defRPr/>
            </a:pPr>
            <a:r>
              <a:rPr lang="en-US" sz="3600" dirty="0" smtClean="0"/>
              <a:t> 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d</a:t>
            </a:r>
            <a:r>
              <a:rPr lang="en-US" dirty="0" smtClean="0"/>
              <a:t>etermining the methods you choose to investigate a problem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enumerating distinct </a:t>
            </a:r>
            <a:r>
              <a:rPr lang="en-US" dirty="0"/>
              <a:t>options from which to choose</a:t>
            </a:r>
            <a:br>
              <a:rPr lang="en-US" dirty="0"/>
            </a:br>
            <a:endParaRPr lang="en-US" dirty="0" smtClean="0"/>
          </a:p>
          <a:p>
            <a:pPr lvl="1">
              <a:defRPr/>
            </a:pPr>
            <a:r>
              <a:rPr lang="en-US" dirty="0"/>
              <a:t>defining the criteria, or heuristics, according to which you make your choices</a:t>
            </a:r>
            <a:endParaRPr lang="en-CA" dirty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6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Inspiring Creativity (2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down, on a piece of paper:</a:t>
            </a:r>
          </a:p>
          <a:p>
            <a:endParaRPr lang="en-US" dirty="0"/>
          </a:p>
          <a:p>
            <a:pPr algn="ctr"/>
            <a:r>
              <a:rPr lang="en-US" dirty="0" smtClean="0"/>
              <a:t>How can we inspire creativity?</a:t>
            </a:r>
          </a:p>
          <a:p>
            <a:pPr algn="ctr"/>
            <a:endParaRPr lang="en-US" dirty="0"/>
          </a:p>
          <a:p>
            <a:r>
              <a:rPr lang="en-US" dirty="0" smtClean="0"/>
              <a:t>In pairs, discuss this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12355</TotalTime>
  <Words>843</Words>
  <Application>Microsoft Macintosh PowerPoint</Application>
  <PresentationFormat>On-screen Show (4:3)</PresentationFormat>
  <Paragraphs>175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1-introduction</vt:lpstr>
      <vt:lpstr>PowerPoint Presentation</vt:lpstr>
      <vt:lpstr>PowerPoint Presentation</vt:lpstr>
      <vt:lpstr>PowerPoint Presentation</vt:lpstr>
      <vt:lpstr>Ideation</vt:lpstr>
      <vt:lpstr>User Centered Design Process</vt:lpstr>
      <vt:lpstr>Ideation</vt:lpstr>
      <vt:lpstr>Design Funnel</vt:lpstr>
      <vt:lpstr>Role of Creativity in Design</vt:lpstr>
      <vt:lpstr>Inspiring Creativity (2 mins)</vt:lpstr>
      <vt:lpstr>Creativity as a Designer</vt:lpstr>
      <vt:lpstr>Existing Systems</vt:lpstr>
      <vt:lpstr>Things that irritate</vt:lpstr>
      <vt:lpstr>Things that irritate</vt:lpstr>
      <vt:lpstr>Things that seem really good</vt:lpstr>
      <vt:lpstr>Sample the inspiring</vt:lpstr>
      <vt:lpstr>Creativity as a Designer</vt:lpstr>
      <vt:lpstr>Sketch constantly</vt:lpstr>
      <vt:lpstr>Creativity as a Designer</vt:lpstr>
      <vt:lpstr>Kids and creativity</vt:lpstr>
      <vt:lpstr>What to do with your collection</vt:lpstr>
      <vt:lpstr>Brainstorming</vt:lpstr>
      <vt:lpstr>Brainstorming for Design</vt:lpstr>
      <vt:lpstr>Summary</vt:lpstr>
      <vt:lpstr>Next Few Tutorials…</vt:lpstr>
      <vt:lpstr>P1: User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54</cp:revision>
  <dcterms:created xsi:type="dcterms:W3CDTF">2012-08-20T05:23:43Z</dcterms:created>
  <dcterms:modified xsi:type="dcterms:W3CDTF">2012-09-30T18:06:21Z</dcterms:modified>
</cp:coreProperties>
</file>