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283" r:id="rId3"/>
    <p:sldId id="277" r:id="rId4"/>
    <p:sldId id="278" r:id="rId5"/>
    <p:sldId id="279" r:id="rId6"/>
    <p:sldId id="280" r:id="rId7"/>
    <p:sldId id="256" r:id="rId8"/>
    <p:sldId id="259" r:id="rId9"/>
    <p:sldId id="258" r:id="rId10"/>
    <p:sldId id="281" r:id="rId11"/>
    <p:sldId id="260" r:id="rId12"/>
    <p:sldId id="261" r:id="rId13"/>
    <p:sldId id="262" r:id="rId14"/>
    <p:sldId id="263" r:id="rId15"/>
    <p:sldId id="264" r:id="rId16"/>
    <p:sldId id="266" r:id="rId17"/>
    <p:sldId id="265" r:id="rId18"/>
    <p:sldId id="267" r:id="rId19"/>
    <p:sldId id="268" r:id="rId20"/>
    <p:sldId id="269" r:id="rId21"/>
    <p:sldId id="270"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6" autoAdjust="0"/>
  </p:normalViewPr>
  <p:slideViewPr>
    <p:cSldViewPr snapToGrid="0" snapToObjects="1">
      <p:cViewPr varScale="1">
        <p:scale>
          <a:sx n="81" d="100"/>
          <a:sy n="81" d="100"/>
        </p:scale>
        <p:origin x="-24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24-09-12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24-09-12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formatik.uni-trier.de/~ley/db/indices/a-tree/n/Neustaedter:Carman.html" TargetMode="External"/><Relationship Id="rId4" Type="http://schemas.openxmlformats.org/officeDocument/2006/relationships/hyperlink" Target="http://www.informatik.uni-trier.de/~ley/db/indices/a-tree/g/Greenberg:Saul.html" TargetMode="External"/><Relationship Id="rId5" Type="http://schemas.openxmlformats.org/officeDocument/2006/relationships/hyperlink" Target="http://www.informatik.uni-trier.de/~ley/db/conf/huc/ubicomp2005.html"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theformer786.blogspot.ca/2010/05/life-is-so-hard-without-stuff.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Kathryn Elliot, </a:t>
            </a:r>
            <a:r>
              <a:rPr lang="en-US" sz="1200" b="0" i="0" kern="1200" dirty="0" smtClean="0">
                <a:solidFill>
                  <a:schemeClr val="tx1"/>
                </a:solidFill>
                <a:effectLst/>
                <a:latin typeface="+mn-lt"/>
                <a:ea typeface="+mn-ea"/>
                <a:cs typeface="+mn-cs"/>
                <a:hlinkClick r:id="rId3"/>
              </a:rPr>
              <a:t>Carman </a:t>
            </a:r>
            <a:r>
              <a:rPr lang="en-US" sz="1200" b="0" i="0" kern="1200" dirty="0" err="1" smtClean="0">
                <a:solidFill>
                  <a:schemeClr val="tx1"/>
                </a:solidFill>
                <a:effectLst/>
                <a:latin typeface="+mn-lt"/>
                <a:ea typeface="+mn-ea"/>
                <a:cs typeface="+mn-cs"/>
                <a:hlinkClick r:id="rId3"/>
              </a:rPr>
              <a:t>Neustaedter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Saul Greenberg</a:t>
            </a:r>
            <a:r>
              <a:rPr lang="en-US" sz="1200" b="0" i="0" kern="1200" dirty="0" smtClean="0">
                <a:solidFill>
                  <a:schemeClr val="tx1"/>
                </a:solidFill>
                <a:effectLst/>
                <a:latin typeface="+mn-lt"/>
                <a:ea typeface="+mn-ea"/>
                <a:cs typeface="+mn-cs"/>
              </a:rPr>
              <a:t>: Time, Ownership and Awareness: The Value of Contextual Locations in the Home. </a:t>
            </a:r>
            <a:r>
              <a:rPr lang="en-US" sz="1200" b="0" i="0" kern="1200" dirty="0" err="1" smtClean="0">
                <a:solidFill>
                  <a:schemeClr val="tx1"/>
                </a:solidFill>
                <a:effectLst/>
                <a:latin typeface="+mn-lt"/>
                <a:ea typeface="+mn-ea"/>
                <a:cs typeface="+mn-cs"/>
                <a:hlinkClick r:id="rId5"/>
              </a:rPr>
              <a:t>Ubicomp</a:t>
            </a:r>
            <a:r>
              <a:rPr lang="en-US" sz="1200" b="0" i="0" kern="1200" dirty="0" smtClean="0">
                <a:solidFill>
                  <a:schemeClr val="tx1"/>
                </a:solidFill>
                <a:effectLst/>
                <a:latin typeface="+mn-lt"/>
                <a:ea typeface="+mn-ea"/>
                <a:cs typeface="+mn-cs"/>
                <a:hlinkClick r:id="rId5"/>
              </a:rPr>
              <a:t> 2005</a:t>
            </a:r>
            <a:r>
              <a:rPr lang="en-US" sz="1200" b="0" i="0" kern="1200" dirty="0" smtClean="0">
                <a:solidFill>
                  <a:schemeClr val="tx1"/>
                </a:solidFill>
                <a:effectLst/>
                <a:latin typeface="+mn-lt"/>
                <a:ea typeface="+mn-ea"/>
                <a:cs typeface="+mn-cs"/>
              </a:rPr>
              <a:t>: 251-268</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Consider: who are the messages</a:t>
            </a:r>
            <a:r>
              <a:rPr lang="en-US" sz="1200" b="0" i="0" kern="1200" baseline="0" dirty="0" smtClean="0">
                <a:solidFill>
                  <a:schemeClr val="tx1"/>
                </a:solidFill>
                <a:effectLst/>
                <a:latin typeface="+mn-lt"/>
                <a:ea typeface="+mn-ea"/>
                <a:cs typeface="+mn-cs"/>
              </a:rPr>
              <a:t> left for?</a:t>
            </a:r>
          </a:p>
          <a:p>
            <a:r>
              <a:rPr lang="en-US" sz="1200" b="0" i="0" kern="1200" baseline="0" dirty="0" smtClean="0">
                <a:solidFill>
                  <a:schemeClr val="tx1"/>
                </a:solidFill>
                <a:effectLst/>
                <a:latin typeface="+mn-lt"/>
                <a:ea typeface="+mn-ea"/>
                <a:cs typeface="+mn-cs"/>
              </a:rPr>
              <a:t>Do you have locations in your home that are like this? How do you send messages [explicit or otherwise] to other inhabitants of your home? What if it’s urgent?</a:t>
            </a:r>
          </a:p>
          <a:p>
            <a:r>
              <a:rPr lang="en-US" sz="1200" b="0" i="0" kern="1200" baseline="0" dirty="0" smtClean="0">
                <a:solidFill>
                  <a:schemeClr val="tx1"/>
                </a:solidFill>
                <a:effectLst/>
                <a:latin typeface="+mn-lt"/>
                <a:ea typeface="+mn-ea"/>
                <a:cs typeface="+mn-cs"/>
              </a:rPr>
              <a:t>Do certain locations have owners?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People</a:t>
            </a:r>
            <a:r>
              <a:rPr lang="en-US" baseline="0" dirty="0" smtClean="0"/>
              <a:t> are unlikely to /tell/ you about these. You have to go look, and discover them for yourself. The meaning and function are all embedded in how these things are used.</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39268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www.zazzle.ca</a:t>
            </a:r>
            <a:r>
              <a:rPr lang="en-US" dirty="0" smtClean="0"/>
              <a:t>/thank_you_cards_red_daisy-137447214949027033</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0463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 Place for </a:t>
            </a:r>
            <a:r>
              <a:rPr lang="en-US" dirty="0" err="1" smtClean="0"/>
              <a:t>UbiComp</a:t>
            </a:r>
            <a:r>
              <a:rPr lang="en-US" dirty="0" smtClean="0"/>
              <a:t> in the Home *</a:t>
            </a:r>
          </a:p>
          <a:p>
            <a:r>
              <a:rPr lang="en-US" dirty="0" smtClean="0"/>
              <a:t>Andy Crabtree, Tom </a:t>
            </a:r>
            <a:r>
              <a:rPr lang="en-US" dirty="0" err="1" smtClean="0"/>
              <a:t>Rodden</a:t>
            </a:r>
            <a:r>
              <a:rPr lang="en-US" dirty="0" smtClean="0"/>
              <a:t>, Terry </a:t>
            </a:r>
            <a:r>
              <a:rPr lang="en-US" dirty="0" err="1" smtClean="0"/>
              <a:t>Hemmings</a:t>
            </a:r>
            <a:r>
              <a:rPr lang="en-US" dirty="0" smtClean="0"/>
              <a:t> and Steve </a:t>
            </a:r>
            <a:r>
              <a:rPr lang="en-US" dirty="0" err="1" smtClean="0"/>
              <a:t>Benford</a:t>
            </a:r>
            <a:endParaRPr lang="en-US" dirty="0" smtClean="0"/>
          </a:p>
          <a:p>
            <a:r>
              <a:rPr lang="en-US" dirty="0" smtClean="0"/>
              <a:t>-- </a:t>
            </a:r>
            <a:r>
              <a:rPr lang="en-US" dirty="0" err="1" smtClean="0"/>
              <a:t>Ubicomp</a:t>
            </a:r>
            <a:r>
              <a:rPr lang="en-US" dirty="0" smtClean="0"/>
              <a:t> 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time, can tell us where technology is used, and</a:t>
            </a:r>
            <a:r>
              <a:rPr lang="en-US" baseline="0" dirty="0" smtClean="0"/>
              <a:t> what it might be used for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Airbus A380</a:t>
            </a:r>
            <a:r>
              <a:rPr lang="en-US" baseline="0" dirty="0" smtClean="0"/>
              <a:t> cockpit</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http://theformer786.blogspot.ca/2010/05/life-is-so-hard-without-stuff.html</a:t>
            </a:r>
            <a:r>
              <a:rPr lang="en-US" dirty="0" smtClean="0"/>
              <a:t/>
            </a:r>
            <a:br>
              <a:rPr lang="en-US" dirty="0" smtClean="0"/>
            </a:br>
            <a:r>
              <a:rPr lang="en-US" dirty="0" smtClean="0"/>
              <a:t>and</a:t>
            </a:r>
          </a:p>
          <a:p>
            <a:r>
              <a:rPr lang="en-US" dirty="0" smtClean="0"/>
              <a:t>Reddit.com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24-09-12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24-09-12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24-09-12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24-09-12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24-09-12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24-09-12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24-09-12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24-09-12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24-09-12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24-09-12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24-09-12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24-09-12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2130425"/>
            <a:ext cx="86010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57200" y="546652"/>
            <a:ext cx="8229600" cy="557951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lumMod val="8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bg1"/>
                </a:solidFill>
              </a:rPr>
              <a:t>Notice the sticky note on the TV, and the mail stuck in the wallet. Why are they there?</a:t>
            </a:r>
            <a:endParaRPr lang="en-US" dirty="0">
              <a:solidFill>
                <a:schemeClr val="bg1"/>
              </a:solidFill>
            </a:endParaRPr>
          </a:p>
        </p:txBody>
      </p:sp>
    </p:spTree>
    <p:extLst>
      <p:ext uri="{BB962C8B-B14F-4D97-AF65-F5344CB8AC3E}">
        <p14:creationId xmlns:p14="http://schemas.microsoft.com/office/powerpoint/2010/main" val="15708670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stretch>
            <a:fillRect/>
          </a:stretch>
        </p:blipFill>
        <p:spPr>
          <a:xfrm>
            <a:off x="1178372" y="-1"/>
            <a:ext cx="6864271" cy="6864271"/>
          </a:xfrm>
          <a:prstGeom prst="rect">
            <a:avLst/>
          </a:prstGeom>
        </p:spPr>
      </p:pic>
    </p:spTree>
    <p:extLst>
      <p:ext uri="{BB962C8B-B14F-4D97-AF65-F5344CB8AC3E}">
        <p14:creationId xmlns:p14="http://schemas.microsoft.com/office/powerpoint/2010/main" val="18951265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1026" name="Picture 2"/>
          <p:cNvPicPr>
            <a:picLocks noChangeAspect="1" noChangeArrowheads="1"/>
          </p:cNvPicPr>
          <p:nvPr/>
        </p:nvPicPr>
        <p:blipFill>
          <a:blip r:embed="rId3"/>
          <a:srcRect/>
          <a:stretch>
            <a:fillRect/>
          </a:stretch>
        </p:blipFill>
        <p:spPr bwMode="auto">
          <a:xfrm>
            <a:off x="-35226" y="136525"/>
            <a:ext cx="9179226" cy="6721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2050" name="Picture 2"/>
          <p:cNvPicPr>
            <a:picLocks noChangeAspect="1" noChangeArrowheads="1"/>
          </p:cNvPicPr>
          <p:nvPr/>
        </p:nvPicPr>
        <p:blipFill>
          <a:blip r:embed="rId3"/>
          <a:srcRect/>
          <a:stretch>
            <a:fillRect/>
          </a:stretch>
        </p:blipFill>
        <p:spPr bwMode="auto">
          <a:xfrm>
            <a:off x="-1" y="371186"/>
            <a:ext cx="9182717" cy="59851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2"/>
          <p:cNvPicPr>
            <a:picLocks noChangeAspect="1" noChangeArrowheads="1"/>
          </p:cNvPicPr>
          <p:nvPr/>
        </p:nvPicPr>
        <p:blipFill>
          <a:blip r:embed="rId2"/>
          <a:srcRect/>
          <a:stretch>
            <a:fillRect/>
          </a:stretch>
        </p:blipFill>
        <p:spPr bwMode="auto">
          <a:xfrm>
            <a:off x="457200" y="444500"/>
            <a:ext cx="3810000" cy="57277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95800" y="762000"/>
            <a:ext cx="4191000" cy="5230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a:t>
            </a:r>
            <a:endParaRPr lang="en-US" dirty="0"/>
          </a:p>
        </p:txBody>
      </p:sp>
      <p:sp>
        <p:nvSpPr>
          <p:cNvPr id="3" name="Content Placeholder 2"/>
          <p:cNvSpPr>
            <a:spLocks noGrp="1"/>
          </p:cNvSpPr>
          <p:nvPr>
            <p:ph idx="1"/>
          </p:nvPr>
        </p:nvSpPr>
        <p:spPr/>
        <p:txBody>
          <a:bodyPr/>
          <a:lstStyle/>
          <a:p>
            <a:r>
              <a:rPr lang="en-US" b="1" u="sng" dirty="0" smtClean="0"/>
              <a:t>Activity</a:t>
            </a:r>
            <a:r>
              <a:rPr lang="en-US" b="1" u="sng" dirty="0" smtClean="0"/>
              <a:t>:</a:t>
            </a:r>
            <a:r>
              <a:rPr lang="en-US" dirty="0" smtClean="0"/>
              <a:t> List all of the errors that could happen when driving a car</a:t>
            </a:r>
            <a:r>
              <a:rPr lang="en-US" dirty="0" smtClean="0"/>
              <a:t>.</a:t>
            </a:r>
          </a:p>
          <a:p>
            <a:endParaRPr lang="en-US" dirty="0"/>
          </a:p>
          <a:p>
            <a:r>
              <a:rPr lang="en-US" u="sng" dirty="0" smtClean="0"/>
              <a:t>Activity 2</a:t>
            </a:r>
            <a:r>
              <a:rPr lang="en-US" dirty="0" smtClean="0"/>
              <a:t>: Why does that error occur?</a:t>
            </a:r>
            <a:endParaRPr lang="en-US"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2"/>
          <p:cNvPicPr>
            <a:picLocks noChangeAspect="1" noChangeArrowheads="1"/>
          </p:cNvPicPr>
          <p:nvPr/>
        </p:nvPicPr>
        <p:blipFill>
          <a:blip r:embed="rId2"/>
          <a:srcRect/>
          <a:stretch>
            <a:fillRect/>
          </a:stretch>
        </p:blipFill>
        <p:spPr bwMode="auto">
          <a:xfrm>
            <a:off x="381000" y="396875"/>
            <a:ext cx="3886200" cy="5843588"/>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19600" y="717550"/>
            <a:ext cx="4495800" cy="5378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3074" name="Picture 2" descr="http://upload.wikimedia.org/wikipedia/commons/thumb/a/a4/Airbus_A380_cockpit.jpg/1024px-Airbus_A380_cockpit.jpg"/>
          <p:cNvPicPr>
            <a:picLocks noChangeAspect="1" noChangeArrowheads="1"/>
          </p:cNvPicPr>
          <p:nvPr/>
        </p:nvPicPr>
        <p:blipFill>
          <a:blip r:embed="rId3"/>
          <a:srcRect/>
          <a:stretch>
            <a:fillRect/>
          </a:stretch>
        </p:blipFill>
        <p:spPr bwMode="auto">
          <a:xfrm>
            <a:off x="-632034" y="0"/>
            <a:ext cx="10077290" cy="67214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2"/>
          <a:srcRect/>
          <a:stretch>
            <a:fillRect/>
          </a:stretch>
        </p:blipFill>
        <p:spPr bwMode="auto">
          <a:xfrm>
            <a:off x="228600" y="422275"/>
            <a:ext cx="4054475" cy="5902325"/>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rot="21435317">
            <a:off x="4625975" y="685800"/>
            <a:ext cx="4114800" cy="5534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2"/>
          <p:cNvPicPr>
            <a:picLocks noChangeAspect="1" noChangeArrowheads="1"/>
          </p:cNvPicPr>
          <p:nvPr/>
        </p:nvPicPr>
        <p:blipFill>
          <a:blip r:embed="rId2"/>
          <a:srcRect/>
          <a:stretch>
            <a:fillRect/>
          </a:stretch>
        </p:blipFill>
        <p:spPr bwMode="auto">
          <a:xfrm>
            <a:off x="457200" y="469900"/>
            <a:ext cx="3810000" cy="57023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648200" y="838200"/>
            <a:ext cx="4191000" cy="5357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7" name="Picture 2"/>
          <p:cNvPicPr>
            <a:picLocks noChangeAspect="1" noChangeArrowheads="1"/>
          </p:cNvPicPr>
          <p:nvPr/>
        </p:nvPicPr>
        <p:blipFill>
          <a:blip r:embed="rId2"/>
          <a:srcRect/>
          <a:stretch>
            <a:fillRect/>
          </a:stretch>
        </p:blipFill>
        <p:spPr bwMode="auto">
          <a:xfrm>
            <a:off x="-66675" y="304800"/>
            <a:ext cx="9210675" cy="586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Tutorial</a:t>
            </a:r>
            <a:endParaRPr lang="en-US" dirty="0"/>
          </a:p>
        </p:txBody>
      </p:sp>
      <p:sp>
        <p:nvSpPr>
          <p:cNvPr id="3" name="Content Placeholder 2"/>
          <p:cNvSpPr>
            <a:spLocks noGrp="1"/>
          </p:cNvSpPr>
          <p:nvPr>
            <p:ph idx="1"/>
          </p:nvPr>
        </p:nvSpPr>
        <p:spPr/>
        <p:txBody>
          <a:bodyPr/>
          <a:lstStyle/>
          <a:p>
            <a:r>
              <a:rPr lang="en-US" dirty="0" smtClean="0"/>
              <a:t>Wednesday, 9/26 is canceled</a:t>
            </a:r>
          </a:p>
          <a:p>
            <a:endParaRPr lang="en-US" dirty="0"/>
          </a:p>
          <a:p>
            <a:r>
              <a:rPr lang="en-US" dirty="0"/>
              <a:t>Here are the alternate tutorial times:</a:t>
            </a:r>
          </a:p>
          <a:p>
            <a:r>
              <a:rPr lang="en-US" dirty="0"/>
              <a:t>-- Monday 5pm</a:t>
            </a:r>
          </a:p>
          <a:p>
            <a:r>
              <a:rPr lang="en-US" dirty="0"/>
              <a:t>-- Tuesday 5pm</a:t>
            </a:r>
          </a:p>
          <a:p>
            <a:r>
              <a:rPr lang="en-US" dirty="0"/>
              <a:t>-- Friday 12pm</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1560613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2" descr="http://www.masternewmedia.org/images/how_to_use_personas_by_adaptivepath.jpg"/>
          <p:cNvPicPr>
            <a:picLocks noChangeAspect="1" noChangeArrowheads="1"/>
          </p:cNvPicPr>
          <p:nvPr/>
        </p:nvPicPr>
        <p:blipFill>
          <a:blip r:embed="rId2"/>
          <a:srcRect t="14867" b="11078"/>
          <a:stretch>
            <a:fillRect/>
          </a:stretch>
        </p:blipFill>
        <p:spPr bwMode="auto">
          <a:xfrm>
            <a:off x="228600" y="609600"/>
            <a:ext cx="8458200" cy="5489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5" name="Picture 2"/>
          <p:cNvPicPr>
            <a:picLocks noChangeAspect="1" noChangeArrowheads="1"/>
          </p:cNvPicPr>
          <p:nvPr/>
        </p:nvPicPr>
        <p:blipFill>
          <a:blip r:embed="rId2"/>
          <a:srcRect/>
          <a:stretch>
            <a:fillRect/>
          </a:stretch>
        </p:blipFill>
        <p:spPr bwMode="auto">
          <a:xfrm>
            <a:off x="304800" y="344488"/>
            <a:ext cx="3835400" cy="5751512"/>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572000" y="762000"/>
            <a:ext cx="4257675"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29698" name="Picture 2" descr="http://www.textually.org/tv/archives/images/set3/bigremote.jpg"/>
          <p:cNvPicPr>
            <a:picLocks noChangeAspect="1" noChangeArrowheads="1"/>
          </p:cNvPicPr>
          <p:nvPr/>
        </p:nvPicPr>
        <p:blipFill>
          <a:blip r:embed="rId3"/>
          <a:srcRect t="16756" b="14561"/>
          <a:stretch>
            <a:fillRect/>
          </a:stretch>
        </p:blipFill>
        <p:spPr bwMode="auto">
          <a:xfrm rot="5400000">
            <a:off x="-1030067" y="1788465"/>
            <a:ext cx="6806183" cy="3332883"/>
          </a:xfrm>
          <a:prstGeom prst="rect">
            <a:avLst/>
          </a:prstGeom>
          <a:noFill/>
        </p:spPr>
      </p:pic>
      <p:pic>
        <p:nvPicPr>
          <p:cNvPr id="29699" name="Picture 3" descr="J:\Users\Tony\Dropbox\Teaching\481-planning\examples\simple-remotes-from-reddit.jpg"/>
          <p:cNvPicPr>
            <a:picLocks noChangeAspect="1" noChangeArrowheads="1"/>
          </p:cNvPicPr>
          <p:nvPr/>
        </p:nvPicPr>
        <p:blipFill>
          <a:blip r:embed="rId4"/>
          <a:srcRect t="36003" b="26283"/>
          <a:stretch>
            <a:fillRect/>
          </a:stretch>
        </p:blipFill>
        <p:spPr bwMode="auto">
          <a:xfrm rot="5400000">
            <a:off x="3444287" y="1806747"/>
            <a:ext cx="6529550" cy="329990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pic>
        <p:nvPicPr>
          <p:cNvPr id="5" name="Picture 2"/>
          <p:cNvPicPr>
            <a:picLocks noChangeAspect="1" noChangeArrowheads="1"/>
          </p:cNvPicPr>
          <p:nvPr/>
        </p:nvPicPr>
        <p:blipFill>
          <a:blip r:embed="rId2"/>
          <a:srcRect/>
          <a:stretch>
            <a:fillRect/>
          </a:stretch>
        </p:blipFill>
        <p:spPr bwMode="auto">
          <a:xfrm>
            <a:off x="228600" y="481013"/>
            <a:ext cx="3886200" cy="5735637"/>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19600" y="981075"/>
            <a:ext cx="4572000" cy="5267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Research</a:t>
            </a:r>
            <a:endParaRPr lang="en-US" dirty="0"/>
          </a:p>
        </p:txBody>
      </p:sp>
      <p:sp>
        <p:nvSpPr>
          <p:cNvPr id="3" name="Content Placeholder 2"/>
          <p:cNvSpPr>
            <a:spLocks noGrp="1"/>
          </p:cNvSpPr>
          <p:nvPr>
            <p:ph idx="1"/>
          </p:nvPr>
        </p:nvSpPr>
        <p:spPr/>
        <p:txBody>
          <a:bodyPr/>
          <a:lstStyle/>
          <a:p>
            <a:r>
              <a:rPr lang="en-US" b="1" u="sng" dirty="0" smtClean="0"/>
              <a:t>Quick Activity</a:t>
            </a:r>
            <a:r>
              <a:rPr lang="en-US" b="1" dirty="0" smtClean="0"/>
              <a:t>: </a:t>
            </a:r>
            <a:r>
              <a:rPr lang="en-US" dirty="0" smtClean="0"/>
              <a:t>What are some sources you might look at for secondary research for your projects?</a:t>
            </a:r>
            <a:endParaRPr lang="en-US" b="1"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5" name="Picture 2"/>
          <p:cNvPicPr>
            <a:picLocks noChangeAspect="1" noChangeArrowheads="1"/>
          </p:cNvPicPr>
          <p:nvPr/>
        </p:nvPicPr>
        <p:blipFill>
          <a:blip r:embed="rId2"/>
          <a:srcRect/>
          <a:stretch>
            <a:fillRect/>
          </a:stretch>
        </p:blipFill>
        <p:spPr bwMode="auto">
          <a:xfrm>
            <a:off x="457200" y="647700"/>
            <a:ext cx="3744913" cy="55245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495800" y="844550"/>
            <a:ext cx="4419600" cy="517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defRPr/>
            </a:pPr>
            <a:r>
              <a:rPr lang="en-US" dirty="0" smtClean="0"/>
              <a:t>Apply “Learn” techniques as a way to process the data you gather from “Ask” and “Look”</a:t>
            </a:r>
          </a:p>
          <a:p>
            <a:pPr>
              <a:defRPr/>
            </a:pPr>
            <a:endParaRPr lang="en-US" dirty="0" smtClean="0"/>
          </a:p>
          <a:p>
            <a:pPr>
              <a:defRPr/>
            </a:pPr>
            <a:r>
              <a:rPr lang="en-US" dirty="0" smtClean="0"/>
              <a:t>Some learning tasks can help you figure out who to talk to for “Ask” and “Look”</a:t>
            </a:r>
          </a:p>
          <a:p>
            <a:pPr lvl="1">
              <a:defRPr/>
            </a:pPr>
            <a:r>
              <a:rPr lang="en-US" dirty="0" smtClean="0"/>
              <a:t>e.g., secondary research, cultural comparisons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extLst>
      <p:ext uri="{BB962C8B-B14F-4D97-AF65-F5344CB8AC3E}">
        <p14:creationId xmlns:p14="http://schemas.microsoft.com/office/powerpoint/2010/main" val="2337559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Combining “looking” and “asking” by immersing oneself into a particular context/culture: </a:t>
            </a:r>
            <a:r>
              <a:rPr lang="en-US" i="1" dirty="0" smtClean="0"/>
              <a:t>understand mental models and work practices</a:t>
            </a:r>
          </a:p>
          <a:p>
            <a:endParaRPr lang="en-US" dirty="0" smtClean="0"/>
          </a:p>
          <a:p>
            <a:r>
              <a:rPr lang="en-US" dirty="0"/>
              <a:t>“The core premise of Contextual Inquiry is very simple: </a:t>
            </a:r>
            <a:r>
              <a:rPr lang="en-US" u="sng" dirty="0"/>
              <a:t>go</a:t>
            </a:r>
            <a:r>
              <a:rPr lang="en-US" dirty="0"/>
              <a:t> where the customer works, </a:t>
            </a:r>
            <a:r>
              <a:rPr lang="en-US" u="sng" dirty="0"/>
              <a:t>observe </a:t>
            </a:r>
            <a:r>
              <a:rPr lang="en-US" dirty="0"/>
              <a:t>the customer as he or she works, and </a:t>
            </a:r>
            <a:r>
              <a:rPr lang="en-US" u="sng" dirty="0"/>
              <a:t>talk</a:t>
            </a:r>
            <a:r>
              <a:rPr lang="en-US" dirty="0"/>
              <a:t> to the customer about the work. Do that, and you can’t help but gain a better understanding of your customer.”</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4294588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 Principles</a:t>
            </a:r>
            <a:endParaRPr lang="en-US" dirty="0"/>
          </a:p>
        </p:txBody>
      </p:sp>
      <p:sp>
        <p:nvSpPr>
          <p:cNvPr id="3" name="Content Placeholder 2"/>
          <p:cNvSpPr>
            <a:spLocks noGrp="1"/>
          </p:cNvSpPr>
          <p:nvPr>
            <p:ph idx="1"/>
          </p:nvPr>
        </p:nvSpPr>
        <p:spPr/>
        <p:txBody>
          <a:bodyPr/>
          <a:lstStyle/>
          <a:p>
            <a:pPr marL="457200" indent="-457200"/>
            <a:r>
              <a:rPr lang="en-US" dirty="0" smtClean="0"/>
              <a:t>Context: </a:t>
            </a:r>
            <a:r>
              <a:rPr lang="en-US" sz="2800" dirty="0" smtClean="0">
                <a:solidFill>
                  <a:schemeClr val="bg1">
                    <a:lumMod val="85000"/>
                  </a:schemeClr>
                </a:solidFill>
              </a:rPr>
              <a:t>in the setting of the participant</a:t>
            </a:r>
            <a:endParaRPr lang="en-US" dirty="0" smtClean="0">
              <a:solidFill>
                <a:schemeClr val="bg1">
                  <a:lumMod val="85000"/>
                </a:schemeClr>
              </a:solidFill>
            </a:endParaRPr>
          </a:p>
          <a:p>
            <a:pPr marL="457200" indent="-457200"/>
            <a:r>
              <a:rPr lang="en-US" dirty="0" smtClean="0"/>
              <a:t>Relationship: </a:t>
            </a:r>
            <a:r>
              <a:rPr lang="en-US" sz="2800" dirty="0" smtClean="0">
                <a:solidFill>
                  <a:schemeClr val="bg1">
                    <a:lumMod val="85000"/>
                  </a:schemeClr>
                </a:solidFill>
              </a:rPr>
              <a:t>you are the apprentice, participant is the expert</a:t>
            </a:r>
            <a:endParaRPr lang="en-US" dirty="0" smtClean="0">
              <a:solidFill>
                <a:schemeClr val="bg1">
                  <a:lumMod val="85000"/>
                </a:schemeClr>
              </a:solidFill>
            </a:endParaRPr>
          </a:p>
          <a:p>
            <a:pPr marL="457200" indent="-457200"/>
            <a:r>
              <a:rPr lang="en-US" dirty="0" smtClean="0"/>
              <a:t>Interpretation: </a:t>
            </a:r>
            <a:r>
              <a:rPr lang="en-US" sz="2800" dirty="0" smtClean="0">
                <a:solidFill>
                  <a:schemeClr val="bg1">
                    <a:lumMod val="85000"/>
                  </a:schemeClr>
                </a:solidFill>
              </a:rPr>
              <a:t>observed facts must be considered for design implications</a:t>
            </a:r>
          </a:p>
          <a:p>
            <a:pPr marL="457200" indent="-457200"/>
            <a:r>
              <a:rPr lang="en-US" dirty="0" smtClean="0"/>
              <a:t>Focus: </a:t>
            </a:r>
            <a:r>
              <a:rPr lang="en-US" sz="2800" dirty="0" smtClean="0">
                <a:solidFill>
                  <a:schemeClr val="bg1">
                    <a:lumMod val="85000"/>
                  </a:schemeClr>
                </a:solidFill>
              </a:rPr>
              <a:t>lots of themes will emerge, but this helps to orient the team</a:t>
            </a:r>
            <a:endParaRPr lang="en-US" sz="28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2363691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Expert/Apprentice</a:t>
            </a:r>
            <a:endParaRPr lang="en-US" dirty="0"/>
          </a:p>
        </p:txBody>
      </p:sp>
      <p:sp>
        <p:nvSpPr>
          <p:cNvPr id="3" name="Content Placeholder 2"/>
          <p:cNvSpPr>
            <a:spLocks noGrp="1"/>
          </p:cNvSpPr>
          <p:nvPr>
            <p:ph idx="1"/>
          </p:nvPr>
        </p:nvSpPr>
        <p:spPr/>
        <p:txBody>
          <a:bodyPr/>
          <a:lstStyle/>
          <a:p>
            <a:r>
              <a:rPr lang="en-US" dirty="0" smtClean="0"/>
              <a:t>You are the </a:t>
            </a:r>
            <a:r>
              <a:rPr lang="en-US" dirty="0" err="1" smtClean="0"/>
              <a:t>noob</a:t>
            </a:r>
            <a:endParaRPr lang="en-US" dirty="0"/>
          </a:p>
          <a:p>
            <a:r>
              <a:rPr lang="en-US" dirty="0" smtClean="0"/>
              <a:t>What does this mean?</a:t>
            </a:r>
          </a:p>
          <a:p>
            <a:pPr lvl="1"/>
            <a:r>
              <a:rPr lang="en-US" dirty="0" smtClean="0"/>
              <a:t>Be a keen observer</a:t>
            </a:r>
          </a:p>
          <a:p>
            <a:pPr lvl="1"/>
            <a:r>
              <a:rPr lang="en-US" dirty="0" smtClean="0"/>
              <a:t>Ask questions</a:t>
            </a:r>
          </a:p>
          <a:p>
            <a:pPr lvl="1"/>
            <a:r>
              <a:rPr lang="en-US" dirty="0" smtClean="0"/>
              <a:t>Be eager to learn</a:t>
            </a:r>
          </a:p>
          <a:p>
            <a:pPr lvl="1"/>
            <a:r>
              <a:rPr lang="en-US" dirty="0" smtClean="0"/>
              <a:t>Admire the master</a:t>
            </a:r>
          </a:p>
          <a:p>
            <a:pPr lvl="1"/>
            <a:r>
              <a:rPr lang="en-US" dirty="0" smtClean="0"/>
              <a:t>Aspire to see the world as the expert does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3026734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normAutofit/>
          </a:bodyPr>
          <a:lstStyle/>
          <a:p>
            <a:r>
              <a:rPr lang="en-US" dirty="0" smtClean="0"/>
              <a:t>Summaries vs. ongoing experience</a:t>
            </a:r>
          </a:p>
          <a:p>
            <a:endParaRPr lang="en-US" dirty="0" smtClean="0"/>
          </a:p>
          <a:p>
            <a:pPr lvl="1"/>
            <a:r>
              <a:rPr lang="en-US" dirty="0" smtClean="0"/>
              <a:t>“</a:t>
            </a:r>
            <a:r>
              <a:rPr lang="en-US" dirty="0"/>
              <a:t>I got to work, checked my email and had a cup of coffee” </a:t>
            </a:r>
            <a:r>
              <a:rPr lang="en-US" dirty="0" smtClean="0"/>
              <a:t>[</a:t>
            </a:r>
            <a:r>
              <a:rPr lang="en-US" i="1" dirty="0" smtClean="0"/>
              <a:t>abstract summary</a:t>
            </a:r>
            <a:r>
              <a:rPr lang="en-US" dirty="0" smtClean="0"/>
              <a:t>]</a:t>
            </a:r>
            <a:endParaRPr lang="en-US" dirty="0"/>
          </a:p>
          <a:p>
            <a:pPr lvl="1"/>
            <a:endParaRPr lang="en-US" dirty="0" smtClean="0"/>
          </a:p>
          <a:p>
            <a:pPr lvl="1"/>
            <a:r>
              <a:rPr lang="en-US" dirty="0" smtClean="0"/>
              <a:t>“</a:t>
            </a:r>
            <a:r>
              <a:rPr lang="en-US" dirty="0"/>
              <a:t>I got to work, looked over my email, answered messages from my boss, decided to have some coffee, walked to the coffee machine, found there was no coffee, so I made coffee</a:t>
            </a:r>
            <a:r>
              <a:rPr lang="en-US" dirty="0" smtClean="0"/>
              <a:t>…” [</a:t>
            </a:r>
            <a:r>
              <a:rPr lang="en-US" i="1" dirty="0" smtClean="0"/>
              <a:t>concrete detail</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dirty="0"/>
          </a:p>
        </p:txBody>
      </p:sp>
    </p:spTree>
    <p:extLst>
      <p:ext uri="{BB962C8B-B14F-4D97-AF65-F5344CB8AC3E}">
        <p14:creationId xmlns:p14="http://schemas.microsoft.com/office/powerpoint/2010/main" val="982900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Design Methods: LEARN</a:t>
            </a:r>
            <a:endParaRPr lang="en-US" dirty="0"/>
          </a:p>
        </p:txBody>
      </p:sp>
      <p:sp>
        <p:nvSpPr>
          <p:cNvPr id="3" name="Subtitle 2"/>
          <p:cNvSpPr>
            <a:spLocks noGrp="1"/>
          </p:cNvSpPr>
          <p:nvPr>
            <p:ph type="subTitle" idx="1"/>
          </p:nvPr>
        </p:nvSpPr>
        <p:spPr/>
        <p:txBody>
          <a:bodyPr/>
          <a:lstStyle/>
          <a:p>
            <a:r>
              <a:rPr lang="en-US" dirty="0"/>
              <a:t>CPSC 481: HCI I</a:t>
            </a:r>
          </a:p>
          <a:p>
            <a:r>
              <a:rPr lang="en-US" dirty="0"/>
              <a:t>Fall 2012</a:t>
            </a:r>
          </a:p>
          <a:p>
            <a:endParaRPr lang="en-US" dirty="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extLst>
      <p:ext uri="{BB962C8B-B14F-4D97-AF65-F5344CB8AC3E}">
        <p14:creationId xmlns:p14="http://schemas.microsoft.com/office/powerpoint/2010/main" val="28688704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enhabits.net/fotos/stac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9000" contrast="-47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LEARN</a:t>
            </a:r>
            <a:r>
              <a:rPr lang="en-US" b="0" dirty="0" smtClean="0"/>
              <a:t> from your data</a:t>
            </a:r>
            <a:endParaRPr lang="en-US" dirty="0"/>
          </a:p>
        </p:txBody>
      </p:sp>
      <p:sp>
        <p:nvSpPr>
          <p:cNvPr id="3" name="Content Placeholder 2"/>
          <p:cNvSpPr>
            <a:spLocks noGrp="1"/>
          </p:cNvSpPr>
          <p:nvPr>
            <p:ph idx="1"/>
          </p:nvPr>
        </p:nvSpPr>
        <p:spPr/>
        <p:txBody>
          <a:bodyPr/>
          <a:lstStyle/>
          <a:p>
            <a:r>
              <a:rPr lang="en-US" dirty="0" smtClean="0"/>
              <a:t>Now that you have a huge stack of notes and ideas from all of your </a:t>
            </a:r>
            <a:r>
              <a:rPr lang="en-US" dirty="0" err="1" smtClean="0"/>
              <a:t>LOOKing</a:t>
            </a:r>
            <a:r>
              <a:rPr lang="en-US" dirty="0" smtClean="0"/>
              <a:t> and </a:t>
            </a:r>
            <a:r>
              <a:rPr lang="en-US" dirty="0" err="1" smtClean="0"/>
              <a:t>ASKing</a:t>
            </a:r>
            <a:r>
              <a:rPr lang="en-US" dirty="0" smtClean="0"/>
              <a:t>, it’s time to make some sense of the data</a:t>
            </a:r>
          </a:p>
          <a:p>
            <a:endParaRPr lang="en-US" dirty="0"/>
          </a:p>
          <a:p>
            <a:r>
              <a:rPr lang="en-US" dirty="0" smtClean="0"/>
              <a:t>Methods are intended to help you organize your thinking, and express it to help make it concrete and real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28253716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3"/>
          <p:cNvPicPr>
            <a:picLocks noChangeAspect="1" noChangeArrowheads="1"/>
          </p:cNvPicPr>
          <p:nvPr/>
        </p:nvPicPr>
        <p:blipFill>
          <a:blip r:embed="rId2"/>
          <a:srcRect/>
          <a:stretch>
            <a:fillRect/>
          </a:stretch>
        </p:blipFill>
        <p:spPr bwMode="auto">
          <a:xfrm>
            <a:off x="533400" y="587375"/>
            <a:ext cx="3733800" cy="5584825"/>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4383088" y="990600"/>
            <a:ext cx="4532312" cy="4897438"/>
          </a:xfrm>
          <a:prstGeom prst="rect">
            <a:avLst/>
          </a:prstGeom>
          <a:noFill/>
          <a:ln w="9525">
            <a:noFill/>
            <a:miter lim="800000"/>
            <a:headEnd/>
            <a:tailEnd/>
          </a:ln>
        </p:spPr>
      </p:pic>
    </p:spTree>
    <p:extLst>
      <p:ext uri="{BB962C8B-B14F-4D97-AF65-F5344CB8AC3E}">
        <p14:creationId xmlns:p14="http://schemas.microsoft.com/office/powerpoint/2010/main" val="31055591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3212</TotalTime>
  <Words>615</Words>
  <Application>Microsoft Macintosh PowerPoint</Application>
  <PresentationFormat>On-screen Show (4:3)</PresentationFormat>
  <Paragraphs>128</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1-introduction</vt:lpstr>
      <vt:lpstr>PowerPoint Presentation</vt:lpstr>
      <vt:lpstr>Wednesday Tutorial</vt:lpstr>
      <vt:lpstr>Contextual Inquiry</vt:lpstr>
      <vt:lpstr>Contextual Inquiry: Principles</vt:lpstr>
      <vt:lpstr>Expert/Apprentice</vt:lpstr>
      <vt:lpstr>Interviewing</vt:lpstr>
      <vt:lpstr>Design Methods: LEARN</vt:lpstr>
      <vt:lpstr>LEARN from your data</vt:lpstr>
      <vt:lpstr>PowerPoint Presentation</vt:lpstr>
      <vt:lpstr>PowerPoint Presentation</vt:lpstr>
      <vt:lpstr>PowerPoint Presentation</vt:lpstr>
      <vt:lpstr>PowerPoint Presentation</vt:lpstr>
      <vt:lpstr>PowerPoint Presentation</vt:lpstr>
      <vt:lpstr>Error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Research</vt:lpstr>
      <vt:lpstr>PowerPoint Presentation</vt:lpstr>
      <vt:lpstr>Summary</vt:lpstr>
      <vt:lpstr>Randy Pausch’s Tips for Working in a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 Tang</cp:lastModifiedBy>
  <cp:revision>68</cp:revision>
  <dcterms:created xsi:type="dcterms:W3CDTF">2012-08-23T20:11:43Z</dcterms:created>
  <dcterms:modified xsi:type="dcterms:W3CDTF">2012-09-24T16:50:08Z</dcterms:modified>
</cp:coreProperties>
</file>