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58" r:id="rId3"/>
    <p:sldId id="259" r:id="rId4"/>
    <p:sldId id="271" r:id="rId5"/>
    <p:sldId id="260" r:id="rId6"/>
    <p:sldId id="257" r:id="rId7"/>
    <p:sldId id="261" r:id="rId8"/>
    <p:sldId id="272" r:id="rId9"/>
    <p:sldId id="262" r:id="rId10"/>
    <p:sldId id="263" r:id="rId11"/>
    <p:sldId id="264" r:id="rId12"/>
    <p:sldId id="265" r:id="rId13"/>
    <p:sldId id="273" r:id="rId14"/>
    <p:sldId id="267" r:id="rId15"/>
    <p:sldId id="269" r:id="rId16"/>
    <p:sldId id="274" r:id="rId17"/>
    <p:sldId id="275" r:id="rId18"/>
    <p:sldId id="268" r:id="rId19"/>
    <p:sldId id="266" r:id="rId20"/>
    <p:sldId id="270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-84" y="-12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2C5ADF-7412-1B43-AE93-A151CAAE78D1}" type="datetimeFigureOut">
              <a:rPr lang="en-US" smtClean="0"/>
              <a:t>9/9/2013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23B6CD-C37B-8F42-8F65-D92DF43F3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095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This is an applied course: we use others’ bits and bytes. Here, it’s about the issues and ideas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23B6CD-C37B-8F42-8F65-D92DF43F37B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2903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23B6CD-C37B-8F42-8F65-D92DF43F37B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2804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Mulligan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23B6CD-C37B-8F42-8F65-D92DF43F37B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407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9119-3922-B841-A74D-B07E001FBA20}" type="datetimeFigureOut">
              <a:rPr lang="en-US" smtClean="0"/>
              <a:t>9/9/2013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617FF-7C1E-8045-8C22-B82C6D7EB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83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9119-3922-B841-A74D-B07E001FBA20}" type="datetimeFigureOut">
              <a:rPr lang="en-US" smtClean="0"/>
              <a:t>9/9/2013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617FF-7C1E-8045-8C22-B82C6D7EB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774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9119-3922-B841-A74D-B07E001FBA20}" type="datetimeFigureOut">
              <a:rPr lang="en-US" smtClean="0"/>
              <a:t>9/9/2013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617FF-7C1E-8045-8C22-B82C6D7EB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986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 algn="l">
              <a:spcBef>
                <a:spcPts val="0"/>
              </a:spcBef>
              <a:buNone/>
              <a:defRPr/>
            </a:lvl1pPr>
            <a:lvl2pPr indent="0" algn="l">
              <a:spcBef>
                <a:spcPts val="0"/>
              </a:spcBef>
              <a:buNone/>
              <a:defRPr/>
            </a:lvl2pPr>
            <a:lvl3pPr indent="0" algn="l">
              <a:spcBef>
                <a:spcPts val="0"/>
              </a:spcBef>
              <a:buNone/>
              <a:defRPr/>
            </a:lvl3pPr>
            <a:lvl4pPr indent="0" algn="l">
              <a:spcBef>
                <a:spcPts val="0"/>
              </a:spcBef>
              <a:buNone/>
              <a:defRPr/>
            </a:lvl4pPr>
            <a:lvl5pPr indent="0" algn="l">
              <a:spcBef>
                <a:spcPts val="0"/>
              </a:spcBef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5E5110A-23FD-44FD-BC35-800E89FF1D1A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D81CD-B565-4545-8686-F5D46979B1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3"/>
          </p:nvPr>
        </p:nvSpPr>
        <p:spPr>
          <a:xfrm>
            <a:off x="457200" y="0"/>
            <a:ext cx="8229600" cy="533400"/>
          </a:xfrm>
        </p:spPr>
        <p:txBody>
          <a:bodyPr>
            <a:no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1719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 algn="l">
              <a:spcBef>
                <a:spcPts val="0"/>
              </a:spcBef>
              <a:buNone/>
              <a:defRPr/>
            </a:lvl1pPr>
            <a:lvl2pPr indent="0" algn="l">
              <a:spcBef>
                <a:spcPts val="0"/>
              </a:spcBef>
              <a:buNone/>
              <a:defRPr/>
            </a:lvl2pPr>
            <a:lvl3pPr indent="0" algn="l">
              <a:spcBef>
                <a:spcPts val="0"/>
              </a:spcBef>
              <a:buNone/>
              <a:defRPr/>
            </a:lvl3pPr>
            <a:lvl4pPr indent="0" algn="l">
              <a:spcBef>
                <a:spcPts val="0"/>
              </a:spcBef>
              <a:buNone/>
              <a:defRPr/>
            </a:lvl4pPr>
            <a:lvl5pPr indent="0" algn="l">
              <a:spcBef>
                <a:spcPts val="0"/>
              </a:spcBef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5E5110A-23FD-44FD-BC35-800E89FF1D1A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D81CD-B565-4545-8686-F5D46979B1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3"/>
          </p:nvPr>
        </p:nvSpPr>
        <p:spPr>
          <a:xfrm>
            <a:off x="457200" y="0"/>
            <a:ext cx="8229600" cy="533400"/>
          </a:xfrm>
        </p:spPr>
        <p:txBody>
          <a:bodyPr>
            <a:no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171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9119-3922-B841-A74D-B07E001FBA20}" type="datetimeFigureOut">
              <a:rPr lang="en-US" smtClean="0"/>
              <a:t>9/9/2013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617FF-7C1E-8045-8C22-B82C6D7EB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137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9119-3922-B841-A74D-B07E001FBA20}" type="datetimeFigureOut">
              <a:rPr lang="en-US" smtClean="0"/>
              <a:t>9/9/2013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617FF-7C1E-8045-8C22-B82C6D7EB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654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9119-3922-B841-A74D-B07E001FBA20}" type="datetimeFigureOut">
              <a:rPr lang="en-US" smtClean="0"/>
              <a:t>9/9/2013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617FF-7C1E-8045-8C22-B82C6D7EB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268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9119-3922-B841-A74D-B07E001FBA20}" type="datetimeFigureOut">
              <a:rPr lang="en-US" smtClean="0"/>
              <a:t>9/9/2013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617FF-7C1E-8045-8C22-B82C6D7EB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212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9119-3922-B841-A74D-B07E001FBA20}" type="datetimeFigureOut">
              <a:rPr lang="en-US" smtClean="0"/>
              <a:t>9/9/2013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617FF-7C1E-8045-8C22-B82C6D7EB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122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9119-3922-B841-A74D-B07E001FBA20}" type="datetimeFigureOut">
              <a:rPr lang="en-US" smtClean="0"/>
              <a:t>9/9/2013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617FF-7C1E-8045-8C22-B82C6D7EB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718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9119-3922-B841-A74D-B07E001FBA20}" type="datetimeFigureOut">
              <a:rPr lang="en-US" smtClean="0"/>
              <a:t>9/9/2013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617FF-7C1E-8045-8C22-B82C6D7EB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793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9119-3922-B841-A74D-B07E001FBA20}" type="datetimeFigureOut">
              <a:rPr lang="en-US" smtClean="0"/>
              <a:t>9/9/2013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617FF-7C1E-8045-8C22-B82C6D7EB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644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59119-3922-B841-A74D-B07E001FBA20}" type="datetimeFigureOut">
              <a:rPr lang="en-US" smtClean="0"/>
              <a:t>9/9/2013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A617FF-7C1E-8045-8C22-B82C6D7EB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691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piazza.com/" TargetMode="External"/><Relationship Id="rId2" Type="http://schemas.openxmlformats.org/officeDocument/2006/relationships/hyperlink" Target="http://hcitang.org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CPSC 601.25: Collaborative Computing &amp; Personal Informatics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Day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2114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(3 / 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Project (60%)</a:t>
            </a:r>
          </a:p>
          <a:p>
            <a:pPr lvl="1"/>
            <a:r>
              <a:rPr lang="en-US" dirty="0" smtClean="0"/>
              <a:t>Do some original work: get marks.</a:t>
            </a:r>
          </a:p>
          <a:p>
            <a:pPr lvl="1"/>
            <a:r>
              <a:rPr lang="en-US" dirty="0" smtClean="0"/>
              <a:t>You can work </a:t>
            </a:r>
            <a:r>
              <a:rPr lang="en-US" dirty="0" smtClean="0"/>
              <a:t>with </a:t>
            </a:r>
            <a:r>
              <a:rPr lang="en-US" dirty="0" smtClean="0"/>
              <a:t>a </a:t>
            </a:r>
            <a:r>
              <a:rPr lang="en-US" dirty="0" smtClean="0"/>
              <a:t>partner, or by yourself.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Design problem from CHI 2014 Student Design Competition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Ask </a:t>
            </a:r>
            <a:r>
              <a:rPr lang="en-US" dirty="0" smtClean="0"/>
              <a:t>an interesting question, build a system</a:t>
            </a:r>
          </a:p>
          <a:p>
            <a:pPr lvl="1"/>
            <a:r>
              <a:rPr lang="en-US" dirty="0" smtClean="0"/>
              <a:t>Study a context where a system might help / </a:t>
            </a:r>
            <a:r>
              <a:rPr lang="en-US" dirty="0" smtClean="0"/>
              <a:t>understand </a:t>
            </a:r>
            <a:r>
              <a:rPr lang="en-US" dirty="0" smtClean="0"/>
              <a:t>needs</a:t>
            </a:r>
          </a:p>
          <a:p>
            <a:pPr lvl="1"/>
            <a:r>
              <a:rPr lang="en-US" dirty="0" smtClean="0"/>
              <a:t>Study a system</a:t>
            </a:r>
          </a:p>
          <a:p>
            <a:pPr lvl="1"/>
            <a:endParaRPr lang="en-US" dirty="0"/>
          </a:p>
          <a:p>
            <a:pPr lvl="1"/>
            <a:r>
              <a:rPr lang="en-US" u="sng" dirty="0" smtClean="0"/>
              <a:t>Work &amp; meet with me to discuss this project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21749256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Project: </a:t>
            </a:r>
            <a:r>
              <a:rPr lang="en-US" dirty="0" err="1" smtClean="0"/>
              <a:t>BodyData</a:t>
            </a:r>
            <a:r>
              <a:rPr lang="en-US" dirty="0"/>
              <a:t> </a:t>
            </a:r>
            <a:r>
              <a:rPr lang="en-US" dirty="0" smtClean="0"/>
              <a:t>– Designing for Qualities of the Quantified Self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Lots of self-tracking technologies now available</a:t>
            </a:r>
          </a:p>
          <a:p>
            <a:r>
              <a:rPr lang="en-US" dirty="0"/>
              <a:t>How can we </a:t>
            </a:r>
            <a:r>
              <a:rPr lang="en-US" dirty="0" smtClean="0"/>
              <a:t>this incoming </a:t>
            </a:r>
            <a:r>
              <a:rPr lang="en-US" dirty="0" err="1"/>
              <a:t>bodydata</a:t>
            </a:r>
            <a:r>
              <a:rPr lang="en-US" dirty="0"/>
              <a:t> into self-knowledge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Mood</a:t>
            </a:r>
            <a:r>
              <a:rPr lang="en-US" dirty="0"/>
              <a:t>, Emotion, and </a:t>
            </a:r>
            <a:r>
              <a:rPr lang="en-US" dirty="0" smtClean="0"/>
              <a:t>Meaning</a:t>
            </a:r>
          </a:p>
          <a:p>
            <a:pPr lvl="1"/>
            <a:r>
              <a:rPr lang="en-US" dirty="0" smtClean="0"/>
              <a:t>Sleep</a:t>
            </a:r>
            <a:r>
              <a:rPr lang="en-US" dirty="0"/>
              <a:t>, Habits and </a:t>
            </a:r>
            <a:r>
              <a:rPr lang="en-US" dirty="0" smtClean="0"/>
              <a:t>Health</a:t>
            </a:r>
          </a:p>
          <a:p>
            <a:pPr lvl="1"/>
            <a:r>
              <a:rPr lang="en-US" dirty="0" smtClean="0"/>
              <a:t>Movement</a:t>
            </a:r>
            <a:r>
              <a:rPr lang="en-US" dirty="0"/>
              <a:t>, Mindfulness and </a:t>
            </a:r>
            <a:r>
              <a:rPr lang="en-US" dirty="0" smtClean="0"/>
              <a:t>Listening</a:t>
            </a:r>
          </a:p>
          <a:p>
            <a:pPr lvl="1"/>
            <a:r>
              <a:rPr lang="en-US" dirty="0" smtClean="0"/>
              <a:t>Personal </a:t>
            </a:r>
            <a:r>
              <a:rPr lang="en-US" dirty="0"/>
              <a:t>Analytics, Data </a:t>
            </a:r>
            <a:r>
              <a:rPr lang="en-US" dirty="0" smtClean="0"/>
              <a:t>Visualization</a:t>
            </a:r>
          </a:p>
          <a:p>
            <a:pPr lvl="1"/>
            <a:endParaRPr lang="en-US" dirty="0"/>
          </a:p>
          <a:p>
            <a:r>
              <a:rPr lang="en-US" dirty="0" smtClean="0"/>
              <a:t>Design an </a:t>
            </a:r>
            <a:r>
              <a:rPr lang="en-US" dirty="0"/>
              <a:t>object, interface, system, or service intended to help us to develop and share self-awareness, understanding or appreciation for our </a:t>
            </a:r>
            <a:r>
              <a:rPr lang="en-US" dirty="0" err="1"/>
              <a:t>BodyData</a:t>
            </a:r>
            <a:r>
              <a:rPr lang="en-US" dirty="0"/>
              <a:t>, exploring how we can Design Qualities for the Quantified Self, our personal experience as it relates to our </a:t>
            </a:r>
            <a:r>
              <a:rPr lang="en-US" dirty="0" smtClean="0"/>
              <a:t>knowledge </a:t>
            </a:r>
            <a:r>
              <a:rPr lang="en-US" dirty="0"/>
              <a:t>in the world.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502827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Project: Major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Project Specification (Brainstorming)</a:t>
            </a:r>
          </a:p>
          <a:p>
            <a:r>
              <a:rPr lang="en-US" dirty="0" smtClean="0"/>
              <a:t>Project Proposal</a:t>
            </a:r>
          </a:p>
          <a:p>
            <a:r>
              <a:rPr lang="en-US" dirty="0" smtClean="0"/>
              <a:t>Final Presentation</a:t>
            </a:r>
          </a:p>
          <a:p>
            <a:r>
              <a:rPr lang="en-US" dirty="0" smtClean="0"/>
              <a:t>Final Paper</a:t>
            </a:r>
          </a:p>
          <a:p>
            <a:r>
              <a:rPr lang="en-US" dirty="0" smtClean="0"/>
              <a:t>Early Reviews</a:t>
            </a:r>
          </a:p>
          <a:p>
            <a:r>
              <a:rPr lang="en-US" dirty="0" smtClean="0"/>
              <a:t>Program Committee Review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9557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3528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Course site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http://piazza.com/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Email: tonyt@ucalgary.ca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52387"/>
            <a:ext cx="5029200" cy="675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15208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Preparing for class…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5336"/>
          </a:xfrm>
        </p:spPr>
        <p:txBody>
          <a:bodyPr>
            <a:normAutofit/>
          </a:bodyPr>
          <a:lstStyle/>
          <a:p>
            <a:r>
              <a:rPr lang="en-US" b="1" dirty="0" smtClean="0"/>
              <a:t>read </a:t>
            </a:r>
            <a:r>
              <a:rPr lang="en-US" dirty="0" smtClean="0"/>
              <a:t>the papers</a:t>
            </a:r>
          </a:p>
          <a:p>
            <a:r>
              <a:rPr lang="en-US" b="1" dirty="0" smtClean="0"/>
              <a:t>think</a:t>
            </a:r>
            <a:r>
              <a:rPr lang="en-US" dirty="0" smtClean="0"/>
              <a:t> about the papers</a:t>
            </a:r>
          </a:p>
          <a:p>
            <a:r>
              <a:rPr lang="en-US" b="1" dirty="0" smtClean="0"/>
              <a:t>jot down</a:t>
            </a:r>
            <a:r>
              <a:rPr lang="en-US" dirty="0" smtClean="0"/>
              <a:t> some thoughts about the papers as you read them</a:t>
            </a:r>
          </a:p>
          <a:p>
            <a:endParaRPr lang="en-US" b="1" dirty="0" smtClean="0"/>
          </a:p>
          <a:p>
            <a:r>
              <a:rPr lang="en-US" b="1" dirty="0" smtClean="0"/>
              <a:t>write questions</a:t>
            </a:r>
            <a:r>
              <a:rPr lang="en-US" dirty="0" smtClean="0"/>
              <a:t> in the margins</a:t>
            </a:r>
            <a:endParaRPr lang="en-US" b="1" dirty="0" smtClean="0"/>
          </a:p>
          <a:p>
            <a:r>
              <a:rPr lang="en-US" b="1" dirty="0" smtClean="0"/>
              <a:t>prepare questions</a:t>
            </a:r>
            <a:r>
              <a:rPr lang="en-US" dirty="0" smtClean="0"/>
              <a:t> for discussion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5922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Responses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5336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response</a:t>
            </a:r>
            <a:r>
              <a:rPr lang="en-US" sz="2800" dirty="0" smtClean="0"/>
              <a:t>: a few paragraphs about the papers – summarize briefly, then give your thoughts on the ideas presented in the papers. (no real formula)</a:t>
            </a:r>
          </a:p>
          <a:p>
            <a:r>
              <a:rPr lang="en-US" sz="2000" b="1" dirty="0"/>
              <a:t>	</a:t>
            </a:r>
            <a:r>
              <a:rPr lang="en-US" sz="2000" b="1" dirty="0" smtClean="0"/>
              <a:t>» </a:t>
            </a:r>
            <a:r>
              <a:rPr lang="en-US" sz="2000" dirty="0" smtClean="0"/>
              <a:t>what did it make you think about?</a:t>
            </a:r>
          </a:p>
          <a:p>
            <a:r>
              <a:rPr lang="en-US" sz="2000" b="1" dirty="0" smtClean="0"/>
              <a:t>	</a:t>
            </a:r>
            <a:r>
              <a:rPr lang="en-US" sz="2000" b="1" dirty="0" smtClean="0"/>
              <a:t>» </a:t>
            </a:r>
            <a:r>
              <a:rPr lang="en-US" sz="2000" dirty="0" smtClean="0"/>
              <a:t>can </a:t>
            </a:r>
            <a:r>
              <a:rPr lang="en-US" sz="2000" dirty="0" smtClean="0"/>
              <a:t>you relate to the ideas in the papers?</a:t>
            </a:r>
          </a:p>
          <a:p>
            <a:r>
              <a:rPr lang="en-US" sz="2000" b="1" dirty="0"/>
              <a:t>	</a:t>
            </a:r>
            <a:r>
              <a:rPr lang="en-US" sz="2000" b="1" dirty="0" smtClean="0"/>
              <a:t>» </a:t>
            </a:r>
            <a:r>
              <a:rPr lang="en-US" sz="2000" dirty="0" smtClean="0"/>
              <a:t>in </a:t>
            </a:r>
            <a:r>
              <a:rPr lang="en-US" sz="2000" dirty="0" smtClean="0"/>
              <a:t>ways are they right / in what ways are they wrong?</a:t>
            </a:r>
          </a:p>
          <a:p>
            <a:r>
              <a:rPr lang="en-US" sz="2000" b="1" dirty="0"/>
              <a:t>	</a:t>
            </a:r>
            <a:r>
              <a:rPr lang="en-US" sz="2000" b="1" dirty="0" smtClean="0"/>
              <a:t>» </a:t>
            </a:r>
            <a:r>
              <a:rPr lang="en-US" sz="2000" dirty="0" smtClean="0"/>
              <a:t>what </a:t>
            </a:r>
            <a:r>
              <a:rPr lang="en-US" sz="2000" dirty="0" smtClean="0"/>
              <a:t>was interesting?</a:t>
            </a:r>
          </a:p>
          <a:p>
            <a:r>
              <a:rPr lang="en-US" sz="2000" b="1" dirty="0"/>
              <a:t>	</a:t>
            </a:r>
            <a:r>
              <a:rPr lang="en-US" sz="2000" b="1" dirty="0" smtClean="0"/>
              <a:t>» </a:t>
            </a:r>
            <a:r>
              <a:rPr lang="en-US" sz="2000" dirty="0" smtClean="0"/>
              <a:t>what </a:t>
            </a:r>
            <a:r>
              <a:rPr lang="en-US" sz="2000" dirty="0" smtClean="0"/>
              <a:t>are some weaknesses / strengths?</a:t>
            </a:r>
          </a:p>
          <a:p>
            <a:r>
              <a:rPr lang="en-US" sz="2000" b="1" dirty="0"/>
              <a:t>	</a:t>
            </a:r>
            <a:r>
              <a:rPr lang="en-US" sz="2000" b="1" dirty="0" smtClean="0"/>
              <a:t>» </a:t>
            </a:r>
            <a:r>
              <a:rPr lang="en-US" sz="2000" dirty="0" smtClean="0"/>
              <a:t>how </a:t>
            </a:r>
            <a:r>
              <a:rPr lang="en-US" sz="2000" dirty="0" smtClean="0"/>
              <a:t>can you extend the </a:t>
            </a:r>
            <a:r>
              <a:rPr lang="en-US" sz="2000" dirty="0" smtClean="0"/>
              <a:t>work </a:t>
            </a:r>
            <a:r>
              <a:rPr lang="en-US" sz="2000" dirty="0" smtClean="0"/>
              <a:t>/ what would you do differently</a:t>
            </a:r>
            <a:r>
              <a:rPr lang="en-US" sz="2000" dirty="0" smtClean="0"/>
              <a:t>?</a:t>
            </a:r>
          </a:p>
          <a:p>
            <a:endParaRPr lang="en-US" sz="2000" b="1" dirty="0"/>
          </a:p>
          <a:p>
            <a:r>
              <a:rPr lang="en-US" sz="2000" b="1" dirty="0" smtClean="0"/>
              <a:t>Graded on</a:t>
            </a:r>
            <a:r>
              <a:rPr lang="en-US" sz="2000" dirty="0" smtClean="0"/>
              <a:t>: no check, check minus, check, check plus</a:t>
            </a:r>
            <a:endParaRPr lang="en-US" sz="2400" b="1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1598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next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Complete the TCPS 2 Tutorial Course on Research Ethics (CORE)</a:t>
            </a:r>
          </a:p>
          <a:p>
            <a:endParaRPr lang="en-US" dirty="0"/>
          </a:p>
          <a:p>
            <a:r>
              <a:rPr lang="en-US" dirty="0" smtClean="0"/>
              <a:t>Sketch a plan for six different project ideas (three sentences each), and post on Piazza</a:t>
            </a:r>
          </a:p>
          <a:p>
            <a:endParaRPr lang="en-US" dirty="0"/>
          </a:p>
          <a:p>
            <a:r>
              <a:rPr lang="en-US" dirty="0" smtClean="0"/>
              <a:t>Comment on two people’s project ideas (alpha up, alpha down)</a:t>
            </a:r>
          </a:p>
          <a:p>
            <a:endParaRPr lang="en-US" dirty="0"/>
          </a:p>
          <a:p>
            <a:r>
              <a:rPr lang="en-US" dirty="0" smtClean="0"/>
              <a:t>Prepare online responses to readings for next week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4896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1813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 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summarize </a:t>
            </a:r>
            <a:r>
              <a:rPr lang="en-US" dirty="0" smtClean="0"/>
              <a:t>the paper</a:t>
            </a:r>
          </a:p>
          <a:p>
            <a:r>
              <a:rPr lang="en-US" dirty="0" smtClean="0"/>
              <a:t>	what is the problem/context?</a:t>
            </a:r>
          </a:p>
          <a:p>
            <a:r>
              <a:rPr lang="en-US" dirty="0" smtClean="0"/>
              <a:t>	what is the research approach/solution?</a:t>
            </a:r>
          </a:p>
          <a:p>
            <a:r>
              <a:rPr lang="en-US" dirty="0" smtClean="0"/>
              <a:t>	what is the evaluation of the solution?</a:t>
            </a:r>
          </a:p>
          <a:p>
            <a:r>
              <a:rPr lang="en-US" dirty="0" smtClean="0"/>
              <a:t>	what is the contribution?</a:t>
            </a:r>
          </a:p>
          <a:p>
            <a:r>
              <a:rPr lang="en-US" dirty="0" smtClean="0"/>
              <a:t>	</a:t>
            </a:r>
          </a:p>
          <a:p>
            <a:r>
              <a:rPr lang="en-US" dirty="0" smtClean="0"/>
              <a:t>	what are the research claims?</a:t>
            </a:r>
          </a:p>
          <a:p>
            <a:r>
              <a:rPr lang="en-US" dirty="0" smtClean="0"/>
              <a:t>	how claims supported?</a:t>
            </a:r>
          </a:p>
          <a:p>
            <a:endParaRPr lang="en-US" b="1" dirty="0" smtClean="0"/>
          </a:p>
          <a:p>
            <a:r>
              <a:rPr lang="en-US" b="1" dirty="0" smtClean="0"/>
              <a:t>lead a discussion</a:t>
            </a:r>
            <a:r>
              <a:rPr lang="en-US" dirty="0" smtClean="0"/>
              <a:t> about the paper</a:t>
            </a:r>
          </a:p>
          <a:p>
            <a:r>
              <a:rPr lang="en-US" b="1" dirty="0" smtClean="0"/>
              <a:t>	</a:t>
            </a:r>
            <a:r>
              <a:rPr lang="en-US" dirty="0" smtClean="0"/>
              <a:t>prepare questions to ask of the class</a:t>
            </a:r>
          </a:p>
          <a:p>
            <a:r>
              <a:rPr lang="en-US" b="1" dirty="0" smtClean="0"/>
              <a:t>	</a:t>
            </a:r>
            <a:r>
              <a:rPr lang="en-US" dirty="0" smtClean="0"/>
              <a:t>have an opinion</a:t>
            </a:r>
            <a:endParaRPr lang="en-US" b="1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Left Brace 4"/>
          <p:cNvSpPr/>
          <p:nvPr/>
        </p:nvSpPr>
        <p:spPr>
          <a:xfrm>
            <a:off x="790100" y="2057400"/>
            <a:ext cx="152400" cy="13716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Left Brace 5"/>
          <p:cNvSpPr/>
          <p:nvPr/>
        </p:nvSpPr>
        <p:spPr>
          <a:xfrm>
            <a:off x="790100" y="3810000"/>
            <a:ext cx="152400" cy="838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000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947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this class about?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computer supported cooperative work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raditionally: systems for communication, collaboration and coordination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oday: everyday use of computation in collaboration, coordination </a:t>
            </a:r>
            <a:r>
              <a:rPr lang="en-US" i="1" dirty="0" smtClean="0"/>
              <a:t>and</a:t>
            </a:r>
            <a:r>
              <a:rPr lang="en-US" dirty="0" smtClean="0"/>
              <a:t> competition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269809" y="4482858"/>
            <a:ext cx="6553200" cy="7620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What are some CSCW systems you used today?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500502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801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this class about?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personal informatics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ollecting, analyzing and understanding personal data</a:t>
            </a:r>
          </a:p>
          <a:p>
            <a:pPr lvl="1"/>
            <a:r>
              <a:rPr lang="en-US" dirty="0" err="1" smtClean="0"/>
              <a:t>behaviour</a:t>
            </a:r>
            <a:r>
              <a:rPr lang="en-US" dirty="0" smtClean="0"/>
              <a:t> change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389956" y="4002348"/>
            <a:ext cx="6553200" cy="154068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What are some data stores you used today?</a:t>
            </a:r>
          </a:p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What about yourself would you like to understand?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60013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understand the unique challenges that exist for studying and designing collaborative technologies</a:t>
            </a:r>
          </a:p>
          <a:p>
            <a:r>
              <a:rPr lang="en-US" dirty="0"/>
              <a:t>identify various research areas within computer-supported cooperative work and understand the future directions in these areas</a:t>
            </a:r>
          </a:p>
          <a:p>
            <a:r>
              <a:rPr lang="en-US" dirty="0"/>
              <a:t>apply methodological tools used to study and evaluate collaborative technologies</a:t>
            </a:r>
          </a:p>
          <a:p>
            <a:r>
              <a:rPr lang="en-US" dirty="0"/>
              <a:t>analyze and critically reflect on the design and use of collaborative technologies</a:t>
            </a:r>
          </a:p>
          <a:p>
            <a:r>
              <a:rPr lang="en-US" dirty="0"/>
              <a:t>conduct informed presentations of collaborative technology design and use</a:t>
            </a:r>
          </a:p>
          <a:p>
            <a:r>
              <a:rPr lang="en-US" dirty="0"/>
              <a:t>document studies and designs of collaborative technology for conference or journal publication</a:t>
            </a:r>
          </a:p>
        </p:txBody>
      </p:sp>
    </p:spTree>
    <p:extLst>
      <p:ext uri="{BB962C8B-B14F-4D97-AF65-F5344CB8AC3E}">
        <p14:creationId xmlns:p14="http://schemas.microsoft.com/office/powerpoint/2010/main" val="1492627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Understand and be conversant about core CSCW issues (historical / practical)</a:t>
            </a:r>
          </a:p>
          <a:p>
            <a:r>
              <a:rPr lang="en-US" dirty="0" smtClean="0"/>
              <a:t>Understand some of the central issues in Personal Informatics</a:t>
            </a:r>
          </a:p>
          <a:p>
            <a:endParaRPr lang="en-US" dirty="0"/>
          </a:p>
          <a:p>
            <a:r>
              <a:rPr lang="en-US" dirty="0" smtClean="0"/>
              <a:t>Bleeding edge: be able to think / talk about the intersection</a:t>
            </a:r>
          </a:p>
        </p:txBody>
      </p:sp>
    </p:spTree>
    <p:extLst>
      <p:ext uri="{BB962C8B-B14F-4D97-AF65-F5344CB8AC3E}">
        <p14:creationId xmlns:p14="http://schemas.microsoft.com/office/powerpoint/2010/main" val="2816694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Meetings</a:t>
            </a:r>
          </a:p>
          <a:p>
            <a:pPr lvl="1"/>
            <a:r>
              <a:rPr lang="en-US" dirty="0" smtClean="0"/>
              <a:t>Mondays </a:t>
            </a:r>
            <a:r>
              <a:rPr lang="en-US" dirty="0" smtClean="0"/>
              <a:t>@ </a:t>
            </a:r>
            <a:r>
              <a:rPr lang="en-US" dirty="0" smtClean="0"/>
              <a:t>2:00pm-4:45pm</a:t>
            </a:r>
            <a:endParaRPr lang="en-US" dirty="0" smtClean="0"/>
          </a:p>
          <a:p>
            <a:pPr lvl="1"/>
            <a:r>
              <a:rPr lang="en-US" dirty="0" smtClean="0"/>
              <a:t>MS680A (usually)</a:t>
            </a:r>
          </a:p>
          <a:p>
            <a:pPr lvl="1"/>
            <a:endParaRPr lang="en-US" dirty="0"/>
          </a:p>
          <a:p>
            <a:r>
              <a:rPr lang="en-US" dirty="0" smtClean="0"/>
              <a:t>Office Hours</a:t>
            </a:r>
          </a:p>
          <a:p>
            <a:pPr lvl="1"/>
            <a:r>
              <a:rPr lang="en-US" dirty="0" smtClean="0"/>
              <a:t>by </a:t>
            </a:r>
            <a:r>
              <a:rPr lang="en-US" dirty="0" smtClean="0"/>
              <a:t>appointment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Course Webpages:</a:t>
            </a:r>
          </a:p>
          <a:p>
            <a:pPr lvl="1"/>
            <a:r>
              <a:rPr lang="en-US" dirty="0" smtClean="0">
                <a:hlinkClick r:id="rId2"/>
              </a:rPr>
              <a:t>http://hcitang.org/</a:t>
            </a:r>
            <a:r>
              <a:rPr lang="en-US" dirty="0" smtClean="0"/>
              <a:t> -&gt; follow link on left </a:t>
            </a:r>
            <a:r>
              <a:rPr lang="en-US" dirty="0" err="1" smtClean="0"/>
              <a:t>nav</a:t>
            </a:r>
            <a:r>
              <a:rPr lang="en-US" dirty="0" smtClean="0"/>
              <a:t> bar</a:t>
            </a:r>
          </a:p>
          <a:p>
            <a:pPr lvl="2"/>
            <a:r>
              <a:rPr lang="en-US" dirty="0"/>
              <a:t>p</a:t>
            </a:r>
            <a:r>
              <a:rPr lang="en-US" dirty="0" smtClean="0"/>
              <a:t>assword: </a:t>
            </a:r>
            <a:r>
              <a:rPr lang="en-US" dirty="0" smtClean="0"/>
              <a:t>hello601</a:t>
            </a:r>
            <a:endParaRPr lang="en-US" dirty="0" smtClean="0"/>
          </a:p>
          <a:p>
            <a:pPr lvl="1"/>
            <a:r>
              <a:rPr lang="en-US" dirty="0" smtClean="0">
                <a:hlinkClick r:id="rId3"/>
              </a:rPr>
              <a:t>http://piazza.com/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133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(1 / 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Seminar style </a:t>
            </a:r>
            <a:r>
              <a:rPr lang="en-US" b="1" dirty="0" smtClean="0"/>
              <a:t>class </a:t>
            </a:r>
          </a:p>
          <a:p>
            <a:pPr lvl="1"/>
            <a:r>
              <a:rPr lang="en-US" b="1" dirty="0" smtClean="0"/>
              <a:t>Topic presentations (10%)</a:t>
            </a:r>
            <a:r>
              <a:rPr lang="en-US" dirty="0" smtClean="0"/>
              <a:t>: each class, a student will present/summarize two papers (~15-20 </a:t>
            </a:r>
            <a:r>
              <a:rPr lang="en-US" dirty="0" err="1" smtClean="0"/>
              <a:t>mins</a:t>
            </a:r>
            <a:r>
              <a:rPr lang="en-US" dirty="0" smtClean="0"/>
              <a:t>), and lead a discussion about the papers</a:t>
            </a:r>
          </a:p>
          <a:p>
            <a:pPr lvl="1"/>
            <a:r>
              <a:rPr lang="en-US" b="1" dirty="0" smtClean="0"/>
              <a:t>In-class participation </a:t>
            </a:r>
            <a:r>
              <a:rPr lang="en-US" b="1" dirty="0" smtClean="0"/>
              <a:t>(10%)</a:t>
            </a:r>
            <a:r>
              <a:rPr lang="en-US" dirty="0" smtClean="0"/>
              <a:t>: </a:t>
            </a:r>
            <a:r>
              <a:rPr lang="en-US" dirty="0" smtClean="0"/>
              <a:t>your in-class participation matters—it shows you are thinking and reflecting on the material</a:t>
            </a:r>
          </a:p>
          <a:p>
            <a:pPr lvl="1"/>
            <a:r>
              <a:rPr lang="en-US" b="1" dirty="0" smtClean="0"/>
              <a:t>Online participation (10%): </a:t>
            </a:r>
            <a:r>
              <a:rPr lang="en-US" dirty="0" smtClean="0"/>
              <a:t>you </a:t>
            </a:r>
            <a:r>
              <a:rPr lang="en-US" dirty="0" smtClean="0"/>
              <a:t>are to respond to the papers </a:t>
            </a:r>
            <a:r>
              <a:rPr lang="en-US" u="sng" dirty="0" smtClean="0"/>
              <a:t>prior to class</a:t>
            </a:r>
            <a:r>
              <a:rPr lang="en-US" dirty="0" smtClean="0"/>
              <a:t> on Piazza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801279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note about online responses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41397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 am looking for a single response to both papers—address themes that are common (or contrasting) in the two papers assigned each week</a:t>
            </a:r>
          </a:p>
          <a:p>
            <a:r>
              <a:rPr lang="en-US" dirty="0" smtClean="0"/>
              <a:t>I am not looking for (just) a summary, but instead a critical response: e.g.,</a:t>
            </a:r>
          </a:p>
          <a:p>
            <a:pPr lvl="1"/>
            <a:r>
              <a:rPr lang="en-US" dirty="0"/>
              <a:t>W</a:t>
            </a:r>
            <a:r>
              <a:rPr lang="en-US" dirty="0" smtClean="0"/>
              <a:t>hat makes sense, what does not? </a:t>
            </a:r>
          </a:p>
          <a:p>
            <a:pPr lvl="1"/>
            <a:r>
              <a:rPr lang="en-US" dirty="0" smtClean="0"/>
              <a:t>What arguments are the authors making, and how do they support those arguments? </a:t>
            </a:r>
          </a:p>
          <a:p>
            <a:pPr lvl="1"/>
            <a:r>
              <a:rPr lang="en-US" dirty="0" smtClean="0"/>
              <a:t>What are the methods they choose to use, and are these appropriate? </a:t>
            </a:r>
          </a:p>
          <a:p>
            <a:pPr lvl="1"/>
            <a:r>
              <a:rPr lang="en-US" dirty="0" smtClean="0"/>
              <a:t>What question would you ask the authors if you had the chance?</a:t>
            </a:r>
          </a:p>
          <a:p>
            <a:pPr lvl="1"/>
            <a:r>
              <a:rPr lang="en-US" dirty="0" smtClean="0"/>
              <a:t>How do the findings square with your own understanding?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1292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(2 / 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Assignments </a:t>
            </a:r>
            <a:r>
              <a:rPr lang="en-US" b="1" dirty="0" smtClean="0"/>
              <a:t>(10%)</a:t>
            </a:r>
          </a:p>
          <a:p>
            <a:pPr lvl="1"/>
            <a:r>
              <a:rPr lang="en-US" dirty="0" smtClean="0"/>
              <a:t>Throughout the term, I will ask you to perform small assignments—you will typically have a week to perform the task (or at least until Friday). They are used to demonstrate competency and thinking in the CSCW &amp; PI space.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136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685</TotalTime>
  <Words>801</Words>
  <Application>Microsoft Office PowerPoint</Application>
  <PresentationFormat>On-screen Show (4:3)</PresentationFormat>
  <Paragraphs>132</Paragraphs>
  <Slides>20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CPSC 601.25: Collaborative Computing &amp; Personal Informatics</vt:lpstr>
      <vt:lpstr>What is this class about?</vt:lpstr>
      <vt:lpstr>What is this class about?</vt:lpstr>
      <vt:lpstr>Learning objectives</vt:lpstr>
      <vt:lpstr>Course Goals</vt:lpstr>
      <vt:lpstr>Administrivia</vt:lpstr>
      <vt:lpstr>Class (1 / 3)</vt:lpstr>
      <vt:lpstr>A note about online responses</vt:lpstr>
      <vt:lpstr>Class (2 / 3)</vt:lpstr>
      <vt:lpstr>Class (3 / 3)</vt:lpstr>
      <vt:lpstr>Project: BodyData – Designing for Qualities of the Quantified Self</vt:lpstr>
      <vt:lpstr>Project: Major Activities</vt:lpstr>
      <vt:lpstr>Resources</vt:lpstr>
      <vt:lpstr>Preparing for class…</vt:lpstr>
      <vt:lpstr>Online Responses</vt:lpstr>
      <vt:lpstr>For next class</vt:lpstr>
      <vt:lpstr>PowerPoint Presentation</vt:lpstr>
      <vt:lpstr>Topic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601.25: Collaborative Computing &amp; Personal Informatics</dc:title>
  <dc:creator>Tony Tang</dc:creator>
  <cp:lastModifiedBy>Tony</cp:lastModifiedBy>
  <cp:revision>12</cp:revision>
  <dcterms:created xsi:type="dcterms:W3CDTF">2012-01-09T05:10:18Z</dcterms:created>
  <dcterms:modified xsi:type="dcterms:W3CDTF">2013-09-09T19:32:29Z</dcterms:modified>
</cp:coreProperties>
</file>