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04" autoAdjust="0"/>
  </p:normalViewPr>
  <p:slideViewPr>
    <p:cSldViewPr snapToGrid="0" snapToObjects="1">
      <p:cViewPr varScale="1">
        <p:scale>
          <a:sx n="82" d="100"/>
          <a:sy n="82" d="100"/>
        </p:scale>
        <p:origin x="-2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EE025-32CF-DA42-B985-41A672A71E66}" type="datetimeFigureOut">
              <a:rPr lang="en-US" smtClean="0"/>
              <a:t>07-10-13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E446D-2881-6142-B889-69400660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4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9BA6-46BC-4EED-B2F2-6EACA9A901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2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9BA6-46BC-4EED-B2F2-6EACA9A901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13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Difficulty,</a:t>
            </a:r>
            <a:r>
              <a:rPr lang="en-US" baseline="0" dirty="0" smtClean="0"/>
              <a:t> Terrain, Size, Description, and Logs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9BA6-46BC-4EED-B2F2-6EACA9A901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9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2D8-6D3F-3B44-854F-688BBB010899}" type="datetimeFigureOut">
              <a:rPr lang="en-US" smtClean="0"/>
              <a:t>07-10-13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B241-2629-4049-A316-33D6DBAB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7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2D8-6D3F-3B44-854F-688BBB010899}" type="datetimeFigureOut">
              <a:rPr lang="en-US" smtClean="0"/>
              <a:t>07-10-13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B241-2629-4049-A316-33D6DBAB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7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2D8-6D3F-3B44-854F-688BBB010899}" type="datetimeFigureOut">
              <a:rPr lang="en-US" smtClean="0"/>
              <a:t>07-10-13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B241-2629-4049-A316-33D6DBAB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2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2D8-6D3F-3B44-854F-688BBB010899}" type="datetimeFigureOut">
              <a:rPr lang="en-US" smtClean="0"/>
              <a:t>07-10-13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B241-2629-4049-A316-33D6DBAB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2D8-6D3F-3B44-854F-688BBB010899}" type="datetimeFigureOut">
              <a:rPr lang="en-US" smtClean="0"/>
              <a:t>07-10-13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B241-2629-4049-A316-33D6DBAB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5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2D8-6D3F-3B44-854F-688BBB010899}" type="datetimeFigureOut">
              <a:rPr lang="en-US" smtClean="0"/>
              <a:t>07-10-13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B241-2629-4049-A316-33D6DBAB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6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2D8-6D3F-3B44-854F-688BBB010899}" type="datetimeFigureOut">
              <a:rPr lang="en-US" smtClean="0"/>
              <a:t>07-10-13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B241-2629-4049-A316-33D6DBAB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4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2D8-6D3F-3B44-854F-688BBB010899}" type="datetimeFigureOut">
              <a:rPr lang="en-US" smtClean="0"/>
              <a:t>07-10-13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B241-2629-4049-A316-33D6DBAB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1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2D8-6D3F-3B44-854F-688BBB010899}" type="datetimeFigureOut">
              <a:rPr lang="en-US" smtClean="0"/>
              <a:t>07-10-13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B241-2629-4049-A316-33D6DBAB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1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2D8-6D3F-3B44-854F-688BBB010899}" type="datetimeFigureOut">
              <a:rPr lang="en-US" smtClean="0"/>
              <a:t>07-10-13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B241-2629-4049-A316-33D6DBAB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2D8-6D3F-3B44-854F-688BBB010899}" type="datetimeFigureOut">
              <a:rPr lang="en-US" smtClean="0"/>
              <a:t>07-10-13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B241-2629-4049-A316-33D6DBAB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9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692D8-6D3F-3B44-854F-688BBB010899}" type="datetimeFigureOut">
              <a:rPr lang="en-US" smtClean="0"/>
              <a:t>07-10-13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B241-2629-4049-A316-33D6DBAB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geocaching.com/seek/cache_details.aspx?wp=GC1JQZK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CPSC 601.25 – Oct 7,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8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geocaching?</a:t>
            </a:r>
            <a:endParaRPr lang="en-US" dirty="0"/>
          </a:p>
        </p:txBody>
      </p:sp>
      <p:pic>
        <p:nvPicPr>
          <p:cNvPr id="5122" name="Picture 2" descr="http://enjoy.pcnpa.org.uk/sitefiles/img/page_content/documents/geocaching.jpg_t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6" y="4076700"/>
            <a:ext cx="3856748" cy="24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2.bp.blogspot.com/_Fx2LqfhUGrI/TLc6nTmbPiI/AAAAAAAAAc0/OJv-zcsQVAg/s1600/geocaching-image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9"/>
          <a:stretch/>
        </p:blipFill>
        <p:spPr bwMode="auto">
          <a:xfrm>
            <a:off x="4876800" y="4076700"/>
            <a:ext cx="3657600" cy="24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xata.com/blog/wp-content/uploads/2012/03/geocache-loca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6" y="1524000"/>
            <a:ext cx="385674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allisonurban.com/images/portfolio/geocach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30" b="55225"/>
          <a:stretch/>
        </p:blipFill>
        <p:spPr bwMode="auto">
          <a:xfrm>
            <a:off x="4572001" y="1549400"/>
            <a:ext cx="40640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71926" y="1524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9" name="Oval 8"/>
          <p:cNvSpPr/>
          <p:nvPr/>
        </p:nvSpPr>
        <p:spPr>
          <a:xfrm>
            <a:off x="4572001" y="1549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433826" y="40767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4572001" y="40767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905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Geocaching participation (self-experience of 3 researchers):</a:t>
            </a:r>
          </a:p>
          <a:p>
            <a:pPr lvl="1"/>
            <a:r>
              <a:rPr lang="en-US" sz="2000" dirty="0" smtClean="0"/>
              <a:t>Play the game. Lots (on some measure). Find 315 geocaches, hide 12.</a:t>
            </a:r>
          </a:p>
          <a:p>
            <a:endParaRPr lang="en-US" dirty="0" smtClean="0"/>
          </a:p>
          <a:p>
            <a:r>
              <a:rPr lang="en-US" dirty="0" smtClean="0"/>
              <a:t>Survey of geocaching participants (185 completed):</a:t>
            </a:r>
          </a:p>
          <a:p>
            <a:pPr lvl="1"/>
            <a:r>
              <a:rPr lang="en-US" sz="2000" dirty="0" smtClean="0"/>
              <a:t>Questions about: geocache creation, interesting geocaches</a:t>
            </a:r>
          </a:p>
          <a:p>
            <a:pPr lvl="1"/>
            <a:r>
              <a:rPr lang="en-US" sz="2000" dirty="0" smtClean="0"/>
              <a:t>Recruitment: snowball sampling, forums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000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 Cache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Flexibility in what constitutes a geocache</a:t>
            </a:r>
          </a:p>
          <a:p>
            <a:pPr lvl="1"/>
            <a:r>
              <a:rPr lang="en-US" dirty="0" smtClean="0"/>
              <a:t>Complex and well-thought out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Simple and ad hoc</a:t>
            </a:r>
          </a:p>
        </p:txBody>
      </p:sp>
      <p:pic>
        <p:nvPicPr>
          <p:cNvPr id="6146" name="Picture 2" descr="C:\Users\Tony\AppData\Local\Skitch\Screenshot_031113_083008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547044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ony\AppData\Local\Skitch\Screenshot_031113_083045_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24400"/>
            <a:ext cx="551252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34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 set of customs and norms around cache creation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These differ a bit based on where one is</a:t>
            </a:r>
            <a:endParaRPr lang="en-US" dirty="0"/>
          </a:p>
        </p:txBody>
      </p:sp>
      <p:pic>
        <p:nvPicPr>
          <p:cNvPr id="7170" name="Picture 2" descr="C:\Users\Tony\AppData\Local\Skitch\Screenshot_031113_083203_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"/>
          <a:stretch/>
        </p:blipFill>
        <p:spPr bwMode="auto">
          <a:xfrm>
            <a:off x="3048000" y="2209800"/>
            <a:ext cx="505707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ony\AppData\Local\Skitch\Screenshot_031113_083345_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65650"/>
            <a:ext cx="4495800" cy="127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ony\AppData\Local\Skitch\Screenshot_031113_083404_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839635"/>
            <a:ext cx="5135646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0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about the webpages…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http://www.geocaching.com/seek/cache_details.aspx?wp=GC1JQZK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1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 Maintenance</a:t>
            </a:r>
            <a:endParaRPr lang="en-US" dirty="0"/>
          </a:p>
        </p:txBody>
      </p:sp>
      <p:pic>
        <p:nvPicPr>
          <p:cNvPr id="8194" name="Picture 2" descr="C:\Users\Tony\AppData\Local\Skitch\Screenshot_031113_083658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1447800"/>
            <a:ext cx="868995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33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if you have a community, it works. How do you start that community?</a:t>
            </a:r>
          </a:p>
          <a:p>
            <a:endParaRPr lang="en-US" dirty="0"/>
          </a:p>
          <a:p>
            <a:r>
              <a:rPr lang="en-US" dirty="0" smtClean="0"/>
              <a:t>How can a community pass on a set of customs/ideas to newcomers?</a:t>
            </a:r>
          </a:p>
          <a:p>
            <a:endParaRPr lang="en-US" dirty="0"/>
          </a:p>
          <a:p>
            <a:r>
              <a:rPr lang="en-US" dirty="0" smtClean="0"/>
              <a:t>How does this work in Wikipedia?</a:t>
            </a:r>
          </a:p>
        </p:txBody>
      </p:sp>
    </p:spTree>
    <p:extLst>
      <p:ext uri="{BB962C8B-B14F-4D97-AF65-F5344CB8AC3E}">
        <p14:creationId xmlns:p14="http://schemas.microsoft.com/office/powerpoint/2010/main" val="268984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Project proposals</a:t>
            </a:r>
          </a:p>
          <a:p>
            <a:pPr lvl="1"/>
            <a:r>
              <a:rPr lang="en-US" dirty="0" smtClean="0"/>
              <a:t>Grading rubric activity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Pervasive games paper discussion</a:t>
            </a:r>
          </a:p>
          <a:p>
            <a:r>
              <a:rPr lang="en-US" dirty="0" smtClean="0"/>
              <a:t>Trying Geocaching</a:t>
            </a:r>
          </a:p>
          <a:p>
            <a:r>
              <a:rPr lang="en-US" dirty="0" smtClean="0"/>
              <a:t>Pervasive game design activity</a:t>
            </a:r>
          </a:p>
          <a:p>
            <a:endParaRPr lang="en-US" dirty="0"/>
          </a:p>
          <a:p>
            <a:r>
              <a:rPr lang="en-US" dirty="0" smtClean="0"/>
              <a:t>HW: Proposal self-assessment &amp; revisions posted to Piazza (Wed)</a:t>
            </a:r>
          </a:p>
          <a:p>
            <a:r>
              <a:rPr lang="en-US" dirty="0" smtClean="0"/>
              <a:t>HW: Proposal feedback for others (Mon) – same assignments as for mini-proposals</a:t>
            </a:r>
          </a:p>
        </p:txBody>
      </p:sp>
    </p:spTree>
    <p:extLst>
      <p:ext uri="{BB962C8B-B14F-4D97-AF65-F5344CB8AC3E}">
        <p14:creationId xmlns:p14="http://schemas.microsoft.com/office/powerpoint/2010/main" val="269024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9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Rubric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667544"/>
              </p:ext>
            </p:extLst>
          </p:nvPr>
        </p:nvGraphicFramePr>
        <p:xfrm>
          <a:off x="457200" y="1274919"/>
          <a:ext cx="8229600" cy="5857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Satisfactory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Outstanding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Articulation</a:t>
                      </a:r>
                      <a:r>
                        <a:rPr lang="en-US" baseline="0" dirty="0" smtClean="0"/>
                        <a:t> of problem &amp; motivation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 of prior </a:t>
                      </a:r>
                      <a:r>
                        <a:rPr lang="en-US" dirty="0" smtClean="0"/>
                        <a:t>work (scope)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 (appropriateness) 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smtClean="0"/>
                        <a:t>Solution / Timetable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 Method/Metric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(rationale)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Novelty / value </a:t>
                      </a:r>
                      <a:r>
                        <a:rPr lang="en-US" dirty="0" smtClean="0"/>
                        <a:t>of</a:t>
                      </a:r>
                      <a:r>
                        <a:rPr lang="en-US" baseline="0" dirty="0" smtClean="0"/>
                        <a:t> proposed 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 / Style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7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Some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Location-based experiences: </a:t>
            </a:r>
            <a:r>
              <a:rPr lang="en-US" sz="2200" dirty="0" smtClean="0"/>
              <a:t>games/things that you experience when you are out in the world (perhaps through technology)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Geocaching: </a:t>
            </a:r>
            <a:r>
              <a:rPr lang="en-US" sz="2000" dirty="0" smtClean="0"/>
              <a:t>location-based game where people go out in the world to hide (and find) little boxes (caches). These caches are documented on a website, where people also post their experiences finding (or not finding) the caches themselves.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Community: </a:t>
            </a:r>
            <a:r>
              <a:rPr lang="en-US" sz="2000" dirty="0" smtClean="0"/>
              <a:t>a social group bound by a common cultural heritage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Groupware: </a:t>
            </a:r>
            <a:r>
              <a:rPr lang="en-US" sz="2000" dirty="0" smtClean="0"/>
              <a:t>software that allows people to work (communicate / coordinate their activities) together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592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Location-based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Location-sensing</a:t>
            </a:r>
          </a:p>
          <a:p>
            <a:pPr lvl="1"/>
            <a:r>
              <a:rPr lang="en-US" sz="2000" i="1" dirty="0" smtClean="0"/>
              <a:t>Mobile devices – GPS, </a:t>
            </a:r>
            <a:r>
              <a:rPr lang="en-US" sz="2000" i="1" dirty="0" err="1" smtClean="0"/>
              <a:t>wifi</a:t>
            </a:r>
            <a:r>
              <a:rPr lang="en-US" sz="2000" i="1" dirty="0" smtClean="0"/>
              <a:t> sensing</a:t>
            </a:r>
          </a:p>
          <a:p>
            <a:endParaRPr lang="en-US" dirty="0"/>
          </a:p>
          <a:p>
            <a:r>
              <a:rPr lang="en-US" dirty="0" smtClean="0"/>
              <a:t>Content</a:t>
            </a:r>
          </a:p>
          <a:p>
            <a:pPr lvl="1"/>
            <a:r>
              <a:rPr lang="en-US" sz="2000" i="1" dirty="0" smtClean="0"/>
              <a:t>Issue 1: How do we keep content fresh, interesting, useful?</a:t>
            </a:r>
          </a:p>
          <a:p>
            <a:pPr lvl="1"/>
            <a:r>
              <a:rPr lang="en-US" sz="2000" i="1" dirty="0" smtClean="0"/>
              <a:t>Issue 2: Who is going to create this content? How do we maintain this content?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8768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Creation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Designer-generated</a:t>
            </a:r>
          </a:p>
          <a:p>
            <a:r>
              <a:rPr lang="en-US" sz="2000" dirty="0" smtClean="0"/>
              <a:t>Expensive, time-consuming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/>
              <a:t>Automatically-generated</a:t>
            </a:r>
          </a:p>
          <a:p>
            <a:r>
              <a:rPr lang="en-US" sz="2000" dirty="0" smtClean="0"/>
              <a:t>Low variance/novelty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/>
              <a:t>Player-generated</a:t>
            </a:r>
          </a:p>
          <a:p>
            <a:r>
              <a:rPr lang="en-US" sz="2000" dirty="0" smtClean="0"/>
              <a:t>Need for maintenance, vetting, etc.</a:t>
            </a:r>
            <a:endParaRPr lang="en-US" sz="2000" dirty="0"/>
          </a:p>
        </p:txBody>
      </p:sp>
      <p:pic>
        <p:nvPicPr>
          <p:cNvPr id="3074" name="Picture 2" descr="http://www.zanderchance.com/wp-content/uploads/2012/08/website-designer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1345949" cy="15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c/c1/Computer-aj_aj_ashton_01.svg/250px-Computer-aj_aj_ashton_0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2032740" cy="203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edia1.gameinformer.com/imagefeed/featured/uncategorized/worstcallofdutyplayers/kid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84" y="5181600"/>
            <a:ext cx="230377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Punchlines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Question: </a:t>
            </a:r>
            <a:r>
              <a:rPr lang="en-US" sz="2000" dirty="0" smtClean="0"/>
              <a:t>What factors make location-based experiences/games successful?</a:t>
            </a:r>
          </a:p>
          <a:p>
            <a:endParaRPr lang="en-US" sz="2000" dirty="0" smtClean="0"/>
          </a:p>
          <a:p>
            <a:r>
              <a:rPr lang="en-US" dirty="0" smtClean="0"/>
              <a:t>Approach</a:t>
            </a:r>
            <a:r>
              <a:rPr lang="en-US" sz="2200" dirty="0" smtClean="0"/>
              <a:t>: Study Geocaching through two means: (1) self-activities (experience of three researchers), (2) survey (185 people)</a:t>
            </a:r>
          </a:p>
          <a:p>
            <a:endParaRPr lang="en-US" sz="2200" dirty="0" smtClean="0"/>
          </a:p>
          <a:p>
            <a:r>
              <a:rPr lang="en-US" dirty="0" smtClean="0"/>
              <a:t>Findings: </a:t>
            </a:r>
            <a:r>
              <a:rPr lang="en-US" sz="2200" dirty="0" smtClean="0"/>
              <a:t>Participants help to create experiences (flexibility helps), and maintenance of these experiences occurs as side-effect of interaction w/ game system</a:t>
            </a:r>
          </a:p>
          <a:p>
            <a:endParaRPr lang="en-US" sz="2200" dirty="0" smtClean="0"/>
          </a:p>
          <a:p>
            <a:r>
              <a:rPr lang="en-US" dirty="0" smtClean="0"/>
              <a:t>Beyond this paper: </a:t>
            </a:r>
            <a:r>
              <a:rPr lang="en-US" sz="2200" dirty="0" smtClean="0"/>
              <a:t>Location-based games / experiences can be successful, but how they are constructed is tricky. We can learn from other successful systems in how they set up interactions.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2033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geocaching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Geocaching is a successful location-based experience/game</a:t>
            </a:r>
          </a:p>
          <a:p>
            <a:r>
              <a:rPr lang="en-US" dirty="0" smtClean="0"/>
              <a:t>It relies on largely user-generated content</a:t>
            </a:r>
          </a:p>
          <a:p>
            <a:r>
              <a:rPr lang="en-US" dirty="0" smtClean="0"/>
              <a:t>How can it do this??</a:t>
            </a:r>
          </a:p>
          <a:p>
            <a:endParaRPr lang="en-US" dirty="0"/>
          </a:p>
          <a:p>
            <a:r>
              <a:rPr lang="en-US" dirty="0" smtClean="0"/>
              <a:t>Questions:</a:t>
            </a:r>
          </a:p>
          <a:p>
            <a:pPr lvl="1"/>
            <a:r>
              <a:rPr lang="en-US" sz="2200" dirty="0" smtClean="0"/>
              <a:t>How do people construct these experiences?</a:t>
            </a:r>
          </a:p>
          <a:p>
            <a:pPr lvl="1"/>
            <a:r>
              <a:rPr lang="en-US" sz="2200" dirty="0" smtClean="0"/>
              <a:t>Why do they find it enjoyable?</a:t>
            </a:r>
          </a:p>
          <a:p>
            <a:pPr lvl="1"/>
            <a:r>
              <a:rPr lang="en-US" sz="2200" dirty="0" smtClean="0"/>
              <a:t>What mechanisms support maintenance?</a:t>
            </a:r>
          </a:p>
        </p:txBody>
      </p:sp>
    </p:spTree>
    <p:extLst>
      <p:ext uri="{BB962C8B-B14F-4D97-AF65-F5344CB8AC3E}">
        <p14:creationId xmlns:p14="http://schemas.microsoft.com/office/powerpoint/2010/main" val="282206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614</Words>
  <Application>Microsoft Macintosh PowerPoint</Application>
  <PresentationFormat>On-screen Show (4:3)</PresentationFormat>
  <Paragraphs>103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CPSC 601.25 – Oct 7, 2013</vt:lpstr>
      <vt:lpstr>Agenda</vt:lpstr>
      <vt:lpstr>Proposals</vt:lpstr>
      <vt:lpstr>Grading Rubric</vt:lpstr>
      <vt:lpstr>Some Terms</vt:lpstr>
      <vt:lpstr>Location-based experiences</vt:lpstr>
      <vt:lpstr>Content Creation Possibilities</vt:lpstr>
      <vt:lpstr>Punchlines</vt:lpstr>
      <vt:lpstr>Case study: geocaching</vt:lpstr>
      <vt:lpstr>What is geocaching?</vt:lpstr>
      <vt:lpstr>Method</vt:lpstr>
      <vt:lpstr>Findings: Cache Creation</vt:lpstr>
      <vt:lpstr>Findings: Norms</vt:lpstr>
      <vt:lpstr>A bit about the webpages…</vt:lpstr>
      <vt:lpstr>Findings: Maintenance</vt:lpstr>
      <vt:lpstr>Points of Discussion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601.25 – Oct 7, 2013</dc:title>
  <dc:creator>Tony Tang</dc:creator>
  <cp:lastModifiedBy>Tony Tang</cp:lastModifiedBy>
  <cp:revision>6</cp:revision>
  <dcterms:created xsi:type="dcterms:W3CDTF">2013-10-07T19:02:25Z</dcterms:created>
  <dcterms:modified xsi:type="dcterms:W3CDTF">2013-10-07T21:51:55Z</dcterms:modified>
</cp:coreProperties>
</file>