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handoutMasterIdLst>
    <p:handoutMasterId r:id="rId33"/>
  </p:handoutMasterIdLst>
  <p:sldIdLst>
    <p:sldId id="257" r:id="rId2"/>
    <p:sldId id="256" r:id="rId3"/>
    <p:sldId id="259" r:id="rId4"/>
    <p:sldId id="258" r:id="rId5"/>
    <p:sldId id="260" r:id="rId6"/>
    <p:sldId id="261" r:id="rId7"/>
    <p:sldId id="262" r:id="rId8"/>
    <p:sldId id="270" r:id="rId9"/>
    <p:sldId id="263" r:id="rId10"/>
    <p:sldId id="278" r:id="rId11"/>
    <p:sldId id="283" r:id="rId12"/>
    <p:sldId id="284" r:id="rId13"/>
    <p:sldId id="264" r:id="rId14"/>
    <p:sldId id="266" r:id="rId15"/>
    <p:sldId id="267" r:id="rId16"/>
    <p:sldId id="268" r:id="rId17"/>
    <p:sldId id="271" r:id="rId18"/>
    <p:sldId id="269" r:id="rId19"/>
    <p:sldId id="272" r:id="rId20"/>
    <p:sldId id="275" r:id="rId21"/>
    <p:sldId id="276" r:id="rId22"/>
    <p:sldId id="277" r:id="rId23"/>
    <p:sldId id="274" r:id="rId24"/>
    <p:sldId id="279" r:id="rId25"/>
    <p:sldId id="280" r:id="rId26"/>
    <p:sldId id="281" r:id="rId27"/>
    <p:sldId id="282" r:id="rId28"/>
    <p:sldId id="288" r:id="rId29"/>
    <p:sldId id="285" r:id="rId30"/>
    <p:sldId id="28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86" autoAdjust="0"/>
  </p:normalViewPr>
  <p:slideViewPr>
    <p:cSldViewPr snapToGrid="0" snapToObjects="1">
      <p:cViewPr varScale="1">
        <p:scale>
          <a:sx n="72" d="100"/>
          <a:sy n="72" d="100"/>
        </p:scale>
        <p:origin x="-269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05FEF5F-3B39-8C4F-9EDA-9CA413A4787D}" type="datetimeFigureOut">
              <a:rPr lang="en-US" smtClean="0"/>
              <a:pPr/>
              <a:t>21-09-12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342D20-5CD2-1540-9A97-C8CDFA67B12E}" type="slidenum">
              <a:rPr lang="en-US" smtClean="0"/>
              <a:pPr/>
              <a:t>‹#›</a:t>
            </a:fld>
            <a:endParaRPr lang="en-US"/>
          </a:p>
        </p:txBody>
      </p:sp>
    </p:spTree>
    <p:extLst>
      <p:ext uri="{BB962C8B-B14F-4D97-AF65-F5344CB8AC3E}">
        <p14:creationId xmlns:p14="http://schemas.microsoft.com/office/powerpoint/2010/main" val="1483805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6E8D9-D7C8-DB48-82D0-7C0E66850FE0}" type="datetimeFigureOut">
              <a:rPr lang="en-US" smtClean="0"/>
              <a:pPr/>
              <a:t>21-09-12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EC02C-7862-C04F-88CF-B6FBE0D0E7F9}" type="slidenum">
              <a:rPr lang="en-US" smtClean="0"/>
              <a:pPr/>
              <a:t>‹#›</a:t>
            </a:fld>
            <a:endParaRPr lang="en-US"/>
          </a:p>
        </p:txBody>
      </p:sp>
    </p:spTree>
    <p:extLst>
      <p:ext uri="{BB962C8B-B14F-4D97-AF65-F5344CB8AC3E}">
        <p14:creationId xmlns:p14="http://schemas.microsoft.com/office/powerpoint/2010/main" val="22886029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www.servicecanada.gc.ca/eng/home.shtml"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formatik.uni-trier.de/~ley/db/indices/a-tree/g/Gujar:Anuj.html" TargetMode="External"/><Relationship Id="rId4" Type="http://schemas.openxmlformats.org/officeDocument/2006/relationships/hyperlink" Target="http://www.informatik.uni-trier.de/~ley/db/indices/a-tree/h/Harrison:Beverly_L=.html" TargetMode="External"/><Relationship Id="rId5" Type="http://schemas.openxmlformats.org/officeDocument/2006/relationships/hyperlink" Target="http://www.informatik.uni-trier.de/~ley/db/indices/a-tree/o/O=Hara:Kenton.html" TargetMode="External"/><Relationship Id="rId6" Type="http://schemas.openxmlformats.org/officeDocument/2006/relationships/hyperlink" Target="http://www.informatik.uni-trier.de/~ley/db/indices/a-tree/s/Sellen:Abigail.html" TargetMode="External"/><Relationship Id="rId7" Type="http://schemas.openxmlformats.org/officeDocument/2006/relationships/hyperlink" Target="http://www.informatik.uni-trier.de/~ley/db/conf/chi/chi98.html" TargetMode="External"/><Relationship Id="rId8" Type="http://schemas.openxmlformats.org/officeDocument/2006/relationships/hyperlink" Target="http://www.slideshare.net/qt1p/mobile-video-user-study-hp-labs" TargetMode="External"/><Relationship Id="rId9" Type="http://schemas.openxmlformats.org/officeDocument/2006/relationships/hyperlink" Target="http://research.microsoft.com/en-us/um/people/horvitz/taskdiary.pdf" TargetMode="External"/><Relationship Id="rId10" Type="http://schemas.openxmlformats.org/officeDocument/2006/relationships/hyperlink" Target="http://www.slideshare.net/leemcivor/diary-studies-for-ux" TargetMode="External"/><Relationship Id="rId11" Type="http://schemas.openxmlformats.org/officeDocument/2006/relationships/hyperlink" Target="http://www.slideshare.net/UPABoston/diary-studies-in-hci-psychology"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Ostensibly,</a:t>
            </a:r>
            <a:r>
              <a:rPr lang="en-US" baseline="0" dirty="0" smtClean="0"/>
              <a:t> solving same problem</a:t>
            </a:r>
          </a:p>
          <a:p>
            <a:r>
              <a:rPr lang="en-US" baseline="0" dirty="0" smtClean="0"/>
              <a:t>Actually, solving different ones</a:t>
            </a:r>
          </a:p>
          <a:p>
            <a:r>
              <a:rPr lang="en-US" baseline="0" dirty="0" smtClean="0"/>
              <a:t>Library – frees librarian to do what they’ve been trained to do</a:t>
            </a:r>
          </a:p>
          <a:p>
            <a:r>
              <a:rPr lang="en-US" baseline="0" dirty="0" smtClean="0"/>
              <a:t>Self-checkout – cheaper than having an actual person; makes you feel like you’re going faster</a:t>
            </a:r>
          </a:p>
          <a:p>
            <a:r>
              <a:rPr lang="en-US" baseline="0" dirty="0" smtClean="0">
                <a:sym typeface="Wingdings" pitchFamily="2" charset="2"/>
              </a:rPr>
              <a:t> Trick is that you’re not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  It all starts with the introduction.  Then, exchange contact information, and make sure you know how to pronounce everyone’s names.  Exchange phone #s, and find out what hours are acceptable to call during.</a:t>
            </a:r>
          </a:p>
          <a:p>
            <a:endParaRPr lang="en-US" dirty="0" smtClean="0"/>
          </a:p>
          <a:p>
            <a:r>
              <a:rPr lang="en-US" dirty="0" smtClean="0"/>
              <a:t> You can almost always find something in common with another person, and starting from that baseline, it’s much easier to then address issues where you have differences.  This is why cities like professional sports teams, which are socially galvanizing forces that cut across boundaries of race and wealth.  If nothing else, you probably have in common things like the weather.</a:t>
            </a:r>
          </a:p>
          <a:p>
            <a:endParaRPr lang="en-US" dirty="0" smtClean="0"/>
          </a:p>
          <a:p>
            <a:r>
              <a:rPr lang="en-US" dirty="0" smtClean="0"/>
              <a:t>Have a large surface to write on, make sure the room is quiet and warm enough, and that there aren’t lots of distractions.  Make sure no one is hungry, cold, or tired.  Meet over a meal if you can; food </a:t>
            </a:r>
            <a:r>
              <a:rPr lang="en-US" b="1" i="1" dirty="0" smtClean="0"/>
              <a:t>softens</a:t>
            </a:r>
            <a:r>
              <a:rPr lang="en-US" dirty="0" smtClean="0"/>
              <a:t> a meeting.  That’s why they “do lunch” in Hollywood.</a:t>
            </a:r>
          </a:p>
          <a:p>
            <a:endParaRPr lang="en-US" dirty="0" smtClean="0"/>
          </a:p>
          <a:p>
            <a:r>
              <a:rPr lang="en-US" dirty="0" smtClean="0"/>
              <a:t>Even if you think what they’re saying is stupid.  Cutting someone off is rude, and not worth whatever small time gain you might make.  Don’t finish someone’s sentences for him or her; they can do it for themselves.  And remember: talking louder or faster doesn’t make your idea any better.</a:t>
            </a:r>
          </a:p>
          <a:p>
            <a:endParaRPr lang="en-US" dirty="0" smtClean="0"/>
          </a:p>
          <a:p>
            <a:r>
              <a:rPr lang="en-US" dirty="0" smtClean="0"/>
              <a:t>When you discuss ideas, immediately label them and write them down.  The labels should be descriptive of the idea, not the originator: “the troll bridge story,” not “Jane’s story.”</a:t>
            </a:r>
          </a:p>
          <a:p>
            <a:endParaRPr lang="en-US" dirty="0" smtClean="0"/>
          </a:p>
          <a:p>
            <a:r>
              <a:rPr lang="en-US" dirty="0" smtClean="0"/>
              <a:t>Find something nice to say, even if it’s a stretch.  Even the worst of ideas has a silver lining inside it, if you just look hard enough.  Focus on the good, praise it, and then raise any objections or concerns you have about the rest of it.  </a:t>
            </a:r>
          </a:p>
          <a:p>
            <a:endParaRPr lang="en-US" dirty="0" smtClean="0"/>
          </a:p>
          <a:p>
            <a:r>
              <a:rPr lang="en-US" dirty="0" smtClean="0"/>
              <a:t>Talk with your group members if there’s a problem, and talk with me if you think you need help.  The whole point of this course is that it’s tough to work across cultures.  If we all go into it knowing that’s an issue, we should be comfortable discussing problems when they arise -- after all, that’s what this course is really about. Be forgiving when people make mistakes, but don’t be afraid to raise the issues when they come up,</a:t>
            </a:r>
          </a:p>
          <a:p>
            <a:endParaRPr lang="en-US" dirty="0" smtClean="0"/>
          </a:p>
          <a:p>
            <a:r>
              <a:rPr lang="en-US" dirty="0" smtClean="0"/>
              <a:t>When stress occurs and tempers flare, take a short break. Clear your heads, apologize, and take another stab at it.  Apologize for upsetting your peers, even if you think someone else was primarily at fault; the goal is to work together, not start a legal battle over whose transgressions were worse. It takes two to have an argument, so be the peacemaker.</a:t>
            </a:r>
          </a:p>
          <a:p>
            <a:endParaRPr lang="en-US" dirty="0" smtClean="0"/>
          </a:p>
          <a:p>
            <a:r>
              <a:rPr lang="en-US" dirty="0" smtClean="0"/>
              <a:t>Instead of “I think we should do A, not B,” try “What if we did A, instead of B?”  That allows people to offer comments, rather than defend one choice.</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watched someone try to log into his router once from his</a:t>
            </a:r>
            <a:r>
              <a:rPr lang="en-US" baseline="0" dirty="0" smtClean="0"/>
              <a:t> </a:t>
            </a:r>
            <a:r>
              <a:rPr lang="en-US" baseline="0" dirty="0" err="1" smtClean="0"/>
              <a:t>ipad</a:t>
            </a:r>
            <a:endParaRPr lang="en-US" baseline="0" dirty="0" smtClean="0"/>
          </a:p>
          <a:p>
            <a:r>
              <a:rPr lang="en-US" baseline="0" dirty="0" smtClean="0"/>
              <a:t>He kept staring at this and said, “This is taking longer than usual”</a:t>
            </a:r>
          </a:p>
          <a:p>
            <a:r>
              <a:rPr lang="en-US" dirty="0" smtClean="0"/>
              <a:t>Why?</a:t>
            </a:r>
          </a:p>
          <a:p>
            <a:r>
              <a:rPr lang="en-US" dirty="0" smtClean="0"/>
              <a:t>Turns</a:t>
            </a:r>
            <a:r>
              <a:rPr lang="en-US" baseline="0" dirty="0" smtClean="0"/>
              <a:t> out that pressing “RETURN” just toggles between the two fields</a:t>
            </a:r>
          </a:p>
          <a:p>
            <a:r>
              <a:rPr lang="en-US" baseline="0" dirty="0" smtClean="0"/>
              <a:t>Slip or mistake?</a:t>
            </a:r>
          </a:p>
          <a:p>
            <a:r>
              <a:rPr lang="en-US" baseline="0" dirty="0" smtClean="0"/>
              <a:t>Whose </a:t>
            </a:r>
            <a:r>
              <a:rPr lang="en-US" baseline="0" dirty="0" smtClean="0"/>
              <a:t>fault?</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http://www.servicecanada.gc.ca/eng/home.shtml</a:t>
            </a:r>
            <a:endParaRPr lang="en-US" dirty="0" smtClean="0"/>
          </a:p>
          <a:p>
            <a:endParaRPr lang="en-US" dirty="0" smtClean="0"/>
          </a:p>
          <a:p>
            <a:r>
              <a:rPr lang="en-US" dirty="0" smtClean="0"/>
              <a:t>How do I demonstrate</a:t>
            </a:r>
            <a:r>
              <a:rPr lang="en-US" baseline="0" dirty="0" smtClean="0"/>
              <a:t> residency for the purpose of Old Age Security?</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 percentage of my salary is covered by employment insurance when I go on maternity leave?</a:t>
            </a:r>
          </a:p>
          <a:p>
            <a:endParaRPr lang="en-US" dirty="0" smtClean="0"/>
          </a:p>
          <a:p>
            <a:endParaRPr lang="en-US" dirty="0" smtClean="0"/>
          </a:p>
          <a:p>
            <a:r>
              <a:rPr lang="en-US" dirty="0" smtClean="0"/>
              <a:t>Old Age Security… what do you do here?</a:t>
            </a:r>
          </a:p>
          <a:p>
            <a:r>
              <a:rPr lang="en-US" dirty="0" smtClean="0"/>
              <a:t>What are you looking for?</a:t>
            </a:r>
          </a:p>
          <a:p>
            <a:r>
              <a:rPr lang="en-US" dirty="0" smtClean="0"/>
              <a:t>What words are you</a:t>
            </a:r>
            <a:r>
              <a:rPr lang="en-US" baseline="0" dirty="0" smtClean="0"/>
              <a:t> looking at?</a:t>
            </a:r>
          </a:p>
          <a:p>
            <a:endParaRPr lang="en-US" baseline="0" dirty="0" smtClean="0"/>
          </a:p>
          <a:p>
            <a:r>
              <a:rPr lang="en-US" sz="1200" b="0" i="0" kern="1200" dirty="0" smtClean="0">
                <a:solidFill>
                  <a:schemeClr val="tx1"/>
                </a:solidFill>
                <a:latin typeface="+mn-lt"/>
                <a:ea typeface="+mn-ea"/>
                <a:cs typeface="+mn-cs"/>
              </a:rPr>
              <a:t>“I want to do…”</a:t>
            </a:r>
          </a:p>
          <a:p>
            <a:r>
              <a:rPr lang="en-US" sz="1200" b="0" i="0" kern="1200" dirty="0" smtClean="0">
                <a:solidFill>
                  <a:schemeClr val="tx1"/>
                </a:solidFill>
                <a:latin typeface="+mn-lt"/>
                <a:ea typeface="+mn-ea"/>
                <a:cs typeface="+mn-cs"/>
              </a:rPr>
              <a:t>“I’m looking at the UI, and I think it does…”</a:t>
            </a:r>
          </a:p>
          <a:p>
            <a:r>
              <a:rPr lang="en-US" sz="1200" b="0" i="0" kern="1200" dirty="0" smtClean="0">
                <a:solidFill>
                  <a:schemeClr val="tx1"/>
                </a:solidFill>
                <a:latin typeface="+mn-lt"/>
                <a:ea typeface="+mn-ea"/>
                <a:cs typeface="+mn-cs"/>
              </a:rPr>
              <a:t>‘Hmm, that’s not what I expected; I thought it was going to…”</a:t>
            </a:r>
          </a:p>
          <a:p>
            <a:r>
              <a:rPr lang="en-US" sz="1200" b="0" i="0" kern="1200" dirty="0" smtClean="0">
                <a:solidFill>
                  <a:schemeClr val="tx1"/>
                </a:solidFill>
                <a:latin typeface="+mn-lt"/>
                <a:ea typeface="+mn-ea"/>
                <a:cs typeface="+mn-cs"/>
              </a:rPr>
              <a:t>“That took longer than I expected.”</a:t>
            </a:r>
          </a:p>
          <a:p>
            <a:endParaRPr lang="en-US" dirty="0" smtClean="0"/>
          </a:p>
          <a:p>
            <a:r>
              <a:rPr lang="en-US" dirty="0" smtClean="0"/>
              <a:t>In this case, I’ve given you a specific thing</a:t>
            </a:r>
            <a:r>
              <a:rPr lang="en-US" baseline="0" dirty="0" smtClean="0"/>
              <a:t> someone is looking for. In real life, they’re often doing multi-step things, and what you want to do is understand what they think those intermediary steps are.</a:t>
            </a:r>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an outside view of things,</a:t>
            </a:r>
            <a:r>
              <a:rPr lang="en-US" baseline="0" dirty="0" smtClean="0"/>
              <a:t> of culture, of the way in which we do things , our routines, and our patterns, our values</a:t>
            </a:r>
          </a:p>
          <a:p>
            <a:endParaRPr lang="en-US" dirty="0" smtClean="0"/>
          </a:p>
        </p:txBody>
      </p:sp>
      <p:sp>
        <p:nvSpPr>
          <p:cNvPr id="4" name="Slide Number Placeholder 3"/>
          <p:cNvSpPr>
            <a:spLocks noGrp="1"/>
          </p:cNvSpPr>
          <p:nvPr>
            <p:ph type="sldNum" sz="quarter" idx="10"/>
          </p:nvPr>
        </p:nvSpPr>
        <p:spPr/>
        <p:txBody>
          <a:bodyPr/>
          <a:lstStyle/>
          <a:p>
            <a:fld id="{2C9EC02C-7862-C04F-88CF-B6FBE0D0E7F9}" type="slidenum">
              <a:rPr lang="en-US" smtClean="0"/>
              <a:pPr/>
              <a:t>10</a:t>
            </a:fld>
            <a:endParaRPr lang="en-US"/>
          </a:p>
        </p:txBody>
      </p:sp>
    </p:spTree>
    <p:extLst>
      <p:ext uri="{BB962C8B-B14F-4D97-AF65-F5344CB8AC3E}">
        <p14:creationId xmlns:p14="http://schemas.microsoft.com/office/powerpoint/2010/main" val="411429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Rakuten.co.jp</a:t>
            </a:r>
            <a:endParaRPr lang="en-US" dirty="0" smtClean="0"/>
          </a:p>
          <a:p>
            <a:endParaRPr lang="en-US" dirty="0" smtClean="0"/>
          </a:p>
          <a:p>
            <a:r>
              <a:rPr lang="en-US" dirty="0" smtClean="0"/>
              <a:t>This</a:t>
            </a:r>
            <a:r>
              <a:rPr lang="en-US" baseline="0" dirty="0" smtClean="0"/>
              <a:t> is a shopping website</a:t>
            </a:r>
          </a:p>
          <a:p>
            <a:r>
              <a:rPr lang="en-US" baseline="0" dirty="0" smtClean="0"/>
              <a:t>Note the use of the </a:t>
            </a:r>
            <a:r>
              <a:rPr lang="en-US" baseline="0" dirty="0" err="1" smtClean="0"/>
              <a:t>colours</a:t>
            </a:r>
            <a:r>
              <a:rPr lang="en-US" baseline="0" dirty="0" smtClean="0"/>
              <a:t>, the icons, etc.</a:t>
            </a:r>
          </a:p>
          <a:p>
            <a:r>
              <a:rPr lang="en-US" baseline="0" dirty="0" smtClean="0"/>
              <a:t>The business is </a:t>
            </a:r>
          </a:p>
          <a:p>
            <a:endParaRPr lang="en-US" baseline="0" dirty="0" smtClean="0"/>
          </a:p>
          <a:p>
            <a:r>
              <a:rPr lang="en-US" dirty="0" smtClean="0"/>
              <a:t>http://</a:t>
            </a:r>
            <a:r>
              <a:rPr lang="en-US" dirty="0" err="1" smtClean="0"/>
              <a:t>www.quora.com</a:t>
            </a:r>
            <a:r>
              <a:rPr lang="en-US" dirty="0" smtClean="0"/>
              <a:t>/Why-are-popular-Japanese-websites-visually-busy</a:t>
            </a:r>
          </a:p>
          <a:p>
            <a:r>
              <a:rPr lang="en-US" dirty="0" smtClean="0"/>
              <a:t>Conclusion vs. story</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11</a:t>
            </a:fld>
            <a:endParaRPr lang="en-US"/>
          </a:p>
        </p:txBody>
      </p:sp>
    </p:spTree>
    <p:extLst>
      <p:ext uri="{BB962C8B-B14F-4D97-AF65-F5344CB8AC3E}">
        <p14:creationId xmlns:p14="http://schemas.microsoft.com/office/powerpoint/2010/main" val="82786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can’t always be there</a:t>
            </a:r>
          </a:p>
          <a:p>
            <a:r>
              <a:rPr lang="en-US" dirty="0" smtClean="0"/>
              <a:t>Rich understanding of context and environment</a:t>
            </a:r>
          </a:p>
          <a:p>
            <a:r>
              <a:rPr lang="en-US" dirty="0" smtClean="0"/>
              <a:t>Difficult to observe situations</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Annette Adler, </a:t>
            </a:r>
            <a:r>
              <a:rPr lang="en-US" sz="1200" b="0" i="0" kern="1200" dirty="0" err="1" smtClean="0">
                <a:solidFill>
                  <a:schemeClr val="tx1"/>
                </a:solidFill>
                <a:latin typeface="+mn-lt"/>
                <a:ea typeface="+mn-ea"/>
                <a:cs typeface="+mn-cs"/>
                <a:hlinkClick r:id="rId3"/>
              </a:rPr>
              <a:t>Anuj</a:t>
            </a:r>
            <a:r>
              <a:rPr lang="en-US" sz="1200" b="0" i="0" kern="1200" dirty="0" smtClean="0">
                <a:solidFill>
                  <a:schemeClr val="tx1"/>
                </a:solidFill>
                <a:latin typeface="+mn-lt"/>
                <a:ea typeface="+mn-ea"/>
                <a:cs typeface="+mn-cs"/>
                <a:hlinkClick r:id="rId3"/>
              </a:rPr>
              <a:t> </a:t>
            </a:r>
            <a:r>
              <a:rPr lang="en-US" sz="1200" b="0" i="0" kern="1200" dirty="0" err="1" smtClean="0">
                <a:solidFill>
                  <a:schemeClr val="tx1"/>
                </a:solidFill>
                <a:latin typeface="+mn-lt"/>
                <a:ea typeface="+mn-ea"/>
                <a:cs typeface="+mn-cs"/>
                <a:hlinkClick r:id="rId3"/>
              </a:rPr>
              <a:t>Gujar</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4"/>
              </a:rPr>
              <a:t>Beverly L. Harrison</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5"/>
              </a:rPr>
              <a:t>Kenton O'Hara</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hlinkClick r:id="rId6"/>
              </a:rPr>
              <a:t>Abigail </a:t>
            </a:r>
            <a:r>
              <a:rPr lang="en-US" sz="1200" b="0" i="0" kern="1200" dirty="0" err="1" smtClean="0">
                <a:solidFill>
                  <a:schemeClr val="tx1"/>
                </a:solidFill>
                <a:latin typeface="+mn-lt"/>
                <a:ea typeface="+mn-ea"/>
                <a:cs typeface="+mn-cs"/>
                <a:hlinkClick r:id="rId6"/>
              </a:rPr>
              <a:t>Sellen</a:t>
            </a:r>
            <a:r>
              <a:rPr lang="en-US" sz="1200" b="0" i="0" kern="1200" dirty="0" smtClean="0">
                <a:solidFill>
                  <a:schemeClr val="tx1"/>
                </a:solidFill>
                <a:latin typeface="+mn-lt"/>
                <a:ea typeface="+mn-ea"/>
                <a:cs typeface="+mn-cs"/>
              </a:rPr>
              <a:t>: A Diary Study of Work-Related Reading: Design Implications for Digital Reading Devices. </a:t>
            </a:r>
            <a:r>
              <a:rPr lang="en-US" sz="1200" b="0" i="0" kern="1200" dirty="0" smtClean="0">
                <a:solidFill>
                  <a:schemeClr val="tx1"/>
                </a:solidFill>
                <a:latin typeface="+mn-lt"/>
                <a:ea typeface="+mn-ea"/>
                <a:cs typeface="+mn-cs"/>
                <a:hlinkClick r:id="rId7"/>
              </a:rPr>
              <a:t>CHI 1998</a:t>
            </a:r>
            <a:r>
              <a:rPr lang="en-US" sz="1200" b="0" i="0" kern="1200" dirty="0" smtClean="0">
                <a:solidFill>
                  <a:schemeClr val="tx1"/>
                </a:solidFill>
                <a:latin typeface="+mn-lt"/>
                <a:ea typeface="+mn-ea"/>
                <a:cs typeface="+mn-cs"/>
              </a:rPr>
              <a:t>: 241-248</a:t>
            </a:r>
          </a:p>
          <a:p>
            <a:endParaRPr lang="en-US" sz="1200" b="0" i="0" kern="1200" dirty="0" smtClean="0">
              <a:solidFill>
                <a:schemeClr val="tx1"/>
              </a:solidFill>
              <a:latin typeface="+mn-lt"/>
              <a:ea typeface="+mn-ea"/>
              <a:cs typeface="+mn-cs"/>
            </a:endParaRPr>
          </a:p>
          <a:p>
            <a:r>
              <a:rPr lang="en-US" dirty="0" smtClean="0">
                <a:hlinkClick r:id="rId8"/>
              </a:rPr>
              <a:t>http://www.slideshare.net/qt1p/mobile-video-user-study-hp-labs</a:t>
            </a:r>
            <a:endParaRPr lang="en-US" dirty="0" smtClean="0"/>
          </a:p>
          <a:p>
            <a:r>
              <a:rPr lang="en-US" dirty="0" smtClean="0">
                <a:hlinkClick r:id="rId9"/>
              </a:rPr>
              <a:t>http://research.microsoft.com/en-us/um/people/horvitz/taskdiary.pdf</a:t>
            </a:r>
            <a:endParaRPr lang="en-US" dirty="0" smtClean="0"/>
          </a:p>
          <a:p>
            <a:r>
              <a:rPr lang="en-US" dirty="0" smtClean="0">
                <a:hlinkClick r:id="rId10"/>
              </a:rPr>
              <a:t>http://www.slideshare.net/leemcivor/diary-studies-for-ux</a:t>
            </a:r>
            <a:endParaRPr lang="en-US" dirty="0" smtClean="0"/>
          </a:p>
          <a:p>
            <a:r>
              <a:rPr lang="en-US" dirty="0" smtClean="0">
                <a:hlinkClick r:id="rId11"/>
              </a:rPr>
              <a:t>http://www.slideshare.net/UPABoston/diary-studies-in-hci-psychology</a:t>
            </a:r>
            <a:endParaRPr lang="en-US" dirty="0" smtClean="0"/>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Mental picture of how things are organized in their heads</a:t>
            </a:r>
          </a:p>
          <a:p>
            <a:endParaRPr lang="en-US" dirty="0"/>
          </a:p>
        </p:txBody>
      </p:sp>
      <p:sp>
        <p:nvSpPr>
          <p:cNvPr id="4" name="Slide Number Placeholder 3"/>
          <p:cNvSpPr>
            <a:spLocks noGrp="1"/>
          </p:cNvSpPr>
          <p:nvPr>
            <p:ph type="sldNum" sz="quarter" idx="10"/>
          </p:nvPr>
        </p:nvSpPr>
        <p:spPr/>
        <p:txBody>
          <a:bodyPr/>
          <a:lstStyle/>
          <a:p>
            <a:fld id="{2C9EC02C-7862-C04F-88CF-B6FBE0D0E7F9}" type="slidenum">
              <a:rPr lang="en-US" smtClean="0"/>
              <a:pPr/>
              <a:t>16</a:t>
            </a:fld>
            <a:endParaRPr lang="en-US"/>
          </a:p>
        </p:txBody>
      </p:sp>
    </p:spTree>
    <p:extLst>
      <p:ext uri="{BB962C8B-B14F-4D97-AF65-F5344CB8AC3E}">
        <p14:creationId xmlns:p14="http://schemas.microsoft.com/office/powerpoint/2010/main" val="86810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solidFill>
                  <a:schemeClr val="bg1">
                    <a:lumMod val="85000"/>
                  </a:schemeClr>
                </a:solidFill>
              </a:defRPr>
            </a:lvl1pPr>
          </a:lstStyle>
          <a:p>
            <a:fld id="{FEB7961C-448B-B04C-A9E1-024D26EE0EBE}" type="datetime1">
              <a:rPr lang="en-CA" smtClean="0"/>
              <a:pPr/>
              <a:t>21-09-12</a:t>
            </a:fld>
            <a:endParaRPr lang="en-US"/>
          </a:p>
        </p:txBody>
      </p:sp>
      <p:sp>
        <p:nvSpPr>
          <p:cNvPr id="5" name="Footer Placeholder 4"/>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8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2227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A1FD52-A99A-D342-A739-BB7D56F7C636}" type="datetime1">
              <a:rPr lang="en-CA" smtClean="0"/>
              <a:pPr/>
              <a:t>21-09-12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333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3F3AA1-A1AA-1649-B18F-79CA9263B717}" type="datetime1">
              <a:rPr lang="en-CA" smtClean="0"/>
              <a:pPr/>
              <a:t>21-09-12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859220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21BF07-92EB-B946-AFD5-BE123E5F7F45}" type="datetime1">
              <a:rPr lang="en-CA" smtClean="0"/>
              <a:pPr/>
              <a:t>21-09-12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80628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1132B-B38A-5D4C-800F-FAEDFC149E6E}" type="datetime1">
              <a:rPr lang="en-CA" smtClean="0"/>
              <a:pPr/>
              <a:t>21-09-12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22779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D77586-A229-1544-A360-351E8B484D55}" type="datetime1">
              <a:rPr lang="en-CA" smtClean="0"/>
              <a:pPr/>
              <a:t>21-09-12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1199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6312C-814A-F64A-9DCE-17CD7A355725}" type="datetime1">
              <a:rPr lang="en-CA" smtClean="0"/>
              <a:pPr/>
              <a:t>21-09-12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38372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7A2AA9-2D9C-3B49-AFD5-B09748D14B14}" type="datetime1">
              <a:rPr lang="en-CA" smtClean="0"/>
              <a:pPr/>
              <a:t>21-09-12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534582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D9982-0812-EA47-9A1F-AC3BE2E86E09}" type="datetime1">
              <a:rPr lang="en-CA" smtClean="0"/>
              <a:pPr/>
              <a:t>21-09-12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407511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534E96-6981-BE46-81F3-C012122F066C}" type="datetime1">
              <a:rPr lang="en-CA" smtClean="0"/>
              <a:pPr/>
              <a:t>21-09-12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247569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CE1474-C134-AE4E-B5D3-93AEFBD83E37}" type="datetime1">
              <a:rPr lang="en-CA" smtClean="0"/>
              <a:pPr/>
              <a:t>21-09-12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887A73-35C7-7A4B-A6C6-784A660F531C}" type="slidenum">
              <a:rPr lang="en-US" smtClean="0"/>
              <a:pPr/>
              <a:t>‹#›</a:t>
            </a:fld>
            <a:endParaRPr lang="en-US"/>
          </a:p>
        </p:txBody>
      </p:sp>
    </p:spTree>
    <p:extLst>
      <p:ext uri="{BB962C8B-B14F-4D97-AF65-F5344CB8AC3E}">
        <p14:creationId xmlns:p14="http://schemas.microsoft.com/office/powerpoint/2010/main" val="1953939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5EC2FD-5C3B-B54A-B7FA-8548072860BF}" type="datetime1">
              <a:rPr lang="en-CA" smtClean="0"/>
              <a:pPr/>
              <a:t>21-09-12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887A73-35C7-7A4B-A6C6-784A660F531C}" type="slidenum">
              <a:rPr lang="en-US" smtClean="0"/>
              <a:pPr/>
              <a:t>‹#›</a:t>
            </a:fld>
            <a:endParaRPr lang="en-US"/>
          </a:p>
        </p:txBody>
      </p:sp>
    </p:spTree>
    <p:extLst>
      <p:ext uri="{BB962C8B-B14F-4D97-AF65-F5344CB8AC3E}">
        <p14:creationId xmlns:p14="http://schemas.microsoft.com/office/powerpoint/2010/main" val="35721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b="1" kern="1200">
          <a:solidFill>
            <a:schemeClr val="bg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FFFFFF"/>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bg1">
              <a:lumMod val="85000"/>
            </a:schemeClr>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bg1">
              <a:lumMod val="85000"/>
            </a:schemeClr>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bg1">
              <a:lumMod val="8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a:t>
            </a:fld>
            <a:endParaRPr lang="en-US"/>
          </a:p>
        </p:txBody>
      </p:sp>
      <p:pic>
        <p:nvPicPr>
          <p:cNvPr id="3074" name="Picture 2" descr="http://www.bciincorporated.com/sites/default/files/self_checkout_screen.jpg?1308784900"/>
          <p:cNvPicPr>
            <a:picLocks noChangeAspect="1" noChangeArrowheads="1"/>
          </p:cNvPicPr>
          <p:nvPr/>
        </p:nvPicPr>
        <p:blipFill>
          <a:blip r:embed="rId3"/>
          <a:srcRect/>
          <a:stretch>
            <a:fillRect/>
          </a:stretch>
        </p:blipFill>
        <p:spPr bwMode="auto">
          <a:xfrm>
            <a:off x="234583" y="1199828"/>
            <a:ext cx="4273622" cy="4438972"/>
          </a:xfrm>
          <a:prstGeom prst="rect">
            <a:avLst/>
          </a:prstGeom>
          <a:noFill/>
        </p:spPr>
      </p:pic>
      <p:pic>
        <p:nvPicPr>
          <p:cNvPr id="3076" name="Picture 4" descr="http://codinghorror.typepad.com/.a/6a0120a85dcdae970b0120a86e0c81970b-pi"/>
          <p:cNvPicPr>
            <a:picLocks noChangeAspect="1" noChangeArrowheads="1"/>
          </p:cNvPicPr>
          <p:nvPr/>
        </p:nvPicPr>
        <p:blipFill>
          <a:blip r:embed="rId4"/>
          <a:srcRect l="10555" r="11081"/>
          <a:stretch>
            <a:fillRect/>
          </a:stretch>
        </p:blipFill>
        <p:spPr bwMode="auto">
          <a:xfrm>
            <a:off x="4588264" y="1199828"/>
            <a:ext cx="4273622" cy="4438972"/>
          </a:xfrm>
          <a:prstGeom prst="rect">
            <a:avLst/>
          </a:prstGeom>
          <a:noFill/>
        </p:spPr>
      </p:pic>
      <p:sp>
        <p:nvSpPr>
          <p:cNvPr id="7" name="TextBox 6"/>
          <p:cNvSpPr txBox="1"/>
          <p:nvPr/>
        </p:nvSpPr>
        <p:spPr>
          <a:xfrm>
            <a:off x="1528141" y="311727"/>
            <a:ext cx="6120245" cy="523220"/>
          </a:xfrm>
          <a:prstGeom prst="rect">
            <a:avLst/>
          </a:prstGeom>
          <a:noFill/>
        </p:spPr>
        <p:txBody>
          <a:bodyPr wrap="square" rtlCol="0">
            <a:spAutoFit/>
          </a:bodyPr>
          <a:lstStyle/>
          <a:p>
            <a:pPr algn="ctr"/>
            <a:r>
              <a:rPr lang="en-US" sz="2800" dirty="0" smtClean="0">
                <a:solidFill>
                  <a:schemeClr val="bg1"/>
                </a:solidFill>
              </a:rPr>
              <a:t>Why did they install these?</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10</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39624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066800"/>
            <a:ext cx="40386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1543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楽天市場】Shopping is Entertainment! ： インターネット最大級の通信販売、通販オンラインショッピングコミュニティ-1.jpg"/>
          <p:cNvPicPr>
            <a:picLocks noGrp="1" noChangeAspect="1"/>
          </p:cNvPicPr>
          <p:nvPr>
            <p:ph sz="half" idx="1"/>
          </p:nvPr>
        </p:nvPicPr>
        <p:blipFill>
          <a:blip r:embed="rId3">
            <a:extLst>
              <a:ext uri="{28A0092B-C50C-407E-A947-70E740481C1C}">
                <a14:useLocalDpi xmlns:a14="http://schemas.microsoft.com/office/drawing/2010/main" val="0"/>
              </a:ext>
            </a:extLst>
          </a:blip>
          <a:srcRect t="-23647" b="-23647"/>
          <a:stretch>
            <a:fillRect/>
          </a:stretch>
        </p:blipFill>
        <p:spPr>
          <a:xfrm>
            <a:off x="457200" y="-229934"/>
            <a:ext cx="7884964" cy="8836491"/>
          </a:xfrm>
        </p:spPr>
      </p:pic>
      <p:sp>
        <p:nvSpPr>
          <p:cNvPr id="4" name="Slide Number Placeholder 3"/>
          <p:cNvSpPr>
            <a:spLocks noGrp="1"/>
          </p:cNvSpPr>
          <p:nvPr>
            <p:ph type="sldNum" sz="quarter" idx="12"/>
          </p:nvPr>
        </p:nvSpPr>
        <p:spPr/>
        <p:txBody>
          <a:bodyPr/>
          <a:lstStyle/>
          <a:p>
            <a:fld id="{F5887A73-35C7-7A4B-A6C6-784A660F531C}" type="slidenum">
              <a:rPr lang="en-US" smtClean="0"/>
              <a:pPr/>
              <a:t>11</a:t>
            </a:fld>
            <a:endParaRPr lang="en-US"/>
          </a:p>
        </p:txBody>
      </p:sp>
      <p:sp>
        <p:nvSpPr>
          <p:cNvPr id="11" name="Content Placeholder 10"/>
          <p:cNvSpPr>
            <a:spLocks noGrp="1"/>
          </p:cNvSpPr>
          <p:nvPr>
            <p:ph sz="half" idx="2"/>
          </p:nvPr>
        </p:nvSpPr>
        <p:spPr/>
        <p:txBody>
          <a:bodyPr/>
          <a:lstStyle/>
          <a:p>
            <a:endParaRPr lang="en-US" dirty="0"/>
          </a:p>
        </p:txBody>
      </p:sp>
      <p:sp>
        <p:nvSpPr>
          <p:cNvPr id="12" name="Title 11"/>
          <p:cNvSpPr>
            <a:spLocks noGrp="1"/>
          </p:cNvSpPr>
          <p:nvPr>
            <p:ph type="title"/>
          </p:nvPr>
        </p:nvSpPr>
        <p:spPr/>
        <p:txBody>
          <a:bodyPr/>
          <a:lstStyle/>
          <a:p>
            <a:endParaRPr lang="en-US"/>
          </a:p>
        </p:txBody>
      </p:sp>
    </p:spTree>
    <p:extLst>
      <p:ext uri="{BB962C8B-B14F-4D97-AF65-F5344CB8AC3E}">
        <p14:creationId xmlns:p14="http://schemas.microsoft.com/office/powerpoint/2010/main" val="12937856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Online shopping experiences</a:t>
            </a:r>
            <a:endParaRPr lang="en-US" dirty="0"/>
          </a:p>
        </p:txBody>
      </p:sp>
      <p:pic>
        <p:nvPicPr>
          <p:cNvPr id="10" name="Content Placeholder 9" descr="Amazon.ca_ Online shopping for Canadians - books, electronics, music, DVDs, software, video games &amp; more.jpg"/>
          <p:cNvPicPr>
            <a:picLocks noGrp="1" noChangeAspect="1"/>
          </p:cNvPicPr>
          <p:nvPr>
            <p:ph sz="half" idx="2"/>
          </p:nvPr>
        </p:nvPicPr>
        <p:blipFill>
          <a:blip r:embed="rId2">
            <a:extLst>
              <a:ext uri="{28A0092B-C50C-407E-A947-70E740481C1C}">
                <a14:useLocalDpi xmlns:a14="http://schemas.microsoft.com/office/drawing/2010/main" val="0"/>
              </a:ext>
            </a:extLst>
          </a:blip>
          <a:srcRect t="-24958" b="-24958"/>
          <a:stretch>
            <a:fillRect/>
          </a:stretch>
        </p:blipFill>
        <p:spPr>
          <a:xfrm>
            <a:off x="457200" y="-234480"/>
            <a:ext cx="7902603" cy="8856259"/>
          </a:xfrm>
        </p:spPr>
      </p:pic>
      <p:sp>
        <p:nvSpPr>
          <p:cNvPr id="4" name="Slide Number Placeholder 3"/>
          <p:cNvSpPr>
            <a:spLocks noGrp="1"/>
          </p:cNvSpPr>
          <p:nvPr>
            <p:ph type="sldNum" sz="quarter" idx="12"/>
          </p:nvPr>
        </p:nvSpPr>
        <p:spPr/>
        <p:txBody>
          <a:bodyPr/>
          <a:lstStyle/>
          <a:p>
            <a:fld id="{F5887A73-35C7-7A4B-A6C6-784A660F531C}" type="slidenum">
              <a:rPr lang="en-US" smtClean="0"/>
              <a:pPr/>
              <a:t>12</a:t>
            </a:fld>
            <a:endParaRPr lang="en-US"/>
          </a:p>
        </p:txBody>
      </p:sp>
      <p:sp>
        <p:nvSpPr>
          <p:cNvPr id="2" name="Content Placeholder 1"/>
          <p:cNvSpPr>
            <a:spLocks noGrp="1"/>
          </p:cNvSpPr>
          <p:nvPr>
            <p:ph sz="half" idx="1"/>
          </p:nvPr>
        </p:nvSpPr>
        <p:spPr/>
        <p:txBody>
          <a:bodyPr/>
          <a:lstStyle/>
          <a:p>
            <a:endParaRPr lang="en-US" dirty="0"/>
          </a:p>
        </p:txBody>
      </p:sp>
    </p:spTree>
    <p:extLst>
      <p:ext uri="{BB962C8B-B14F-4D97-AF65-F5344CB8AC3E}">
        <p14:creationId xmlns:p14="http://schemas.microsoft.com/office/powerpoint/2010/main" val="35651069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13</a:t>
            </a:fld>
            <a:endParaRPr lang="en-US"/>
          </a:p>
        </p:txBody>
      </p:sp>
      <p:pic>
        <p:nvPicPr>
          <p:cNvPr id="5" name="Picture 2"/>
          <p:cNvPicPr>
            <a:picLocks noChangeAspect="1" noChangeArrowheads="1"/>
          </p:cNvPicPr>
          <p:nvPr/>
        </p:nvPicPr>
        <p:blipFill>
          <a:blip r:embed="rId3"/>
          <a:srcRect/>
          <a:stretch>
            <a:fillRect/>
          </a:stretch>
        </p:blipFill>
        <p:spPr bwMode="auto">
          <a:xfrm>
            <a:off x="304800" y="533400"/>
            <a:ext cx="3886200" cy="5776913"/>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rot="165666">
            <a:off x="4419600" y="796925"/>
            <a:ext cx="4267200" cy="52228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Diary Studies</a:t>
            </a:r>
            <a:endParaRPr lang="en-US" dirty="0"/>
          </a:p>
        </p:txBody>
      </p:sp>
      <p:sp>
        <p:nvSpPr>
          <p:cNvPr id="3" name="Content Placeholder 2"/>
          <p:cNvSpPr>
            <a:spLocks noGrp="1"/>
          </p:cNvSpPr>
          <p:nvPr>
            <p:ph idx="1"/>
          </p:nvPr>
        </p:nvSpPr>
        <p:spPr>
          <a:xfrm>
            <a:off x="457200" y="1600200"/>
            <a:ext cx="4561609" cy="4525963"/>
          </a:xfrm>
        </p:spPr>
        <p:txBody>
          <a:bodyPr>
            <a:normAutofit fontScale="77500" lnSpcReduction="20000"/>
          </a:bodyPr>
          <a:lstStyle/>
          <a:p>
            <a:r>
              <a:rPr lang="en-US" dirty="0" smtClean="0"/>
              <a:t>Are Kindles/Nooks good for work-related reading?</a:t>
            </a:r>
          </a:p>
          <a:p>
            <a:endParaRPr lang="en-US" dirty="0" smtClean="0"/>
          </a:p>
          <a:p>
            <a:r>
              <a:rPr lang="en-US" dirty="0" smtClean="0"/>
              <a:t>Paper logs – fit in a pocket</a:t>
            </a:r>
          </a:p>
          <a:p>
            <a:pPr lvl="1"/>
            <a:r>
              <a:rPr lang="en-US" dirty="0" smtClean="0"/>
              <a:t>Log reading activity</a:t>
            </a:r>
          </a:p>
          <a:p>
            <a:pPr lvl="1"/>
            <a:r>
              <a:rPr lang="en-US" dirty="0" smtClean="0"/>
              <a:t>What else is going on</a:t>
            </a:r>
          </a:p>
          <a:p>
            <a:endParaRPr lang="en-US" dirty="0" smtClean="0"/>
          </a:p>
          <a:p>
            <a:r>
              <a:rPr lang="en-US" dirty="0" smtClean="0"/>
              <a:t>Findings</a:t>
            </a:r>
          </a:p>
          <a:p>
            <a:pPr lvl="1"/>
            <a:r>
              <a:rPr lang="en-US" dirty="0" smtClean="0"/>
              <a:t>People write while reading</a:t>
            </a:r>
          </a:p>
          <a:p>
            <a:pPr lvl="1"/>
            <a:r>
              <a:rPr lang="en-US" dirty="0" smtClean="0"/>
              <a:t>Searching/finding is frequent</a:t>
            </a:r>
          </a:p>
          <a:p>
            <a:pPr lvl="1"/>
            <a:r>
              <a:rPr lang="en-US" dirty="0" smtClean="0"/>
              <a:t>Annotations are common</a:t>
            </a:r>
          </a:p>
          <a:p>
            <a:pPr lvl="1"/>
            <a:r>
              <a:rPr lang="en-US" dirty="0" smtClean="0"/>
              <a:t>Single displays may be inadequate</a:t>
            </a:r>
          </a:p>
        </p:txBody>
      </p:sp>
      <p:sp>
        <p:nvSpPr>
          <p:cNvPr id="4" name="Slide Number Placeholder 3"/>
          <p:cNvSpPr>
            <a:spLocks noGrp="1"/>
          </p:cNvSpPr>
          <p:nvPr>
            <p:ph type="sldNum" sz="quarter" idx="12"/>
          </p:nvPr>
        </p:nvSpPr>
        <p:spPr/>
        <p:txBody>
          <a:bodyPr/>
          <a:lstStyle/>
          <a:p>
            <a:fld id="{F5887A73-35C7-7A4B-A6C6-784A660F531C}" type="slidenum">
              <a:rPr lang="en-US" smtClean="0"/>
              <a:pPr/>
              <a:t>14</a:t>
            </a:fld>
            <a:endParaRPr lang="en-US"/>
          </a:p>
        </p:txBody>
      </p:sp>
      <p:pic>
        <p:nvPicPr>
          <p:cNvPr id="31746" name="Picture 2" descr="J:\Users\Tony\Dropbox\Camera Uploads\2012-08-22 11.23.34.jpg"/>
          <p:cNvPicPr>
            <a:picLocks noChangeAspect="1" noChangeArrowheads="1"/>
          </p:cNvPicPr>
          <p:nvPr/>
        </p:nvPicPr>
        <p:blipFill>
          <a:blip r:embed="rId3">
            <a:grayscl/>
            <a:lum bright="-5000" contrast="69000"/>
          </a:blip>
          <a:srcRect l="7176" t="7940" r="8531" b="5921"/>
          <a:stretch>
            <a:fillRect/>
          </a:stretch>
        </p:blipFill>
        <p:spPr bwMode="auto">
          <a:xfrm>
            <a:off x="5174674" y="1417638"/>
            <a:ext cx="3636818" cy="4955302"/>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Sampling</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Have users carry around a </a:t>
            </a:r>
            <a:br>
              <a:rPr lang="en-US" dirty="0" smtClean="0"/>
            </a:br>
            <a:r>
              <a:rPr lang="en-US" dirty="0" smtClean="0"/>
              <a:t>device that has them answer </a:t>
            </a:r>
            <a:br>
              <a:rPr lang="en-US" dirty="0" smtClean="0"/>
            </a:br>
            <a:r>
              <a:rPr lang="en-US" dirty="0" smtClean="0"/>
              <a:t>questions at given intervals</a:t>
            </a:r>
          </a:p>
          <a:p>
            <a:pPr lvl="1">
              <a:defRPr/>
            </a:pPr>
            <a:r>
              <a:rPr lang="en-US" dirty="0" smtClean="0"/>
              <a:t>Cell phone, PDA, Pager</a:t>
            </a:r>
          </a:p>
          <a:p>
            <a:pPr>
              <a:defRPr/>
            </a:pPr>
            <a:endParaRPr lang="en-US" b="1" dirty="0" smtClean="0"/>
          </a:p>
          <a:p>
            <a:pPr>
              <a:defRPr/>
            </a:pPr>
            <a:r>
              <a:rPr lang="en-US" b="1" dirty="0" smtClean="0"/>
              <a:t>Example:</a:t>
            </a:r>
            <a:r>
              <a:rPr lang="en-US" dirty="0" smtClean="0"/>
              <a:t> page user once every 3 hours and ask them to fill out a short survey on their current activity and rate sleepiness level on a scale from 1 to 7</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15</a:t>
            </a:fld>
            <a:endParaRPr lang="en-US"/>
          </a:p>
        </p:txBody>
      </p:sp>
      <p:pic>
        <p:nvPicPr>
          <p:cNvPr id="5" name="Picture 4" descr="slider_white"/>
          <p:cNvPicPr>
            <a:picLocks noChangeAspect="1" noChangeArrowheads="1"/>
          </p:cNvPicPr>
          <p:nvPr/>
        </p:nvPicPr>
        <p:blipFill>
          <a:blip r:embed="rId2"/>
          <a:srcRect/>
          <a:stretch>
            <a:fillRect/>
          </a:stretch>
        </p:blipFill>
        <p:spPr bwMode="auto">
          <a:xfrm>
            <a:off x="5656118" y="1160319"/>
            <a:ext cx="3030682" cy="269394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16</a:t>
            </a:fld>
            <a:endParaRPr lang="en-US"/>
          </a:p>
        </p:txBody>
      </p:sp>
      <p:pic>
        <p:nvPicPr>
          <p:cNvPr id="5" name="Picture 2"/>
          <p:cNvPicPr>
            <a:picLocks noChangeAspect="1" noChangeArrowheads="1"/>
          </p:cNvPicPr>
          <p:nvPr/>
        </p:nvPicPr>
        <p:blipFill>
          <a:blip r:embed="rId3"/>
          <a:srcRect/>
          <a:stretch>
            <a:fillRect/>
          </a:stretch>
        </p:blipFill>
        <p:spPr bwMode="auto">
          <a:xfrm>
            <a:off x="457200" y="508000"/>
            <a:ext cx="4051300" cy="5892800"/>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4762500" y="762000"/>
            <a:ext cx="4229100" cy="5480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36845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838200"/>
            <a:ext cx="43434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79173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18</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042988"/>
            <a:ext cx="81153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6477000" y="5802313"/>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rPr>
              <a:t>Poole, et al., DIS 2008</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19</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7315200"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
          <p:cNvSpPr txBox="1">
            <a:spLocks noChangeArrowheads="1"/>
          </p:cNvSpPr>
          <p:nvPr/>
        </p:nvSpPr>
        <p:spPr bwMode="auto">
          <a:xfrm>
            <a:off x="6477000" y="5802313"/>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solidFill>
                  <a:schemeClr val="bg1"/>
                </a:solidFill>
              </a:rPr>
              <a:t>Poole, et al., DIS 2008</a:t>
            </a:r>
          </a:p>
        </p:txBody>
      </p:sp>
    </p:spTree>
    <p:extLst>
      <p:ext uri="{BB962C8B-B14F-4D97-AF65-F5344CB8AC3E}">
        <p14:creationId xmlns:p14="http://schemas.microsoft.com/office/powerpoint/2010/main" val="18036867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Design Methods: ASK</a:t>
            </a:r>
            <a:endParaRPr lang="en-US" dirty="0"/>
          </a:p>
        </p:txBody>
      </p:sp>
      <p:sp>
        <p:nvSpPr>
          <p:cNvPr id="3" name="Subtitle 2"/>
          <p:cNvSpPr>
            <a:spLocks noGrp="1"/>
          </p:cNvSpPr>
          <p:nvPr>
            <p:ph type="subTitle" idx="1"/>
          </p:nvPr>
        </p:nvSpPr>
        <p:spPr/>
        <p:txBody>
          <a:bodyPr/>
          <a:lstStyle/>
          <a:p>
            <a:r>
              <a:rPr lang="en-US" dirty="0" smtClean="0"/>
              <a:t>CPSC 481: HCI I</a:t>
            </a:r>
          </a:p>
          <a:p>
            <a:r>
              <a:rPr lang="en-US" dirty="0" smtClean="0"/>
              <a:t>Fall 2012</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a:t>
            </a:fld>
            <a:endParaRPr lang="en-US"/>
          </a:p>
        </p:txBody>
      </p:sp>
      <p:sp>
        <p:nvSpPr>
          <p:cNvPr id="5" name="TextBox 4"/>
          <p:cNvSpPr txBox="1"/>
          <p:nvPr/>
        </p:nvSpPr>
        <p:spPr>
          <a:xfrm>
            <a:off x="1208745" y="5638800"/>
            <a:ext cx="6563655" cy="923330"/>
          </a:xfrm>
          <a:prstGeom prst="rect">
            <a:avLst/>
          </a:prstGeom>
          <a:noFill/>
        </p:spPr>
        <p:txBody>
          <a:bodyPr wrap="square" rtlCol="0">
            <a:spAutoFit/>
          </a:bodyPr>
          <a:lstStyle/>
          <a:p>
            <a:r>
              <a:rPr lang="en-US" dirty="0" smtClean="0">
                <a:solidFill>
                  <a:srgbClr val="D9D9D9"/>
                </a:solidFill>
              </a:rPr>
              <a:t>Anthony Tang, with acknowledgements to Julie </a:t>
            </a:r>
            <a:r>
              <a:rPr lang="en-US" dirty="0" err="1" smtClean="0">
                <a:solidFill>
                  <a:srgbClr val="D9D9D9"/>
                </a:solidFill>
              </a:rPr>
              <a:t>Kientz</a:t>
            </a:r>
            <a:r>
              <a:rPr lang="en-US" dirty="0" smtClean="0">
                <a:solidFill>
                  <a:srgbClr val="D9D9D9"/>
                </a:solidFill>
              </a:rPr>
              <a:t>, Saul Greenberg, Ehud </a:t>
            </a:r>
            <a:r>
              <a:rPr lang="en-US" dirty="0" err="1" smtClean="0">
                <a:solidFill>
                  <a:srgbClr val="D9D9D9"/>
                </a:solidFill>
              </a:rPr>
              <a:t>Sharlin</a:t>
            </a:r>
            <a:r>
              <a:rPr lang="en-US" dirty="0" smtClean="0">
                <a:solidFill>
                  <a:srgbClr val="D9D9D9"/>
                </a:solidFill>
              </a:rPr>
              <a:t>, Jake </a:t>
            </a:r>
            <a:r>
              <a:rPr lang="en-US" dirty="0" err="1" smtClean="0">
                <a:solidFill>
                  <a:srgbClr val="D9D9D9"/>
                </a:solidFill>
              </a:rPr>
              <a:t>Wobbrock</a:t>
            </a:r>
            <a:r>
              <a:rPr lang="en-US" dirty="0" smtClean="0">
                <a:solidFill>
                  <a:srgbClr val="D9D9D9"/>
                </a:solidFill>
              </a:rPr>
              <a:t>, Dave Hendry, Andy </a:t>
            </a:r>
            <a:r>
              <a:rPr lang="en-US" dirty="0" err="1" smtClean="0">
                <a:solidFill>
                  <a:srgbClr val="D9D9D9"/>
                </a:solidFill>
              </a:rPr>
              <a:t>Ko</a:t>
            </a:r>
            <a:r>
              <a:rPr lang="en-US" dirty="0" smtClean="0">
                <a:solidFill>
                  <a:srgbClr val="D9D9D9"/>
                </a:solidFill>
              </a:rPr>
              <a:t>, Jennifer Turns, &amp; Mark </a:t>
            </a:r>
            <a:r>
              <a:rPr lang="en-US" dirty="0" err="1" smtClean="0">
                <a:solidFill>
                  <a:srgbClr val="D9D9D9"/>
                </a:solidFill>
              </a:rPr>
              <a:t>Zachry</a:t>
            </a:r>
            <a:endParaRPr lang="en-US" dirty="0">
              <a:solidFill>
                <a:srgbClr val="D9D9D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20</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3810000" cy="561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85800"/>
            <a:ext cx="4191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2516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Concepts…</a:t>
            </a:r>
            <a:endParaRPr lang="en-US" dirty="0"/>
          </a:p>
        </p:txBody>
      </p:sp>
      <p:sp>
        <p:nvSpPr>
          <p:cNvPr id="3" name="Content Placeholder 2"/>
          <p:cNvSpPr>
            <a:spLocks noGrp="1"/>
          </p:cNvSpPr>
          <p:nvPr>
            <p:ph idx="1"/>
          </p:nvPr>
        </p:nvSpPr>
        <p:spPr/>
        <p:txBody>
          <a:bodyPr>
            <a:normAutofit/>
          </a:bodyPr>
          <a:lstStyle/>
          <a:p>
            <a:r>
              <a:rPr lang="en-US" dirty="0" smtClean="0"/>
              <a:t>mental model</a:t>
            </a:r>
          </a:p>
          <a:p>
            <a:pPr lvl="1"/>
            <a:r>
              <a:rPr lang="en-US" dirty="0"/>
              <a:t>t</a:t>
            </a:r>
            <a:r>
              <a:rPr lang="en-US" dirty="0" smtClean="0"/>
              <a:t>hought process or understanding of how something works</a:t>
            </a:r>
          </a:p>
        </p:txBody>
      </p:sp>
      <p:sp>
        <p:nvSpPr>
          <p:cNvPr id="4" name="Slide Number Placeholder 3"/>
          <p:cNvSpPr>
            <a:spLocks noGrp="1"/>
          </p:cNvSpPr>
          <p:nvPr>
            <p:ph type="sldNum" sz="quarter" idx="12"/>
          </p:nvPr>
        </p:nvSpPr>
        <p:spPr/>
        <p:txBody>
          <a:bodyPr/>
          <a:lstStyle/>
          <a:p>
            <a:fld id="{F5887A73-35C7-7A4B-A6C6-784A660F531C}" type="slidenum">
              <a:rPr lang="en-US" smtClean="0"/>
              <a:pPr/>
              <a:t>21</a:t>
            </a:fld>
            <a:endParaRPr lang="en-US"/>
          </a:p>
        </p:txBody>
      </p:sp>
      <p:pic>
        <p:nvPicPr>
          <p:cNvPr id="1026" name="Picture 2" descr="File:Honeywell round thermost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170" y="3290058"/>
            <a:ext cx="5083629" cy="338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9126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Concepts…</a:t>
            </a:r>
            <a:endParaRPr lang="en-US" dirty="0"/>
          </a:p>
        </p:txBody>
      </p:sp>
      <p:sp>
        <p:nvSpPr>
          <p:cNvPr id="3" name="Content Placeholder 2"/>
          <p:cNvSpPr>
            <a:spLocks noGrp="1"/>
          </p:cNvSpPr>
          <p:nvPr>
            <p:ph idx="1"/>
          </p:nvPr>
        </p:nvSpPr>
        <p:spPr>
          <a:xfrm>
            <a:off x="457200" y="1600200"/>
            <a:ext cx="3341914" cy="4525963"/>
          </a:xfrm>
        </p:spPr>
        <p:txBody>
          <a:bodyPr>
            <a:normAutofit/>
          </a:bodyPr>
          <a:lstStyle/>
          <a:p>
            <a:r>
              <a:rPr lang="en-US" dirty="0" smtClean="0"/>
              <a:t>work processes</a:t>
            </a:r>
          </a:p>
          <a:p>
            <a:pPr lvl="1"/>
            <a:r>
              <a:rPr lang="en-US" dirty="0"/>
              <a:t>f</a:t>
            </a:r>
            <a:r>
              <a:rPr lang="en-US" dirty="0" smtClean="0"/>
              <a:t>ormal articulation of how to get something done</a:t>
            </a:r>
          </a:p>
          <a:p>
            <a:r>
              <a:rPr lang="en-US" dirty="0" smtClean="0"/>
              <a:t>work practices</a:t>
            </a:r>
          </a:p>
          <a:p>
            <a:pPr lvl="1"/>
            <a:r>
              <a:rPr lang="en-US" dirty="0" smtClean="0"/>
              <a:t>informal ways in which people get something done in the context</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22</a:t>
            </a:fld>
            <a:endParaRPr lang="en-US"/>
          </a:p>
        </p:txBody>
      </p:sp>
      <p:pic>
        <p:nvPicPr>
          <p:cNvPr id="7170" name="Picture 2" descr="http://healthvermont.gov/enviro/food_lodge/images/handwas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00" y="1460500"/>
            <a:ext cx="3846739"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071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Inquiry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Combining “looking” and “asking” by immersing oneself into a particular context/culture: </a:t>
            </a:r>
            <a:r>
              <a:rPr lang="en-US" i="1" dirty="0" smtClean="0"/>
              <a:t>understand mental models and work practices</a:t>
            </a:r>
          </a:p>
          <a:p>
            <a:endParaRPr lang="en-US" dirty="0" smtClean="0"/>
          </a:p>
          <a:p>
            <a:r>
              <a:rPr lang="en-US" dirty="0"/>
              <a:t>“The core premise of Contextual Inquiry is very simple: </a:t>
            </a:r>
            <a:r>
              <a:rPr lang="en-US" u="sng" dirty="0"/>
              <a:t>go</a:t>
            </a:r>
            <a:r>
              <a:rPr lang="en-US" dirty="0"/>
              <a:t> where the customer works, </a:t>
            </a:r>
            <a:r>
              <a:rPr lang="en-US" u="sng" dirty="0"/>
              <a:t>observe </a:t>
            </a:r>
            <a:r>
              <a:rPr lang="en-US" dirty="0"/>
              <a:t>the customer as he or she works, and </a:t>
            </a:r>
            <a:r>
              <a:rPr lang="en-US" u="sng" dirty="0"/>
              <a:t>talk</a:t>
            </a:r>
            <a:r>
              <a:rPr lang="en-US" dirty="0"/>
              <a:t> to the customer about the work. Do that, and you can’t help but gain a better understanding of your customer.”</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23</a:t>
            </a:fld>
            <a:endParaRPr lang="en-US"/>
          </a:p>
        </p:txBody>
      </p:sp>
    </p:spTree>
    <p:extLst>
      <p:ext uri="{BB962C8B-B14F-4D97-AF65-F5344CB8AC3E}">
        <p14:creationId xmlns:p14="http://schemas.microsoft.com/office/powerpoint/2010/main" val="581548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Contextual Inquiry: Principles</a:t>
            </a:r>
            <a:endParaRPr lang="en-US" dirty="0"/>
          </a:p>
        </p:txBody>
      </p:sp>
      <p:sp>
        <p:nvSpPr>
          <p:cNvPr id="3" name="Content Placeholder 2"/>
          <p:cNvSpPr>
            <a:spLocks noGrp="1"/>
          </p:cNvSpPr>
          <p:nvPr>
            <p:ph idx="1"/>
          </p:nvPr>
        </p:nvSpPr>
        <p:spPr/>
        <p:txBody>
          <a:bodyPr/>
          <a:lstStyle/>
          <a:p>
            <a:pPr marL="457200" indent="-457200"/>
            <a:r>
              <a:rPr lang="en-US" dirty="0" smtClean="0"/>
              <a:t>Context: </a:t>
            </a:r>
            <a:r>
              <a:rPr lang="en-US" sz="2800" dirty="0" smtClean="0">
                <a:solidFill>
                  <a:schemeClr val="bg1">
                    <a:lumMod val="85000"/>
                  </a:schemeClr>
                </a:solidFill>
              </a:rPr>
              <a:t>in the setting of the participant</a:t>
            </a:r>
            <a:endParaRPr lang="en-US" dirty="0" smtClean="0">
              <a:solidFill>
                <a:schemeClr val="bg1">
                  <a:lumMod val="85000"/>
                </a:schemeClr>
              </a:solidFill>
            </a:endParaRPr>
          </a:p>
          <a:p>
            <a:pPr marL="457200" indent="-457200"/>
            <a:r>
              <a:rPr lang="en-US" dirty="0" smtClean="0"/>
              <a:t>Relationship: </a:t>
            </a:r>
            <a:r>
              <a:rPr lang="en-US" sz="2800" dirty="0" smtClean="0">
                <a:solidFill>
                  <a:schemeClr val="bg1">
                    <a:lumMod val="85000"/>
                  </a:schemeClr>
                </a:solidFill>
              </a:rPr>
              <a:t>you are the apprentice, participant is the expert</a:t>
            </a:r>
            <a:endParaRPr lang="en-US" dirty="0" smtClean="0">
              <a:solidFill>
                <a:schemeClr val="bg1">
                  <a:lumMod val="85000"/>
                </a:schemeClr>
              </a:solidFill>
            </a:endParaRPr>
          </a:p>
          <a:p>
            <a:pPr marL="457200" indent="-457200"/>
            <a:r>
              <a:rPr lang="en-US" dirty="0" smtClean="0"/>
              <a:t>Interpretation: </a:t>
            </a:r>
            <a:r>
              <a:rPr lang="en-US" sz="2800" dirty="0" smtClean="0">
                <a:solidFill>
                  <a:schemeClr val="bg1">
                    <a:lumMod val="85000"/>
                  </a:schemeClr>
                </a:solidFill>
              </a:rPr>
              <a:t>observed facts must be considered for design implications</a:t>
            </a:r>
          </a:p>
          <a:p>
            <a:pPr marL="457200" indent="-457200"/>
            <a:r>
              <a:rPr lang="en-US" dirty="0" smtClean="0"/>
              <a:t>Focus: </a:t>
            </a:r>
            <a:r>
              <a:rPr lang="en-US" sz="2800" dirty="0" smtClean="0">
                <a:solidFill>
                  <a:schemeClr val="bg1">
                    <a:lumMod val="85000"/>
                  </a:schemeClr>
                </a:solidFill>
              </a:rPr>
              <a:t>lots of themes will emerge, but this helps to orient the team</a:t>
            </a:r>
            <a:endParaRPr lang="en-US" sz="28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F5887A73-35C7-7A4B-A6C6-784A660F531C}" type="slidenum">
              <a:rPr lang="en-US" smtClean="0"/>
              <a:pPr/>
              <a:t>24</a:t>
            </a:fld>
            <a:endParaRPr lang="en-US"/>
          </a:p>
        </p:txBody>
      </p:sp>
    </p:spTree>
    <p:extLst>
      <p:ext uri="{BB962C8B-B14F-4D97-AF65-F5344CB8AC3E}">
        <p14:creationId xmlns:p14="http://schemas.microsoft.com/office/powerpoint/2010/main" val="4149109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Expert/Apprentice</a:t>
            </a:r>
            <a:endParaRPr lang="en-US" dirty="0"/>
          </a:p>
        </p:txBody>
      </p:sp>
      <p:sp>
        <p:nvSpPr>
          <p:cNvPr id="3" name="Content Placeholder 2"/>
          <p:cNvSpPr>
            <a:spLocks noGrp="1"/>
          </p:cNvSpPr>
          <p:nvPr>
            <p:ph idx="1"/>
          </p:nvPr>
        </p:nvSpPr>
        <p:spPr/>
        <p:txBody>
          <a:bodyPr/>
          <a:lstStyle/>
          <a:p>
            <a:r>
              <a:rPr lang="en-US" dirty="0" smtClean="0"/>
              <a:t>You are the </a:t>
            </a:r>
            <a:r>
              <a:rPr lang="en-US" dirty="0" err="1" smtClean="0"/>
              <a:t>noob</a:t>
            </a:r>
            <a:endParaRPr lang="en-US" dirty="0"/>
          </a:p>
          <a:p>
            <a:r>
              <a:rPr lang="en-US" dirty="0" smtClean="0"/>
              <a:t>What does this mean?</a:t>
            </a:r>
          </a:p>
          <a:p>
            <a:pPr lvl="1"/>
            <a:r>
              <a:rPr lang="en-US" dirty="0" smtClean="0"/>
              <a:t>Be a keen observer</a:t>
            </a:r>
          </a:p>
          <a:p>
            <a:pPr lvl="1"/>
            <a:r>
              <a:rPr lang="en-US" dirty="0" smtClean="0"/>
              <a:t>Ask questions</a:t>
            </a:r>
          </a:p>
          <a:p>
            <a:pPr lvl="1"/>
            <a:r>
              <a:rPr lang="en-US" dirty="0" smtClean="0"/>
              <a:t>Be eager to learn</a:t>
            </a:r>
          </a:p>
          <a:p>
            <a:pPr lvl="1"/>
            <a:r>
              <a:rPr lang="en-US" dirty="0" smtClean="0"/>
              <a:t>Admire the master</a:t>
            </a:r>
          </a:p>
          <a:p>
            <a:pPr lvl="1"/>
            <a:r>
              <a:rPr lang="en-US" dirty="0" smtClean="0"/>
              <a:t>Aspire to see the world as the expert does</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25</a:t>
            </a:fld>
            <a:endParaRPr lang="en-US"/>
          </a:p>
        </p:txBody>
      </p:sp>
    </p:spTree>
    <p:extLst>
      <p:ext uri="{BB962C8B-B14F-4D97-AF65-F5344CB8AC3E}">
        <p14:creationId xmlns:p14="http://schemas.microsoft.com/office/powerpoint/2010/main" val="1134294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Interviewing</a:t>
            </a:r>
            <a:endParaRPr lang="en-US" dirty="0"/>
          </a:p>
        </p:txBody>
      </p:sp>
      <p:sp>
        <p:nvSpPr>
          <p:cNvPr id="3" name="Content Placeholder 2"/>
          <p:cNvSpPr>
            <a:spLocks noGrp="1"/>
          </p:cNvSpPr>
          <p:nvPr>
            <p:ph idx="1"/>
          </p:nvPr>
        </p:nvSpPr>
        <p:spPr/>
        <p:txBody>
          <a:bodyPr>
            <a:normAutofit/>
          </a:bodyPr>
          <a:lstStyle/>
          <a:p>
            <a:r>
              <a:rPr lang="en-US" dirty="0" smtClean="0"/>
              <a:t>Summaries vs. ongoing experience</a:t>
            </a:r>
          </a:p>
          <a:p>
            <a:endParaRPr lang="en-US" dirty="0" smtClean="0"/>
          </a:p>
          <a:p>
            <a:pPr lvl="1"/>
            <a:r>
              <a:rPr lang="en-US" dirty="0" smtClean="0"/>
              <a:t>“</a:t>
            </a:r>
            <a:r>
              <a:rPr lang="en-US" dirty="0"/>
              <a:t>I got to work, checked my email and had a cup of coffee” </a:t>
            </a:r>
            <a:r>
              <a:rPr lang="en-US" dirty="0" smtClean="0"/>
              <a:t>[</a:t>
            </a:r>
            <a:r>
              <a:rPr lang="en-US" i="1" dirty="0" smtClean="0"/>
              <a:t>abstract summary</a:t>
            </a:r>
            <a:r>
              <a:rPr lang="en-US" dirty="0" smtClean="0"/>
              <a:t>]</a:t>
            </a:r>
            <a:endParaRPr lang="en-US" dirty="0"/>
          </a:p>
          <a:p>
            <a:pPr lvl="1"/>
            <a:endParaRPr lang="en-US" dirty="0" smtClean="0"/>
          </a:p>
          <a:p>
            <a:pPr lvl="1"/>
            <a:r>
              <a:rPr lang="en-US" dirty="0" smtClean="0"/>
              <a:t>“</a:t>
            </a:r>
            <a:r>
              <a:rPr lang="en-US" dirty="0"/>
              <a:t>I got to work, looked over my email, answered messages from my boss, decided to have some coffee, walked to the coffee machine, found there was no coffee, so I made coffee</a:t>
            </a:r>
            <a:r>
              <a:rPr lang="en-US" dirty="0" smtClean="0"/>
              <a:t>…” [</a:t>
            </a:r>
            <a:r>
              <a:rPr lang="en-US" i="1" dirty="0" smtClean="0"/>
              <a:t>concrete detail</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26</a:t>
            </a:fld>
            <a:endParaRPr lang="en-US" dirty="0"/>
          </a:p>
        </p:txBody>
      </p:sp>
    </p:spTree>
    <p:extLst>
      <p:ext uri="{BB962C8B-B14F-4D97-AF65-F5344CB8AC3E}">
        <p14:creationId xmlns:p14="http://schemas.microsoft.com/office/powerpoint/2010/main" val="234038730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Broad assumption in user-centered design: as designers, we know very little</a:t>
            </a:r>
          </a:p>
          <a:p>
            <a:endParaRPr lang="en-US" dirty="0"/>
          </a:p>
          <a:p>
            <a:r>
              <a:rPr lang="en-US" dirty="0" smtClean="0"/>
              <a:t>ASK methods complement LOOK methods to help us discover </a:t>
            </a:r>
            <a:r>
              <a:rPr lang="en-US" u="sng" dirty="0" smtClean="0"/>
              <a:t>what</a:t>
            </a:r>
            <a:r>
              <a:rPr lang="en-US" dirty="0" smtClean="0"/>
              <a:t> is happening and </a:t>
            </a:r>
            <a:r>
              <a:rPr lang="en-US" u="sng" dirty="0" smtClean="0"/>
              <a:t>why</a:t>
            </a:r>
            <a:endParaRPr lang="en-US" dirty="0"/>
          </a:p>
          <a:p>
            <a:endParaRPr lang="en-US" dirty="0" smtClean="0"/>
          </a:p>
          <a:p>
            <a:r>
              <a:rPr lang="en-US" dirty="0" smtClean="0"/>
              <a:t>Contextual Inquiry combines these ideas into one technique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27</a:t>
            </a:fld>
            <a:endParaRPr lang="en-US"/>
          </a:p>
        </p:txBody>
      </p:sp>
    </p:spTree>
    <p:extLst>
      <p:ext uri="{BB962C8B-B14F-4D97-AF65-F5344CB8AC3E}">
        <p14:creationId xmlns:p14="http://schemas.microsoft.com/office/powerpoint/2010/main" val="36005016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28</a:t>
            </a:fld>
            <a:endParaRPr lang="en-US"/>
          </a:p>
        </p:txBody>
      </p:sp>
      <p:graphicFrame>
        <p:nvGraphicFramePr>
          <p:cNvPr id="5" name="Group 2"/>
          <p:cNvGraphicFramePr>
            <a:graphicFrameLocks/>
          </p:cNvGraphicFramePr>
          <p:nvPr>
            <p:extLst>
              <p:ext uri="{D42A27DB-BD31-4B8C-83A1-F6EECF244321}">
                <p14:modId xmlns:p14="http://schemas.microsoft.com/office/powerpoint/2010/main" val="1440787538"/>
              </p:ext>
            </p:extLst>
          </p:nvPr>
        </p:nvGraphicFramePr>
        <p:xfrm>
          <a:off x="2668433" y="506768"/>
          <a:ext cx="5334000" cy="5619395"/>
        </p:xfrm>
        <a:graphic>
          <a:graphicData uri="http://schemas.openxmlformats.org/drawingml/2006/table">
            <a:tbl>
              <a:tblPr/>
              <a:tblGrid>
                <a:gridCol w="3556000"/>
                <a:gridCol w="1778000"/>
              </a:tblGrid>
              <a:tr h="571763">
                <a:tc>
                  <a:txBody>
                    <a:bodyPr/>
                    <a:lstStyle/>
                    <a:p>
                      <a:pPr marL="0" marR="0" lvl="0" indent="0" algn="ctr" defTabSz="914400" rtl="0" eaLnBrk="1" fontAlgn="base" latinLnBrk="0" hangingPunct="1">
                        <a:lnSpc>
                          <a:spcPct val="85000"/>
                        </a:lnSpc>
                        <a:spcBef>
                          <a:spcPct val="20000"/>
                        </a:spcBef>
                        <a:spcAft>
                          <a:spcPct val="0"/>
                        </a:spcAft>
                        <a:buClr>
                          <a:schemeClr val="hlink"/>
                        </a:buClr>
                        <a:buSzPct val="110000"/>
                        <a:buFont typeface="Wingdings" pitchFamily="2" charset="2"/>
                        <a:buNone/>
                        <a:tabLst/>
                      </a:pPr>
                      <a:r>
                        <a:rPr kumimoji="0" lang="en-US" sz="2400" b="1" i="0" u="none" strike="noStrike" cap="none" normalizeH="0" baseline="0" dirty="0" smtClean="0">
                          <a:ln>
                            <a:noFill/>
                          </a:ln>
                          <a:solidFill>
                            <a:schemeClr val="bg1"/>
                          </a:solidFill>
                          <a:effectLst/>
                          <a:latin typeface="Times New Roman" pitchFamily="18" charset="0"/>
                          <a:cs typeface="Times New Roman" pitchFamily="18" charset="0"/>
                        </a:rPr>
                        <a:t>Score in percentage</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5000"/>
                        </a:lnSpc>
                        <a:spcBef>
                          <a:spcPct val="20000"/>
                        </a:spcBef>
                        <a:spcAft>
                          <a:spcPct val="0"/>
                        </a:spcAft>
                        <a:buClr>
                          <a:schemeClr val="hlink"/>
                        </a:buClr>
                        <a:buSzPct val="110000"/>
                        <a:buFont typeface="Wingdings" pitchFamily="2" charset="2"/>
                        <a:buNone/>
                        <a:tabLst/>
                      </a:pPr>
                      <a:r>
                        <a:rPr kumimoji="0" lang="en-US" sz="2400" b="1" i="0" u="none" strike="noStrike" cap="none" normalizeH="0" baseline="0" smtClean="0">
                          <a:ln>
                            <a:noFill/>
                          </a:ln>
                          <a:solidFill>
                            <a:schemeClr val="bg1"/>
                          </a:solidFill>
                          <a:effectLst/>
                          <a:latin typeface="Times New Roman" pitchFamily="18" charset="0"/>
                          <a:cs typeface="Times New Roman" pitchFamily="18" charset="0"/>
                        </a:rPr>
                        <a:t>Grade</a:t>
                      </a: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95 and above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90-94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85-89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A-</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80-84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B+</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75-79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B</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70-74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B-</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65-69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C+</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60-64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C</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55-59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C-</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50-54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45-49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298">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smtClean="0">
                          <a:ln>
                            <a:noFill/>
                          </a:ln>
                          <a:solidFill>
                            <a:schemeClr val="bg1"/>
                          </a:solidFill>
                          <a:effectLst/>
                          <a:latin typeface="Times New Roman" pitchFamily="18" charset="0"/>
                          <a:cs typeface="Times New Roman" pitchFamily="18" charset="0"/>
                        </a:rPr>
                        <a:t>44 and below</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20000"/>
                        </a:spcBef>
                        <a:spcAft>
                          <a:spcPct val="0"/>
                        </a:spcAft>
                        <a:buClr>
                          <a:schemeClr val="hlink"/>
                        </a:buClr>
                        <a:buSzPct val="110000"/>
                        <a:buFont typeface="Wingdings" pitchFamily="2" charset="2"/>
                        <a:buNone/>
                        <a:tabLst/>
                      </a:pP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F</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493651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Assignments</a:t>
            </a:r>
          </a:p>
          <a:p>
            <a:pPr lvl="1"/>
            <a:r>
              <a:rPr lang="en-US" dirty="0" smtClean="0"/>
              <a:t>You may talk to other people, you may look stuff up on the web</a:t>
            </a:r>
          </a:p>
          <a:p>
            <a:r>
              <a:rPr lang="en-US" dirty="0" smtClean="0"/>
              <a:t>Projects</a:t>
            </a:r>
          </a:p>
          <a:p>
            <a:pPr lvl="1"/>
            <a:r>
              <a:rPr lang="en-US" dirty="0" smtClean="0"/>
              <a:t>You are to work with your teammates, and you may look stuff up on the web</a:t>
            </a:r>
            <a:endParaRPr lang="en-US" dirty="0"/>
          </a:p>
          <a:p>
            <a:r>
              <a:rPr lang="en-US" dirty="0" smtClean="0"/>
              <a:t>Forbidden</a:t>
            </a:r>
          </a:p>
          <a:p>
            <a:pPr lvl="1"/>
            <a:r>
              <a:rPr lang="en-US" dirty="0"/>
              <a:t>You are NOT allowed to copy and paste</a:t>
            </a:r>
          </a:p>
          <a:p>
            <a:pPr lvl="1"/>
            <a:r>
              <a:rPr lang="en-US" dirty="0"/>
              <a:t>If you use an idea that you found online, then you </a:t>
            </a:r>
            <a:r>
              <a:rPr lang="en-US" u="sng" dirty="0" smtClean="0"/>
              <a:t>must cite </a:t>
            </a:r>
            <a:r>
              <a:rPr lang="en-US" u="sng" dirty="0"/>
              <a:t>it</a:t>
            </a:r>
            <a:r>
              <a:rPr lang="en-US" dirty="0"/>
              <a:t>—that is, indicate that it is from an online source as a footnote, </a:t>
            </a:r>
            <a:r>
              <a:rPr lang="en-US" dirty="0" smtClean="0"/>
              <a:t>and include </a:t>
            </a:r>
            <a:r>
              <a:rPr lang="en-US" dirty="0"/>
              <a:t>a link to </a:t>
            </a:r>
            <a:r>
              <a:rPr lang="en-US" dirty="0" smtClean="0"/>
              <a:t>it (still no copy and paste)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29</a:t>
            </a:fld>
            <a:endParaRPr lang="en-US"/>
          </a:p>
        </p:txBody>
      </p:sp>
    </p:spTree>
    <p:extLst>
      <p:ext uri="{BB962C8B-B14F-4D97-AF65-F5344CB8AC3E}">
        <p14:creationId xmlns:p14="http://schemas.microsoft.com/office/powerpoint/2010/main" val="3050637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3</a:t>
            </a:fld>
            <a:endParaRPr lang="en-US"/>
          </a:p>
        </p:txBody>
      </p:sp>
      <p:pic>
        <p:nvPicPr>
          <p:cNvPr id="1026" name="Picture 2" descr="J:\Users\Tony\Downloads\photo.PN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Randy </a:t>
            </a:r>
            <a:r>
              <a:rPr lang="en-US" dirty="0" err="1" smtClean="0"/>
              <a:t>Pausch’s</a:t>
            </a:r>
            <a:r>
              <a:rPr lang="en-US" dirty="0" smtClean="0"/>
              <a:t> Tips for Working in a Group</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Meet people properly</a:t>
            </a:r>
            <a:r>
              <a:rPr lang="en-US" dirty="0" smtClean="0"/>
              <a:t>.</a:t>
            </a:r>
          </a:p>
          <a:p>
            <a:r>
              <a:rPr lang="en-US" b="1" dirty="0" smtClean="0"/>
              <a:t>Find things you have in common</a:t>
            </a:r>
            <a:r>
              <a:rPr lang="en-US" dirty="0" smtClean="0"/>
              <a:t>.  </a:t>
            </a:r>
          </a:p>
          <a:p>
            <a:r>
              <a:rPr lang="en-US" b="1" dirty="0" smtClean="0"/>
              <a:t>Make meeting conditions good</a:t>
            </a:r>
            <a:r>
              <a:rPr lang="en-US" dirty="0" smtClean="0"/>
              <a:t>. </a:t>
            </a:r>
          </a:p>
          <a:p>
            <a:r>
              <a:rPr lang="en-US" b="1" dirty="0" smtClean="0"/>
              <a:t>Let everyone talk</a:t>
            </a:r>
            <a:r>
              <a:rPr lang="en-US" dirty="0" smtClean="0"/>
              <a:t>. </a:t>
            </a:r>
          </a:p>
          <a:p>
            <a:r>
              <a:rPr lang="en-US" b="1" dirty="0" smtClean="0"/>
              <a:t>Check your egos at the door</a:t>
            </a:r>
            <a:r>
              <a:rPr lang="en-US" dirty="0" smtClean="0"/>
              <a:t>. </a:t>
            </a:r>
          </a:p>
          <a:p>
            <a:r>
              <a:rPr lang="en-US" b="1" dirty="0" smtClean="0"/>
              <a:t>Praise each other</a:t>
            </a:r>
            <a:r>
              <a:rPr lang="en-US" dirty="0" smtClean="0"/>
              <a:t>. </a:t>
            </a:r>
          </a:p>
          <a:p>
            <a:r>
              <a:rPr lang="en-US" b="1" dirty="0" smtClean="0"/>
              <a:t>Put it in writing.</a:t>
            </a:r>
            <a:r>
              <a:rPr lang="en-US" dirty="0" smtClean="0"/>
              <a:t>  Remember that “politics is when you have more than 2 people” – with that in mind, always CC (carbon copy) any piece of email within the group, or to me, to </a:t>
            </a:r>
            <a:r>
              <a:rPr lang="en-US" b="1" u="sng" dirty="0" smtClean="0"/>
              <a:t>all members</a:t>
            </a:r>
            <a:r>
              <a:rPr lang="en-US" dirty="0" smtClean="0"/>
              <a:t> of the group.  This rule should </a:t>
            </a:r>
            <a:r>
              <a:rPr lang="en-US" b="1" i="1" dirty="0" smtClean="0"/>
              <a:t>never</a:t>
            </a:r>
            <a:r>
              <a:rPr lang="en-US" dirty="0" smtClean="0"/>
              <a:t> be violated; don’t try to guess what your group mates might or might not want to hear about.</a:t>
            </a:r>
          </a:p>
          <a:p>
            <a:r>
              <a:rPr lang="en-US" b="1" dirty="0" smtClean="0"/>
              <a:t>Be open and honest</a:t>
            </a:r>
            <a:r>
              <a:rPr lang="en-US" dirty="0" smtClean="0"/>
              <a:t>. </a:t>
            </a:r>
          </a:p>
          <a:p>
            <a:r>
              <a:rPr lang="en-US" b="1" dirty="0" smtClean="0"/>
              <a:t>Avoid conflict at all costs</a:t>
            </a:r>
            <a:r>
              <a:rPr lang="en-US" dirty="0" smtClean="0"/>
              <a:t>. </a:t>
            </a:r>
          </a:p>
          <a:p>
            <a:r>
              <a:rPr lang="en-US" b="1" dirty="0" smtClean="0"/>
              <a:t>Phrase alternatives as questions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30</a:t>
            </a:fld>
            <a:endParaRPr lang="en-US"/>
          </a:p>
        </p:txBody>
      </p:sp>
      <p:sp>
        <p:nvSpPr>
          <p:cNvPr id="6" name="Rectangle 5"/>
          <p:cNvSpPr/>
          <p:nvPr/>
        </p:nvSpPr>
        <p:spPr>
          <a:xfrm>
            <a:off x="457200" y="6075144"/>
            <a:ext cx="7905750" cy="369332"/>
          </a:xfrm>
          <a:prstGeom prst="rect">
            <a:avLst/>
          </a:prstGeom>
        </p:spPr>
        <p:txBody>
          <a:bodyPr wrap="square">
            <a:spAutoFit/>
          </a:bodyPr>
          <a:lstStyle/>
          <a:p>
            <a:r>
              <a:rPr lang="en-US" dirty="0" smtClean="0">
                <a:solidFill>
                  <a:schemeClr val="bg1"/>
                </a:solidFill>
              </a:rPr>
              <a:t>http://www.cs.cmu.edu/~pausch/Randy/tipoForGroups.html</a:t>
            </a:r>
            <a:endParaRPr lang="en-US" dirty="0">
              <a:solidFill>
                <a:schemeClr val="bg1"/>
              </a:solidFill>
            </a:endParaRPr>
          </a:p>
        </p:txBody>
      </p:sp>
    </p:spTree>
    <p:extLst>
      <p:ext uri="{BB962C8B-B14F-4D97-AF65-F5344CB8AC3E}">
        <p14:creationId xmlns:p14="http://schemas.microsoft.com/office/powerpoint/2010/main" val="899719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err="1" smtClean="0"/>
              <a:t>LOOKing</a:t>
            </a:r>
            <a:r>
              <a:rPr lang="en-US" dirty="0" smtClean="0"/>
              <a:t> is not enough…</a:t>
            </a:r>
            <a:endParaRPr lang="en-US" dirty="0"/>
          </a:p>
        </p:txBody>
      </p:sp>
      <p:sp>
        <p:nvSpPr>
          <p:cNvPr id="3" name="Content Placeholder 2"/>
          <p:cNvSpPr>
            <a:spLocks noGrp="1"/>
          </p:cNvSpPr>
          <p:nvPr>
            <p:ph idx="1"/>
          </p:nvPr>
        </p:nvSpPr>
        <p:spPr/>
        <p:txBody>
          <a:bodyPr/>
          <a:lstStyle/>
          <a:p>
            <a:r>
              <a:rPr lang="en-US" dirty="0" err="1" smtClean="0"/>
              <a:t>LOOKing</a:t>
            </a:r>
            <a:r>
              <a:rPr lang="en-US" dirty="0" smtClean="0"/>
              <a:t> gives you great insight into the state of the world</a:t>
            </a:r>
          </a:p>
          <a:p>
            <a:endParaRPr lang="en-US" dirty="0" smtClean="0"/>
          </a:p>
          <a:p>
            <a:r>
              <a:rPr lang="en-US" dirty="0" smtClean="0"/>
              <a:t>But it doesn’t tell you </a:t>
            </a:r>
            <a:r>
              <a:rPr lang="en-US" u="sng" dirty="0" smtClean="0"/>
              <a:t>why</a:t>
            </a:r>
            <a:r>
              <a:rPr lang="en-US" dirty="0" smtClean="0"/>
              <a:t> people are acting the way they do, or what their goals, needs, or feelings are</a:t>
            </a:r>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5</a:t>
            </a:fld>
            <a:endParaRPr lang="en-US"/>
          </a:p>
        </p:txBody>
      </p:sp>
      <p:pic>
        <p:nvPicPr>
          <p:cNvPr id="5" name="Picture 2"/>
          <p:cNvPicPr>
            <a:picLocks noChangeAspect="1" noChangeArrowheads="1"/>
          </p:cNvPicPr>
          <p:nvPr/>
        </p:nvPicPr>
        <p:blipFill>
          <a:blip r:embed="rId2"/>
          <a:srcRect/>
          <a:stretch>
            <a:fillRect/>
          </a:stretch>
        </p:blipFill>
        <p:spPr bwMode="auto">
          <a:xfrm>
            <a:off x="228600" y="457200"/>
            <a:ext cx="3971925" cy="5815013"/>
          </a:xfrm>
          <a:prstGeom prst="rect">
            <a:avLst/>
          </a:prstGeom>
          <a:noFill/>
          <a:ln w="9525">
            <a:noFill/>
            <a:miter lim="800000"/>
            <a:headEnd/>
            <a:tailEnd/>
          </a:ln>
        </p:spPr>
      </p:pic>
      <p:pic>
        <p:nvPicPr>
          <p:cNvPr id="6" name="Picture 3"/>
          <p:cNvPicPr>
            <a:picLocks noChangeAspect="1" noChangeArrowheads="1"/>
          </p:cNvPicPr>
          <p:nvPr/>
        </p:nvPicPr>
        <p:blipFill>
          <a:blip r:embed="rId3"/>
          <a:srcRect/>
          <a:stretch>
            <a:fillRect/>
          </a:stretch>
        </p:blipFill>
        <p:spPr bwMode="auto">
          <a:xfrm>
            <a:off x="4343400" y="762000"/>
            <a:ext cx="4560888" cy="5430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Questionnaires</a:t>
            </a:r>
            <a:endParaRPr lang="en-US" dirty="0"/>
          </a:p>
        </p:txBody>
      </p:sp>
      <p:sp>
        <p:nvSpPr>
          <p:cNvPr id="3" name="Content Placeholder 2"/>
          <p:cNvSpPr>
            <a:spLocks noGrp="1"/>
          </p:cNvSpPr>
          <p:nvPr>
            <p:ph idx="1"/>
          </p:nvPr>
        </p:nvSpPr>
        <p:spPr/>
        <p:txBody>
          <a:bodyPr>
            <a:normAutofit lnSpcReduction="10000"/>
          </a:bodyPr>
          <a:lstStyle/>
          <a:p>
            <a:pPr>
              <a:defRPr/>
            </a:pPr>
            <a:r>
              <a:rPr lang="en-US" dirty="0" smtClean="0"/>
              <a:t>Be clear on the goal </a:t>
            </a:r>
          </a:p>
          <a:p>
            <a:pPr>
              <a:defRPr/>
            </a:pPr>
            <a:r>
              <a:rPr lang="en-US" dirty="0" smtClean="0"/>
              <a:t>Open and closed questions</a:t>
            </a:r>
          </a:p>
          <a:p>
            <a:pPr lvl="1">
              <a:defRPr/>
            </a:pPr>
            <a:r>
              <a:rPr lang="en-US" dirty="0" smtClean="0"/>
              <a:t>What do you think about X?</a:t>
            </a:r>
          </a:p>
          <a:p>
            <a:pPr lvl="1">
              <a:defRPr/>
            </a:pPr>
            <a:r>
              <a:rPr lang="en-US" dirty="0" smtClean="0"/>
              <a:t>Which of the following are things you might use?</a:t>
            </a:r>
          </a:p>
          <a:p>
            <a:pPr lvl="2">
              <a:defRPr/>
            </a:pPr>
            <a:r>
              <a:rPr lang="en-US" dirty="0"/>
              <a:t>a</a:t>
            </a:r>
            <a:r>
              <a:rPr lang="en-US" dirty="0" smtClean="0"/>
              <a:t>, </a:t>
            </a:r>
            <a:r>
              <a:rPr lang="en-US" dirty="0" smtClean="0"/>
              <a:t>b, c, d, e</a:t>
            </a:r>
          </a:p>
          <a:p>
            <a:pPr>
              <a:defRPr/>
            </a:pPr>
            <a:r>
              <a:rPr lang="en-US" dirty="0" smtClean="0"/>
              <a:t>Rating scales </a:t>
            </a:r>
          </a:p>
          <a:p>
            <a:pPr lvl="1">
              <a:defRPr/>
            </a:pPr>
            <a:r>
              <a:rPr lang="en-US" dirty="0" smtClean="0"/>
              <a:t>I think X is a good idea</a:t>
            </a:r>
          </a:p>
          <a:p>
            <a:pPr lvl="2">
              <a:defRPr/>
            </a:pPr>
            <a:r>
              <a:rPr lang="en-US" dirty="0" smtClean="0"/>
              <a:t>1 strongly disagree to 5 strongly agree</a:t>
            </a:r>
          </a:p>
          <a:p>
            <a:pPr>
              <a:defRPr/>
            </a:pPr>
            <a:r>
              <a:rPr lang="en-US" dirty="0" smtClean="0"/>
              <a:t>Be sure to pilot your questionnaire</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6</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F5887A73-35C7-7A4B-A6C6-784A660F531C}" type="slidenum">
              <a:rPr lang="en-US" smtClean="0"/>
              <a:pPr/>
              <a:t>7</a:t>
            </a:fld>
            <a:endParaRPr lang="en-US"/>
          </a:p>
        </p:txBody>
      </p:sp>
      <p:pic>
        <p:nvPicPr>
          <p:cNvPr id="5" name="Picture 2"/>
          <p:cNvPicPr>
            <a:picLocks noChangeAspect="1" noChangeArrowheads="1"/>
          </p:cNvPicPr>
          <p:nvPr/>
        </p:nvPicPr>
        <p:blipFill>
          <a:blip r:embed="rId3"/>
          <a:srcRect/>
          <a:stretch>
            <a:fillRect/>
          </a:stretch>
        </p:blipFill>
        <p:spPr bwMode="auto">
          <a:xfrm>
            <a:off x="304800" y="274638"/>
            <a:ext cx="3924300" cy="5946775"/>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4408488" y="658813"/>
            <a:ext cx="4583112" cy="5343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a:t>
            </a:r>
            <a:endParaRPr lang="en-US" dirty="0"/>
          </a:p>
        </p:txBody>
      </p:sp>
      <p:sp>
        <p:nvSpPr>
          <p:cNvPr id="3" name="Content Placeholder 2"/>
          <p:cNvSpPr>
            <a:spLocks noGrp="1"/>
          </p:cNvSpPr>
          <p:nvPr>
            <p:ph idx="1"/>
          </p:nvPr>
        </p:nvSpPr>
        <p:spPr/>
        <p:txBody>
          <a:bodyPr/>
          <a:lstStyle/>
          <a:p>
            <a:r>
              <a:rPr lang="en-US" dirty="0" smtClean="0"/>
              <a:t>Requirements</a:t>
            </a:r>
          </a:p>
          <a:p>
            <a:pPr lvl="1"/>
            <a:r>
              <a:rPr lang="en-US" dirty="0" smtClean="0"/>
              <a:t>Basic computing skills</a:t>
            </a:r>
          </a:p>
          <a:p>
            <a:pPr lvl="1"/>
            <a:r>
              <a:rPr lang="en-US" dirty="0" smtClean="0"/>
              <a:t>Internet skills</a:t>
            </a:r>
          </a:p>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8</a:t>
            </a:fld>
            <a:endParaRPr lang="en-US"/>
          </a:p>
        </p:txBody>
      </p:sp>
    </p:spTree>
    <p:extLst>
      <p:ext uri="{BB962C8B-B14F-4D97-AF65-F5344CB8AC3E}">
        <p14:creationId xmlns:p14="http://schemas.microsoft.com/office/powerpoint/2010/main" val="39717342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5887A73-35C7-7A4B-A6C6-784A660F531C}" type="slidenum">
              <a:rPr lang="en-US" smtClean="0"/>
              <a:pPr/>
              <a:t>9</a:t>
            </a:fld>
            <a:endParaRPr lang="en-US"/>
          </a:p>
        </p:txBody>
      </p:sp>
      <p:pic>
        <p:nvPicPr>
          <p:cNvPr id="19458" name="Picture 2"/>
          <p:cNvPicPr>
            <a:picLocks noChangeAspect="1" noChangeArrowheads="1"/>
          </p:cNvPicPr>
          <p:nvPr/>
        </p:nvPicPr>
        <p:blipFill>
          <a:blip r:embed="rId3"/>
          <a:srcRect/>
          <a:stretch>
            <a:fillRect/>
          </a:stretch>
        </p:blipFill>
        <p:spPr bwMode="auto">
          <a:xfrm>
            <a:off x="1558636" y="-24615"/>
            <a:ext cx="5703648" cy="688261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aching-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teaching-template</Template>
  <TotalTime>907</TotalTime>
  <Words>1102</Words>
  <Application>Microsoft Macintosh PowerPoint</Application>
  <PresentationFormat>On-screen Show (4:3)</PresentationFormat>
  <Paragraphs>231</Paragraphs>
  <Slides>30</Slides>
  <Notes>10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teaching-template</vt:lpstr>
      <vt:lpstr>PowerPoint Presentation</vt:lpstr>
      <vt:lpstr>Design Methods: ASK</vt:lpstr>
      <vt:lpstr>PowerPoint Presentation</vt:lpstr>
      <vt:lpstr>When LOOKing is not enough…</vt:lpstr>
      <vt:lpstr>PowerPoint Presentation</vt:lpstr>
      <vt:lpstr>Questionnaires</vt:lpstr>
      <vt:lpstr>PowerPoint Presentation</vt:lpstr>
      <vt:lpstr>Volunteer</vt:lpstr>
      <vt:lpstr>PowerPoint Presentation</vt:lpstr>
      <vt:lpstr>PowerPoint Presentation</vt:lpstr>
      <vt:lpstr>PowerPoint Presentation</vt:lpstr>
      <vt:lpstr>Online shopping experiences</vt:lpstr>
      <vt:lpstr>PowerPoint Presentation</vt:lpstr>
      <vt:lpstr>Diary Studies</vt:lpstr>
      <vt:lpstr>Experience Sampling</vt:lpstr>
      <vt:lpstr>PowerPoint Presentation</vt:lpstr>
      <vt:lpstr>PowerPoint Presentation</vt:lpstr>
      <vt:lpstr>PowerPoint Presentation</vt:lpstr>
      <vt:lpstr>PowerPoint Presentation</vt:lpstr>
      <vt:lpstr>PowerPoint Presentation</vt:lpstr>
      <vt:lpstr>Some Concepts…</vt:lpstr>
      <vt:lpstr>Some Concepts…</vt:lpstr>
      <vt:lpstr>Contextual Inquiry</vt:lpstr>
      <vt:lpstr>Contextual Inquiry: Principles</vt:lpstr>
      <vt:lpstr>Expert/Apprentice</vt:lpstr>
      <vt:lpstr>Interviewing</vt:lpstr>
      <vt:lpstr>Summary</vt:lpstr>
      <vt:lpstr>Grading</vt:lpstr>
      <vt:lpstr>Expectations</vt:lpstr>
      <vt:lpstr>Randy Pausch’s Tips for Working in a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 Tang</cp:lastModifiedBy>
  <cp:revision>33</cp:revision>
  <dcterms:created xsi:type="dcterms:W3CDTF">2012-08-22T05:42:44Z</dcterms:created>
  <dcterms:modified xsi:type="dcterms:W3CDTF">2012-09-21T06:45:50Z</dcterms:modified>
</cp:coreProperties>
</file>