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42" r:id="rId2"/>
    <p:sldId id="343" r:id="rId3"/>
    <p:sldId id="347" r:id="rId4"/>
    <p:sldId id="348" r:id="rId5"/>
    <p:sldId id="358" r:id="rId6"/>
    <p:sldId id="350" r:id="rId7"/>
    <p:sldId id="354" r:id="rId8"/>
    <p:sldId id="351" r:id="rId9"/>
    <p:sldId id="353" r:id="rId10"/>
    <p:sldId id="355" r:id="rId11"/>
    <p:sldId id="356" r:id="rId12"/>
    <p:sldId id="360" r:id="rId13"/>
    <p:sldId id="357" r:id="rId14"/>
    <p:sldId id="359" r:id="rId15"/>
    <p:sldId id="364" r:id="rId16"/>
    <p:sldId id="362" r:id="rId17"/>
    <p:sldId id="363" r:id="rId18"/>
    <p:sldId id="361" r:id="rId19"/>
    <p:sldId id="367" r:id="rId20"/>
    <p:sldId id="365" r:id="rId21"/>
    <p:sldId id="366" r:id="rId22"/>
    <p:sldId id="368" r:id="rId23"/>
    <p:sldId id="370" r:id="rId24"/>
    <p:sldId id="372" r:id="rId25"/>
    <p:sldId id="369" r:id="rId26"/>
    <p:sldId id="371" r:id="rId27"/>
    <p:sldId id="341" r:id="rId28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3300"/>
    <a:srgbClr val="DDDDDD"/>
    <a:srgbClr val="FFFFFF"/>
    <a:srgbClr val="96969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1174" autoAdjust="0"/>
  </p:normalViewPr>
  <p:slideViewPr>
    <p:cSldViewPr>
      <p:cViewPr>
        <p:scale>
          <a:sx n="67" d="100"/>
          <a:sy n="67" d="100"/>
        </p:scale>
        <p:origin x="-906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00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1500" y="8674100"/>
            <a:ext cx="2860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674100"/>
            <a:ext cx="28019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9548DB07-BB2D-42EE-BF52-9E9BA9F0C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F125B6EF-3649-4387-817C-DFA2E05C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57550" y="9144000"/>
            <a:ext cx="800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43" tIns="47872" rIns="92443" bIns="47872">
            <a:spAutoFit/>
          </a:bodyPr>
          <a:lstStyle/>
          <a:p>
            <a:pPr algn="ctr" defTabSz="936625" eaLnBrk="0" hangingPunct="0">
              <a:lnSpc>
                <a:spcPct val="90000"/>
              </a:lnSpc>
            </a:pPr>
            <a:r>
              <a:rPr lang="en-US" sz="1200" b="0">
                <a:latin typeface="Arial" charset="0"/>
              </a:rPr>
              <a:t>Page </a:t>
            </a:r>
            <a:fld id="{BC622E97-C72B-499F-BD65-3C9BB8A4306E}" type="slidenum">
              <a:rPr lang="en-US" sz="1200" b="0">
                <a:latin typeface="Arial" charset="0"/>
              </a:rPr>
              <a:pPr algn="ctr" defTabSz="936625" eaLnBrk="0" hangingPunct="0">
                <a:lnSpc>
                  <a:spcPct val="90000"/>
                </a:lnSpc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256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4" tIns="49523" rIns="97394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74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9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8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4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77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9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64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65" r:id="rId6"/>
    <p:sldLayoutId id="2147483658" r:id="rId7"/>
    <p:sldLayoutId id="2147483664" r:id="rId8"/>
    <p:sldLayoutId id="2147483659" r:id="rId9"/>
    <p:sldLayoutId id="2147483660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nimaart.com/Cellar/disneyart/Page5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alantir.com/tag/user-interface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Sequential Storyboards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4.1 in Sketching the User Interface: The Workbook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7534"/>
            <a:ext cx="3974976" cy="43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7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Elements</a:t>
            </a:r>
            <a:r>
              <a:rPr lang="en-CA" dirty="0" smtClean="0"/>
              <a:t>: Annotations</a:t>
            </a:r>
            <a:endParaRPr lang="en-US" dirty="0"/>
          </a:p>
        </p:txBody>
      </p:sp>
      <p:pic>
        <p:nvPicPr>
          <p:cNvPr id="14" name="Picture 6" descr="big_biggu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9535"/>
            <a:ext cx="8352928" cy="49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6627813"/>
            <a:ext cx="88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www.michaelborkowski.com/storyboards/images/big_bigguy1.gif </a:t>
            </a:r>
          </a:p>
          <a:p>
            <a:pPr>
              <a:defRPr/>
            </a:pP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88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Elements: Annotations</a:t>
            </a:r>
            <a:endParaRPr lang="en-US" dirty="0"/>
          </a:p>
        </p:txBody>
      </p:sp>
      <p:pic>
        <p:nvPicPr>
          <p:cNvPr id="5" name="Picture 6" descr="big_bigguy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57" b="64385"/>
          <a:stretch/>
        </p:blipFill>
        <p:spPr bwMode="auto">
          <a:xfrm>
            <a:off x="395536" y="1368034"/>
            <a:ext cx="8352928" cy="510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27813"/>
            <a:ext cx="88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www.michaelborkowski.com/storyboards/images/big_bigguy1.gif </a:t>
            </a:r>
          </a:p>
          <a:p>
            <a:pPr>
              <a:defRPr/>
            </a:pP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95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Elements: </a:t>
            </a:r>
            <a:r>
              <a:rPr lang="en-CA" dirty="0" smtClean="0"/>
              <a:t>Annotated 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813"/>
            <a:ext cx="8892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37290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1750"/>
            <a:ext cx="4605338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8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Elements: </a:t>
            </a:r>
            <a:r>
              <a:rPr lang="en-CA" dirty="0" smtClean="0"/>
              <a:t>Transitions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18" y="1340768"/>
            <a:ext cx="5517232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627813"/>
            <a:ext cx="88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Understanding Comics. Harper Collins (reproduced in Buxton, Sketching the User Interface) </a:t>
            </a:r>
            <a:endParaRPr lang="en-US" sz="9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43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Elements: Transitions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2865" y="6627813"/>
            <a:ext cx="4652963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Bill Buxton Sketching User Experiences, Morgan Kaufman Figure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4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4674" y="1328787"/>
            <a:ext cx="3332614" cy="526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2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3"/>
            <a:ext cx="9144000" cy="278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4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Your cell phone</a:t>
            </a:r>
          </a:p>
          <a:p>
            <a:endParaRPr lang="en-CA" dirty="0"/>
          </a:p>
          <a:p>
            <a:pPr marL="268287" lvl="1" indent="0">
              <a:buNone/>
            </a:pPr>
            <a:r>
              <a:rPr lang="en-CA" dirty="0" smtClean="0"/>
              <a:t>Create a storyboard of images only that </a:t>
            </a:r>
          </a:p>
          <a:p>
            <a:pPr lvl="2"/>
            <a:r>
              <a:rPr lang="en-CA" dirty="0" smtClean="0"/>
              <a:t>capture your phone’s interaction over time as </a:t>
            </a:r>
          </a:p>
          <a:p>
            <a:pPr lvl="2"/>
            <a:r>
              <a:rPr lang="en-CA" dirty="0" smtClean="0"/>
              <a:t>you enter a new name and number into the phone’s contact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6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624684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55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</a:t>
            </a:r>
            <a:r>
              <a:rPr lang="en-CA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Should I show the user in the scene?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What key frames should I use to create the sequence? </a:t>
            </a:r>
          </a:p>
          <a:p>
            <a:pPr lvl="1"/>
            <a:r>
              <a:rPr lang="en-CA" dirty="0" smtClean="0"/>
              <a:t>capture the essence of the story</a:t>
            </a:r>
          </a:p>
          <a:p>
            <a:pPr lvl="1"/>
            <a:r>
              <a:rPr lang="en-CA" dirty="0" smtClean="0"/>
              <a:t>people can ‘fill in’ the rest</a:t>
            </a:r>
          </a:p>
          <a:p>
            <a:pPr lvl="1"/>
            <a:endParaRPr lang="en-CA" dirty="0"/>
          </a:p>
          <a:p>
            <a:r>
              <a:rPr lang="en-CA" dirty="0" smtClean="0"/>
              <a:t>What key transitions should I show?</a:t>
            </a:r>
          </a:p>
          <a:p>
            <a:pPr lvl="1"/>
            <a:r>
              <a:rPr lang="en-CA" dirty="0" smtClean="0"/>
              <a:t>actions to get from one frame to the next?</a:t>
            </a:r>
            <a:br>
              <a:rPr lang="en-CA" dirty="0" smtClean="0"/>
            </a:b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2865" y="6627813"/>
            <a:ext cx="4652963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Bill Buxton Sketching User Experiences, Morgan Kaufman Figure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4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41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</a:t>
            </a:r>
            <a:r>
              <a:rPr lang="en-CA" dirty="0" smtClean="0"/>
              <a:t>explicit do you need to be?</a:t>
            </a:r>
          </a:p>
          <a:p>
            <a:endParaRPr lang="en-CA" dirty="0"/>
          </a:p>
          <a:p>
            <a:pPr marL="268287" lvl="1" indent="0">
              <a:buNone/>
            </a:pPr>
            <a:r>
              <a:rPr lang="en-CA" dirty="0" smtClean="0"/>
              <a:t>Depends </a:t>
            </a:r>
            <a:r>
              <a:rPr lang="en-CA" dirty="0"/>
              <a:t>on what you are trying to explain</a:t>
            </a:r>
          </a:p>
          <a:p>
            <a:pPr lvl="2"/>
            <a:r>
              <a:rPr lang="en-CA" dirty="0"/>
              <a:t>are the missing parts important?</a:t>
            </a:r>
          </a:p>
          <a:p>
            <a:pPr lvl="1"/>
            <a:endParaRPr lang="en-CA" dirty="0" smtClean="0"/>
          </a:p>
          <a:p>
            <a:pPr marL="268287" lvl="1" indent="0">
              <a:buNone/>
            </a:pPr>
            <a:r>
              <a:rPr lang="en-CA" dirty="0" smtClean="0"/>
              <a:t>Depends on the audience</a:t>
            </a:r>
          </a:p>
          <a:p>
            <a:pPr lvl="2"/>
            <a:r>
              <a:rPr lang="en-CA" dirty="0" smtClean="0"/>
              <a:t>can </a:t>
            </a:r>
            <a:r>
              <a:rPr lang="en-CA" dirty="0"/>
              <a:t>your audience fill in the missing bits?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2546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interface at a single moment in time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23" y="2708920"/>
            <a:ext cx="3987422" cy="3925664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0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Annotate your previous storyboard </a:t>
            </a:r>
            <a:endParaRPr lang="en-CA" dirty="0"/>
          </a:p>
          <a:p>
            <a:pPr lvl="1"/>
            <a:r>
              <a:rPr lang="en-CA" dirty="0" smtClean="0"/>
              <a:t>label your phone’s state underneath each image</a:t>
            </a:r>
          </a:p>
          <a:p>
            <a:pPr lvl="1"/>
            <a:r>
              <a:rPr lang="en-CA" dirty="0" smtClean="0"/>
              <a:t>label each transition to explain user’s action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941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0"/>
            <a:ext cx="7620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0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Catalog Shopping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Brick and mortar store</a:t>
            </a:r>
          </a:p>
          <a:p>
            <a:pPr lvl="1"/>
            <a:r>
              <a:rPr lang="en-CA" dirty="0" smtClean="0"/>
              <a:t>paper catalogs</a:t>
            </a:r>
          </a:p>
          <a:p>
            <a:pPr lvl="1"/>
            <a:r>
              <a:rPr lang="en-CA" dirty="0" smtClean="0"/>
              <a:t>scan in desired item(s) with bar code reader</a:t>
            </a:r>
          </a:p>
          <a:p>
            <a:pPr lvl="1"/>
            <a:r>
              <a:rPr lang="en-CA" dirty="0" smtClean="0"/>
              <a:t>see item on computer screen </a:t>
            </a:r>
          </a:p>
          <a:p>
            <a:pPr lvl="1"/>
            <a:r>
              <a:rPr lang="en-CA" dirty="0" smtClean="0"/>
              <a:t>complete and pay for order (which submits it)</a:t>
            </a:r>
          </a:p>
          <a:p>
            <a:pPr lvl="1"/>
            <a:r>
              <a:rPr lang="en-CA" dirty="0" smtClean="0"/>
              <a:t>print it and bring to sales clerk</a:t>
            </a:r>
          </a:p>
          <a:p>
            <a:pPr lvl="1"/>
            <a:r>
              <a:rPr lang="en-CA" dirty="0" smtClean="0"/>
              <a:t>sales clerk gives you item</a:t>
            </a:r>
          </a:p>
          <a:p>
            <a:pPr lvl="1"/>
            <a:endParaRPr lang="en-CA" dirty="0"/>
          </a:p>
          <a:p>
            <a:r>
              <a:rPr lang="en-CA" dirty="0" smtClean="0"/>
              <a:t>Storyboard</a:t>
            </a:r>
          </a:p>
          <a:p>
            <a:pPr lvl="1"/>
            <a:r>
              <a:rPr lang="en-CA" dirty="0" smtClean="0"/>
              <a:t>buy a blue stroller</a:t>
            </a:r>
          </a:p>
          <a:p>
            <a:pPr lvl="1"/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1424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074" r="2033" b="2332"/>
          <a:stretch/>
        </p:blipFill>
        <p:spPr bwMode="auto">
          <a:xfrm>
            <a:off x="1475656" y="176156"/>
            <a:ext cx="7478613" cy="65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0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812247" cy="468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 a single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9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" y="0"/>
            <a:ext cx="8370887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3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Sequential storyboard</a:t>
            </a:r>
          </a:p>
          <a:p>
            <a:pPr lvl="1"/>
            <a:r>
              <a:rPr lang="en-CA" dirty="0" smtClean="0"/>
              <a:t>a visual story of the user experience over time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Composed of</a:t>
            </a:r>
          </a:p>
          <a:p>
            <a:pPr lvl="1"/>
            <a:r>
              <a:rPr lang="en-CA" dirty="0" smtClean="0"/>
              <a:t>key frames</a:t>
            </a:r>
          </a:p>
          <a:p>
            <a:pPr lvl="1"/>
            <a:r>
              <a:rPr lang="en-CA" dirty="0" smtClean="0"/>
              <a:t>annotations</a:t>
            </a:r>
          </a:p>
        </p:txBody>
      </p:sp>
    </p:spTree>
    <p:extLst>
      <p:ext uri="{BB962C8B-B14F-4D97-AF65-F5344CB8AC3E}">
        <p14:creationId xmlns:p14="http://schemas.microsoft.com/office/powerpoint/2010/main" val="3944029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“from presentations accompanying the book ‘Sketching User Experiences, the Workbook’, by S. Greenberg, S. Carpendale, N. Marquardt and B. Buxton”</a:t>
            </a:r>
            <a:endParaRPr lang="en-CA" sz="1000" dirty="0"/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>
              <a:buFontTx/>
              <a:buNone/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24580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349625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95575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663950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captures user interface, but not user behaviour</a:t>
            </a:r>
          </a:p>
          <a:p>
            <a:pPr lvl="1"/>
            <a:r>
              <a:rPr lang="en-CA" dirty="0" smtClean="0"/>
              <a:t>excludes </a:t>
            </a:r>
            <a:r>
              <a:rPr lang="en-CA" i="1" dirty="0" smtClean="0"/>
              <a:t>dynamics</a:t>
            </a:r>
            <a:r>
              <a:rPr lang="en-CA" dirty="0" smtClean="0"/>
              <a:t> of interaction over time</a:t>
            </a:r>
          </a:p>
          <a:p>
            <a:pPr lvl="2"/>
            <a:r>
              <a:rPr lang="en-CA" dirty="0" smtClean="0"/>
              <a:t>user actions</a:t>
            </a:r>
          </a:p>
          <a:p>
            <a:pPr lvl="2"/>
            <a:r>
              <a:rPr lang="en-CA" dirty="0" smtClean="0"/>
              <a:t>system responses</a:t>
            </a:r>
          </a:p>
          <a:p>
            <a:pPr lvl="2"/>
            <a:r>
              <a:rPr lang="en-CA" dirty="0" smtClean="0"/>
              <a:t>context</a:t>
            </a:r>
            <a:br>
              <a:rPr lang="en-CA" dirty="0" smtClean="0"/>
            </a:br>
            <a:endParaRPr lang="en-CA" dirty="0" smtClean="0"/>
          </a:p>
          <a:p>
            <a:pPr lvl="1"/>
            <a:r>
              <a:rPr lang="en-CA" dirty="0" smtClean="0"/>
              <a:t>doesn’t tell a story</a:t>
            </a:r>
          </a:p>
          <a:p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23" y="2708920"/>
            <a:ext cx="3987422" cy="3925664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5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Sequential 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28800"/>
            <a:ext cx="8281988" cy="4752975"/>
          </a:xfrm>
        </p:spPr>
        <p:txBody>
          <a:bodyPr/>
          <a:lstStyle/>
          <a:p>
            <a:r>
              <a:rPr lang="en-CA" dirty="0" smtClean="0"/>
              <a:t>A visual narrative</a:t>
            </a:r>
          </a:p>
          <a:p>
            <a:pPr lvl="1"/>
            <a:r>
              <a:rPr lang="en-CA" dirty="0" smtClean="0"/>
              <a:t>series of key frames as sketches</a:t>
            </a:r>
          </a:p>
          <a:p>
            <a:pPr lvl="2"/>
            <a:r>
              <a:rPr lang="en-CA" dirty="0"/>
              <a:t>interface </a:t>
            </a:r>
            <a:r>
              <a:rPr lang="en-CA" dirty="0" smtClean="0"/>
              <a:t>snapshots at points in the interaction</a:t>
            </a:r>
          </a:p>
          <a:p>
            <a:pPr lvl="1"/>
            <a:r>
              <a:rPr lang="en-CA" dirty="0" smtClean="0"/>
              <a:t>portrays </a:t>
            </a:r>
          </a:p>
          <a:p>
            <a:pPr lvl="2"/>
            <a:r>
              <a:rPr lang="en-CA" dirty="0" smtClean="0"/>
              <a:t>key scenes in the interface</a:t>
            </a:r>
          </a:p>
          <a:p>
            <a:pPr lvl="2"/>
            <a:r>
              <a:rPr lang="en-CA" dirty="0" smtClean="0"/>
              <a:t>transitions that caused the changes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0"/>
            <a:ext cx="2357437" cy="232092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57500" y="4286250"/>
            <a:ext cx="2786063" cy="2319338"/>
            <a:chOff x="4895819" y="3500438"/>
            <a:chExt cx="3311525" cy="310515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19" y="3500438"/>
              <a:ext cx="3311525" cy="3105150"/>
            </a:xfrm>
            <a:prstGeom prst="rect">
              <a:avLst/>
            </a:prstGeom>
            <a:noFill/>
            <a:ln w="12699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931671" y="4977563"/>
              <a:ext cx="2447320" cy="18065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6000750" y="4286250"/>
            <a:ext cx="2786063" cy="2322513"/>
            <a:chOff x="5829300" y="3500438"/>
            <a:chExt cx="3314700" cy="3108325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0" y="3500438"/>
              <a:ext cx="3314700" cy="3108325"/>
            </a:xfrm>
            <a:prstGeom prst="rect">
              <a:avLst/>
            </a:prstGeom>
            <a:noFill/>
            <a:ln w="12699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865186" y="4987675"/>
              <a:ext cx="2447778" cy="18059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" name="Right Arrow 12"/>
          <p:cNvSpPr>
            <a:spLocks noChangeArrowheads="1"/>
          </p:cNvSpPr>
          <p:nvPr/>
        </p:nvSpPr>
        <p:spPr bwMode="auto">
          <a:xfrm>
            <a:off x="2286000" y="5643563"/>
            <a:ext cx="714375" cy="5000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" name="Right Arrow 13"/>
          <p:cNvSpPr>
            <a:spLocks noChangeArrowheads="1"/>
          </p:cNvSpPr>
          <p:nvPr/>
        </p:nvSpPr>
        <p:spPr bwMode="auto">
          <a:xfrm>
            <a:off x="5429250" y="5715000"/>
            <a:ext cx="714375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4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7813"/>
            <a:ext cx="4652963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Bill Buxton Sketching User Experiences, Morgan Kaufman Figure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107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10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Long Tradition – Animation </a:t>
            </a:r>
            <a:endParaRPr lang="en-US" dirty="0"/>
          </a:p>
        </p:txBody>
      </p:sp>
      <p:pic>
        <p:nvPicPr>
          <p:cNvPr id="4" name="Picture 1094" descr="90robin%20storyboard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1486" r="10339" b="38489"/>
          <a:stretch>
            <a:fillRect/>
          </a:stretch>
        </p:blipFill>
        <p:spPr bwMode="auto">
          <a:xfrm>
            <a:off x="467544" y="1628800"/>
            <a:ext cx="82524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7813"/>
            <a:ext cx="8892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Disney’s Robin Hood storyboard, www.animaart.com/Cellar/disneyart/90robin%20storyboard.jpg.html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910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Long Tradition – Comics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813"/>
            <a:ext cx="8892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Creative Commons DC 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Comics:  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http://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www.ntn24.com/news/news/muslim-arab-american-green-lan-16964, </a:t>
            </a: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google.com/url?source=imglanding&amp;ct=img&amp;q=http://www.ntn24.com/news/sites/default/files/imagecache/320x240/simon-baz-muslim-green-lantern_1346885985.jpg&amp;sa=X&amp;ei=asSNUOfeE6jUigKpi4DgAg&amp;ved=0CAkQ8wc4Hg&amp;usg=AFQjCNEf0L9So7LuD5Xr_DH8ELIrvjxs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633670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0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Long Tradition – Animation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813"/>
            <a:ext cx="88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www.michaelborkowski.com/storyboards/images/big_bigguy1.gif </a:t>
            </a:r>
          </a:p>
          <a:p>
            <a:pPr>
              <a:defRPr/>
            </a:pP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Picture 6" descr="big_biggu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752026" cy="51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0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Elements: User Behaviours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813"/>
            <a:ext cx="8892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from:  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hlinkClick r:id="rId2"/>
              </a:rPr>
              <a:t>http://www.palantir.com/tag/user-interface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hlinkClick r:id="rId2"/>
              </a:rPr>
              <a:t>/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(XKCD comics, creative commons license) </a:t>
            </a:r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2" descr="http://www.google.com/url?source=imglanding&amp;ct=img&amp;q=http://imgs.xkcd.com/comics/computer_problems.png&amp;sa=X&amp;ei=_MSNUIfrGqmriQKW7YHwCw&amp;ved=0CAkQ8wc&amp;usg=AFQjCNEZEFEkYA_AxdWdQ8f1oMBdfKcB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3206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66770"/>
      </p:ext>
    </p:extLst>
  </p:cSld>
  <p:clrMapOvr>
    <a:masterClrMapping/>
  </p:clrMapOvr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Phidgets.UIST2001.v2</Template>
  <TotalTime>1431</TotalTime>
  <Pages>9</Pages>
  <Words>387</Words>
  <Application>Microsoft Office PowerPoint</Application>
  <PresentationFormat>Letter Paper (8.5x11 in)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phidgets</vt:lpstr>
      <vt:lpstr>Sequential Storyboards</vt:lpstr>
      <vt:lpstr>Single sketch</vt:lpstr>
      <vt:lpstr>Single sketch</vt:lpstr>
      <vt:lpstr>Sequential Storyboard</vt:lpstr>
      <vt:lpstr>PowerPoint Presentation</vt:lpstr>
      <vt:lpstr>A Long Tradition – Animation </vt:lpstr>
      <vt:lpstr>A Long Tradition – Comics</vt:lpstr>
      <vt:lpstr>A Long Tradition – Animation </vt:lpstr>
      <vt:lpstr>Key Elements: User Behaviours</vt:lpstr>
      <vt:lpstr>Key Elements: Annotations</vt:lpstr>
      <vt:lpstr>Key Elements: Annotations</vt:lpstr>
      <vt:lpstr>Key Elements: Annotated Actions</vt:lpstr>
      <vt:lpstr>Key Elements: Transitions</vt:lpstr>
      <vt:lpstr>Key Elements: Transitions</vt:lpstr>
      <vt:lpstr>PowerPoint Presentation</vt:lpstr>
      <vt:lpstr>Exercise</vt:lpstr>
      <vt:lpstr>PowerPoint Presentation</vt:lpstr>
      <vt:lpstr>Key Decisions</vt:lpstr>
      <vt:lpstr>Key Decisions</vt:lpstr>
      <vt:lpstr>Exercise</vt:lpstr>
      <vt:lpstr>PowerPoint Presentation</vt:lpstr>
      <vt:lpstr>The Catalog Shopping System</vt:lpstr>
      <vt:lpstr>PowerPoint Presentation</vt:lpstr>
      <vt:lpstr>As a single sketch</vt:lpstr>
      <vt:lpstr>PowerPoint Presentation</vt:lpstr>
      <vt:lpstr>You Now Know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Saul Greenberg</cp:lastModifiedBy>
  <cp:revision>295</cp:revision>
  <cp:lastPrinted>1998-08-16T20:55:46Z</cp:lastPrinted>
  <dcterms:created xsi:type="dcterms:W3CDTF">1995-08-10T13:01:54Z</dcterms:created>
  <dcterms:modified xsi:type="dcterms:W3CDTF">2012-10-29T03:40:06Z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