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378" r:id="rId2"/>
    <p:sldId id="379" r:id="rId3"/>
    <p:sldId id="380" r:id="rId4"/>
    <p:sldId id="385" r:id="rId5"/>
    <p:sldId id="382" r:id="rId6"/>
    <p:sldId id="381" r:id="rId7"/>
    <p:sldId id="383" r:id="rId8"/>
    <p:sldId id="384" r:id="rId9"/>
    <p:sldId id="387" r:id="rId10"/>
    <p:sldId id="342" r:id="rId11"/>
    <p:sldId id="343" r:id="rId12"/>
    <p:sldId id="344" r:id="rId13"/>
    <p:sldId id="345" r:id="rId14"/>
    <p:sldId id="388" r:id="rId15"/>
    <p:sldId id="346" r:id="rId16"/>
    <p:sldId id="307" r:id="rId17"/>
    <p:sldId id="347" r:id="rId18"/>
    <p:sldId id="349" r:id="rId19"/>
    <p:sldId id="350" r:id="rId20"/>
    <p:sldId id="348" r:id="rId21"/>
    <p:sldId id="351" r:id="rId22"/>
    <p:sldId id="352" r:id="rId23"/>
    <p:sldId id="358" r:id="rId24"/>
    <p:sldId id="353" r:id="rId25"/>
    <p:sldId id="354" r:id="rId26"/>
    <p:sldId id="355" r:id="rId27"/>
    <p:sldId id="356" r:id="rId28"/>
    <p:sldId id="357" r:id="rId29"/>
    <p:sldId id="360" r:id="rId30"/>
    <p:sldId id="361" r:id="rId31"/>
    <p:sldId id="363" r:id="rId32"/>
    <p:sldId id="364" r:id="rId33"/>
    <p:sldId id="362" r:id="rId34"/>
    <p:sldId id="359" r:id="rId35"/>
    <p:sldId id="365" r:id="rId36"/>
    <p:sldId id="366" r:id="rId37"/>
    <p:sldId id="367" r:id="rId38"/>
    <p:sldId id="368" r:id="rId39"/>
    <p:sldId id="369" r:id="rId40"/>
    <p:sldId id="371" r:id="rId41"/>
    <p:sldId id="370" r:id="rId42"/>
    <p:sldId id="374" r:id="rId43"/>
    <p:sldId id="373" r:id="rId44"/>
    <p:sldId id="376" r:id="rId45"/>
    <p:sldId id="375" r:id="rId46"/>
    <p:sldId id="341" r:id="rId47"/>
    <p:sldId id="386" r:id="rId48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CC3300"/>
    <a:srgbClr val="DDDDDD"/>
    <a:srgbClr val="96969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1174" autoAdjust="0"/>
  </p:normalViewPr>
  <p:slideViewPr>
    <p:cSldViewPr>
      <p:cViewPr>
        <p:scale>
          <a:sx n="67" d="100"/>
          <a:sy n="67" d="100"/>
        </p:scale>
        <p:origin x="-31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008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1500" y="8674100"/>
            <a:ext cx="28606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Sketchbook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674100"/>
            <a:ext cx="28019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9548DB07-BB2D-42EE-BF52-9E9BA9F0C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F125B6EF-3649-4387-817C-DFA2E05C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57550" y="9144000"/>
            <a:ext cx="800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43" tIns="47872" rIns="92443" bIns="47872">
            <a:spAutoFit/>
          </a:bodyPr>
          <a:lstStyle/>
          <a:p>
            <a:pPr algn="ctr" defTabSz="936625" eaLnBrk="0" hangingPunct="0">
              <a:lnSpc>
                <a:spcPct val="90000"/>
              </a:lnSpc>
            </a:pPr>
            <a:r>
              <a:rPr lang="en-US" sz="1200" b="0">
                <a:latin typeface="Arial" charset="0"/>
              </a:rPr>
              <a:t>Page </a:t>
            </a:r>
            <a:fld id="{BC622E97-C72B-499F-BD65-3C9BB8A4306E}" type="slidenum">
              <a:rPr lang="en-US" sz="1200" b="0">
                <a:latin typeface="Arial" charset="0"/>
              </a:rPr>
              <a:pPr algn="ctr" defTabSz="936625" eaLnBrk="0" hangingPunct="0">
                <a:lnSpc>
                  <a:spcPct val="90000"/>
                </a:lnSpc>
              </a:pPr>
              <a:t>‹#›</a:t>
            </a:fld>
            <a:endParaRPr lang="en-US" sz="1200" b="0">
              <a:latin typeface="Arial" charset="0"/>
            </a:endParaRPr>
          </a:p>
        </p:txBody>
      </p:sp>
      <p:sp>
        <p:nvSpPr>
          <p:cNvPr id="256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4" tIns="49523" rIns="97394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74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30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31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32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33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34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35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23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9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8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4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9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8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64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65" r:id="rId6"/>
    <p:sldLayoutId id="2147483658" r:id="rId7"/>
    <p:sldLayoutId id="2147483664" r:id="rId8"/>
    <p:sldLayoutId id="2147483659" r:id="rId9"/>
    <p:sldLayoutId id="2147483660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P3 +10 sketch critiques</a:t>
            </a:r>
          </a:p>
          <a:p>
            <a:pPr marL="514350" indent="-514350">
              <a:buAutoNum type="arabicPeriod"/>
            </a:pPr>
            <a:r>
              <a:rPr lang="en-US" dirty="0" smtClean="0"/>
              <a:t>Video, and why we should use them</a:t>
            </a:r>
          </a:p>
          <a:p>
            <a:pPr marL="514350" indent="-514350">
              <a:buAutoNum type="arabicPeriod"/>
            </a:pPr>
            <a:r>
              <a:rPr lang="en-US" dirty="0" smtClean="0"/>
              <a:t>Narrative storyboards</a:t>
            </a:r>
          </a:p>
          <a:p>
            <a:pPr marL="514350" indent="-514350">
              <a:buAutoNum type="arabicPeriod"/>
            </a:pPr>
            <a:r>
              <a:rPr lang="en-US" dirty="0" smtClean="0"/>
              <a:t>Tutorial: Kinect Gestures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r>
              <a:rPr lang="en-US" dirty="0" smtClean="0"/>
              <a:t>HW: Narrative storyboard for P3</a:t>
            </a:r>
          </a:p>
          <a:p>
            <a:r>
              <a:rPr lang="en-US" dirty="0" smtClean="0"/>
              <a:t>HW: Come up with a tutorial topic for Teddy (by Friday EOD)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Narrative Storyboard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Chapter 4.4 in Sketching User Experiences: The Workbook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59221"/>
            <a:ext cx="3138661" cy="377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Interface vs. Narrative Storyboard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2228"/>
            <a:ext cx="3416951" cy="42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18" y="2634808"/>
            <a:ext cx="3960440" cy="248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4100519" y="3429000"/>
            <a:ext cx="1263569" cy="936104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2808313" cy="287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9276"/>
            <a:ext cx="28194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3478"/>
            <a:ext cx="2276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74" y="3645024"/>
            <a:ext cx="26289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01" y="3645024"/>
            <a:ext cx="38019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5" y="3255375"/>
            <a:ext cx="1611684" cy="101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627813"/>
            <a:ext cx="7956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modified by S. Greenberg  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from: http://2012.idea9104.net/archives/1473 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by </a:t>
            </a:r>
            <a:r>
              <a:rPr lang="en-US" sz="9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yokoyokoyoko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617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Narrative Tells 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User Experience</a:t>
            </a:r>
          </a:p>
          <a:p>
            <a:pPr lvl="1"/>
            <a:r>
              <a:rPr lang="en-CA" dirty="0" smtClean="0"/>
              <a:t>interface only </a:t>
            </a:r>
            <a:r>
              <a:rPr lang="en-CA" i="1" dirty="0" smtClean="0"/>
              <a:t>part </a:t>
            </a:r>
            <a:r>
              <a:rPr lang="en-CA" dirty="0" smtClean="0"/>
              <a:t>of the story</a:t>
            </a:r>
          </a:p>
          <a:p>
            <a:pPr lvl="1"/>
            <a:endParaRPr lang="en-CA" dirty="0"/>
          </a:p>
          <a:p>
            <a:r>
              <a:rPr lang="en-CA" dirty="0" smtClean="0"/>
              <a:t>Narrative</a:t>
            </a:r>
          </a:p>
          <a:p>
            <a:pPr lvl="1"/>
            <a:r>
              <a:rPr lang="en-CA" dirty="0" smtClean="0"/>
              <a:t>includes </a:t>
            </a:r>
            <a:r>
              <a:rPr lang="en-CA" i="1" dirty="0" smtClean="0"/>
              <a:t>context </a:t>
            </a:r>
            <a:r>
              <a:rPr lang="en-CA" dirty="0" smtClean="0"/>
              <a:t> of use</a:t>
            </a:r>
          </a:p>
          <a:p>
            <a:pPr lvl="1"/>
            <a:r>
              <a:rPr lang="en-CA" dirty="0" smtClean="0"/>
              <a:t>a more complete story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01" y="3645024"/>
            <a:ext cx="38019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27813"/>
            <a:ext cx="7956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modified by S. Greenberg  </a:t>
            </a: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from: http://2012.idea9104.net/archives/1473 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by </a:t>
            </a:r>
            <a:r>
              <a:rPr lang="en-US" sz="9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yokoyokoyoko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71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used to describe a scenario (i.e. one of the </a:t>
            </a:r>
            <a:r>
              <a:rPr lang="en-US" b="1" dirty="0" smtClean="0"/>
              <a:t>elements</a:t>
            </a:r>
            <a:r>
              <a:rPr lang="en-US" dirty="0" smtClean="0"/>
              <a:t> [</a:t>
            </a:r>
            <a:r>
              <a:rPr lang="en-US" u="sng" dirty="0" smtClean="0"/>
              <a:t>may</a:t>
            </a:r>
            <a:r>
              <a:rPr lang="en-US" dirty="0" smtClean="0"/>
              <a:t> comprise multiple </a:t>
            </a:r>
            <a:r>
              <a:rPr lang="en-US" b="1" dirty="0" smtClean="0"/>
              <a:t>scenes</a:t>
            </a:r>
            <a:r>
              <a:rPr lang="en-US" dirty="0" smtClean="0"/>
              <a:t>])</a:t>
            </a:r>
          </a:p>
          <a:p>
            <a:endParaRPr lang="en-US" dirty="0"/>
          </a:p>
          <a:p>
            <a:r>
              <a:rPr lang="en-US" dirty="0" smtClean="0"/>
              <a:t>Complete with annotations, the storyboard can exist on its own as a document</a:t>
            </a:r>
          </a:p>
          <a:p>
            <a:endParaRPr lang="en-US" dirty="0"/>
          </a:p>
          <a:p>
            <a:r>
              <a:rPr lang="en-US" dirty="0" smtClean="0"/>
              <a:t>Can be used as a template for a video to document your system/interface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Vocabulary of Camera Shots</a:t>
            </a: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" y="1484784"/>
            <a:ext cx="89660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9234" y="4589102"/>
            <a:ext cx="3180932" cy="1368152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30166" y="4293096"/>
            <a:ext cx="2998018" cy="1368152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42421" y="4293096"/>
            <a:ext cx="2998018" cy="1368152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Vocabulary of Camera Shots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23" y="1628800"/>
            <a:ext cx="2930701" cy="263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19526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763911" cy="263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24" y="4428431"/>
            <a:ext cx="24479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" y="1754336"/>
            <a:ext cx="2806774" cy="263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2" y="4428431"/>
            <a:ext cx="24003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6720" y="4653136"/>
            <a:ext cx="2874383" cy="1368152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52857" y="4945993"/>
            <a:ext cx="2874383" cy="1368152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62578" y="4653136"/>
            <a:ext cx="2874383" cy="1368152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85800"/>
            <a:ext cx="851148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1. Outline storyboard </a:t>
            </a:r>
            <a:r>
              <a:rPr lang="en-US" dirty="0" smtClean="0"/>
              <a:t>frames for scenario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4077072"/>
            <a:ext cx="8748464" cy="1872208"/>
          </a:xfrm>
        </p:spPr>
        <p:txBody>
          <a:bodyPr/>
          <a:lstStyle/>
          <a:p>
            <a:r>
              <a:rPr lang="en-CA" dirty="0" smtClean="0"/>
              <a:t>5 boxes often suffice to illustrate one scenario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8532"/>
            <a:ext cx="7605638" cy="179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7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Develop the Storyline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9285" y="3645024"/>
            <a:ext cx="8425755" cy="2806998"/>
          </a:xfrm>
        </p:spPr>
        <p:txBody>
          <a:bodyPr/>
          <a:lstStyle/>
          <a:p>
            <a:r>
              <a:rPr lang="en-CA" sz="2400" dirty="0" smtClean="0"/>
              <a:t>Where does the interaction take place?</a:t>
            </a:r>
          </a:p>
          <a:p>
            <a:r>
              <a:rPr lang="en-CA" sz="2400" dirty="0" smtClean="0"/>
              <a:t>What is the problem?</a:t>
            </a:r>
          </a:p>
          <a:p>
            <a:r>
              <a:rPr lang="en-CA" sz="2400" dirty="0" smtClean="0"/>
              <a:t>What is the task a person is trying to do?</a:t>
            </a:r>
          </a:p>
          <a:p>
            <a:r>
              <a:rPr lang="en-CA" sz="2400" dirty="0" smtClean="0"/>
              <a:t>Which people are present / what are their actions?</a:t>
            </a:r>
          </a:p>
          <a:p>
            <a:r>
              <a:rPr lang="en-CA" sz="2400" dirty="0" smtClean="0"/>
              <a:t>What objects/devices do they use</a:t>
            </a:r>
          </a:p>
          <a:p>
            <a:r>
              <a:rPr lang="en-CA" sz="2400" dirty="0" smtClean="0"/>
              <a:t>What are the input / outputs?</a:t>
            </a:r>
          </a:p>
          <a:p>
            <a:r>
              <a:rPr lang="en-CA" sz="2400" dirty="0" smtClean="0"/>
              <a:t>How do their actions solve the problem?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19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Develop the Storyline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243" y="3512281"/>
            <a:ext cx="1606451" cy="1224136"/>
          </a:xfrm>
        </p:spPr>
        <p:txBody>
          <a:bodyPr/>
          <a:lstStyle/>
          <a:p>
            <a:r>
              <a:rPr lang="en-CA" sz="1800" dirty="0" smtClean="0"/>
              <a:t>establishing shot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19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627784" y="3520647"/>
            <a:ext cx="436182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  <a:lvl2pPr marL="5365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rgbClr val="000066"/>
                </a:solidFill>
                <a:latin typeface="+mj-lt"/>
              </a:defRPr>
            </a:lvl2pPr>
            <a:lvl3pPr marL="107315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2000">
                <a:solidFill>
                  <a:srgbClr val="000066"/>
                </a:solidFill>
                <a:latin typeface="+mj-lt"/>
              </a:defRPr>
            </a:lvl3pPr>
            <a:lvl4pPr marL="16113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600">
                <a:solidFill>
                  <a:srgbClr val="000066"/>
                </a:solidFill>
                <a:latin typeface="+mj-lt"/>
              </a:defRPr>
            </a:lvl4pPr>
            <a:lvl5pPr marL="2063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j-lt"/>
              </a:defRPr>
            </a:lvl5pPr>
            <a:lvl6pPr marL="25209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CA" sz="1800" b="0" dirty="0" smtClean="0"/>
              <a:t>story develops to climax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732240" y="3511710"/>
            <a:ext cx="160645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  <a:lvl2pPr marL="5365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rgbClr val="000066"/>
                </a:solidFill>
                <a:latin typeface="+mj-lt"/>
              </a:defRPr>
            </a:lvl2pPr>
            <a:lvl3pPr marL="107315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2000">
                <a:solidFill>
                  <a:srgbClr val="000066"/>
                </a:solidFill>
                <a:latin typeface="+mj-lt"/>
              </a:defRPr>
            </a:lvl3pPr>
            <a:lvl4pPr marL="16113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600">
                <a:solidFill>
                  <a:srgbClr val="000066"/>
                </a:solidFill>
                <a:latin typeface="+mj-lt"/>
              </a:defRPr>
            </a:lvl4pPr>
            <a:lvl5pPr marL="2063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j-lt"/>
              </a:defRPr>
            </a:lvl5pPr>
            <a:lvl6pPr marL="25209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CA" sz="1800" b="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202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happening in the video?</a:t>
            </a:r>
          </a:p>
          <a:p>
            <a:r>
              <a:rPr lang="en-US" dirty="0" smtClean="0"/>
              <a:t>What is the system?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Storyline</a:t>
            </a: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700213"/>
            <a:ext cx="8569771" cy="4752975"/>
          </a:xfrm>
        </p:spPr>
        <p:txBody>
          <a:bodyPr/>
          <a:lstStyle/>
          <a:p>
            <a:r>
              <a:rPr lang="en-CA" sz="2400" dirty="0" smtClean="0"/>
              <a:t>Fred passes by a public announcement board &amp;</a:t>
            </a:r>
          </a:p>
          <a:p>
            <a:endParaRPr lang="en-CA" sz="2400" dirty="0" smtClean="0"/>
          </a:p>
          <a:p>
            <a:r>
              <a:rPr lang="en-CA" sz="2400" dirty="0" smtClean="0"/>
              <a:t>He is interested in more info about 1 announcement</a:t>
            </a:r>
          </a:p>
          <a:p>
            <a:endParaRPr lang="en-CA" sz="2400" dirty="0"/>
          </a:p>
          <a:p>
            <a:r>
              <a:rPr lang="en-CA" sz="2400" dirty="0" smtClean="0"/>
              <a:t>He uses the phone to capture bar code next to display</a:t>
            </a:r>
          </a:p>
          <a:p>
            <a:endParaRPr lang="en-CA" sz="2400" dirty="0" smtClean="0"/>
          </a:p>
          <a:p>
            <a:r>
              <a:rPr lang="en-CA" sz="2400" dirty="0" smtClean="0"/>
              <a:t>He reads detailed info that appears on the phone</a:t>
            </a:r>
          </a:p>
          <a:p>
            <a:endParaRPr lang="en-CA" sz="2400" dirty="0" smtClean="0"/>
          </a:p>
          <a:p>
            <a:r>
              <a:rPr lang="en-CA" sz="2400" dirty="0" smtClean="0"/>
              <a:t>He walk away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903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Develop the Storyline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7992889" cy="22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179512" y="3962511"/>
            <a:ext cx="1872208" cy="1224136"/>
          </a:xfrm>
        </p:spPr>
        <p:txBody>
          <a:bodyPr/>
          <a:lstStyle/>
          <a:p>
            <a:r>
              <a:rPr lang="en-CA" sz="1800" dirty="0" smtClean="0"/>
              <a:t>1. A person passes by an advertisement board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1493912" y="5403677"/>
            <a:ext cx="25020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  <a:lvl2pPr marL="5365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rgbClr val="000066"/>
                </a:solidFill>
                <a:latin typeface="+mj-lt"/>
              </a:defRPr>
            </a:lvl2pPr>
            <a:lvl3pPr marL="107315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2000">
                <a:solidFill>
                  <a:srgbClr val="000066"/>
                </a:solidFill>
                <a:latin typeface="+mj-lt"/>
              </a:defRPr>
            </a:lvl3pPr>
            <a:lvl4pPr marL="16113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600">
                <a:solidFill>
                  <a:srgbClr val="000066"/>
                </a:solidFill>
                <a:latin typeface="+mj-lt"/>
              </a:defRPr>
            </a:lvl4pPr>
            <a:lvl5pPr marL="2063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j-lt"/>
              </a:defRPr>
            </a:lvl5pPr>
            <a:lvl6pPr marL="25209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CA" sz="1800" b="0" dirty="0" smtClean="0"/>
              <a:t>2. Notices one advertisement and is interested in more information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3523319" y="3962511"/>
            <a:ext cx="187220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  <a:lvl2pPr marL="5365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rgbClr val="000066"/>
                </a:solidFill>
                <a:latin typeface="+mj-lt"/>
              </a:defRPr>
            </a:lvl2pPr>
            <a:lvl3pPr marL="107315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2000">
                <a:solidFill>
                  <a:srgbClr val="000066"/>
                </a:solidFill>
                <a:latin typeface="+mj-lt"/>
              </a:defRPr>
            </a:lvl3pPr>
            <a:lvl4pPr marL="16113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600">
                <a:solidFill>
                  <a:srgbClr val="000066"/>
                </a:solidFill>
                <a:latin typeface="+mj-lt"/>
              </a:defRPr>
            </a:lvl4pPr>
            <a:lvl5pPr marL="2063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j-lt"/>
              </a:defRPr>
            </a:lvl5pPr>
            <a:lvl6pPr marL="25209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CA" sz="1800" b="0" dirty="0" smtClean="0"/>
              <a:t>3. Taking a photo of a barcode on the poster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5370374" y="5339158"/>
            <a:ext cx="2369978" cy="140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  <a:lvl2pPr marL="5365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rgbClr val="000066"/>
                </a:solidFill>
                <a:latin typeface="+mj-lt"/>
              </a:defRPr>
            </a:lvl2pPr>
            <a:lvl3pPr marL="107315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2000">
                <a:solidFill>
                  <a:srgbClr val="000066"/>
                </a:solidFill>
                <a:latin typeface="+mj-lt"/>
              </a:defRPr>
            </a:lvl3pPr>
            <a:lvl4pPr marL="16113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600">
                <a:solidFill>
                  <a:srgbClr val="000066"/>
                </a:solidFill>
                <a:latin typeface="+mj-lt"/>
              </a:defRPr>
            </a:lvl4pPr>
            <a:lvl5pPr marL="2063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j-lt"/>
              </a:defRPr>
            </a:lvl5pPr>
            <a:lvl6pPr marL="25209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CA" sz="1800" b="0" dirty="0" smtClean="0"/>
              <a:t>4. Mobile phone downloads detailed info about that product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6796842" y="3872705"/>
            <a:ext cx="2095638" cy="140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  <a:lvl2pPr marL="5365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rgbClr val="000066"/>
                </a:solidFill>
                <a:latin typeface="+mj-lt"/>
              </a:defRPr>
            </a:lvl2pPr>
            <a:lvl3pPr marL="107315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2000">
                <a:solidFill>
                  <a:srgbClr val="000066"/>
                </a:solidFill>
                <a:latin typeface="+mj-lt"/>
              </a:defRPr>
            </a:lvl3pPr>
            <a:lvl4pPr marL="16113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600">
                <a:solidFill>
                  <a:srgbClr val="000066"/>
                </a:solidFill>
                <a:latin typeface="+mj-lt"/>
              </a:defRPr>
            </a:lvl4pPr>
            <a:lvl5pPr marL="2063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j-lt"/>
              </a:defRPr>
            </a:lvl5pPr>
            <a:lvl6pPr marL="25209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CA" sz="1800" b="0" dirty="0" smtClean="0"/>
              <a:t>5. Person puts phone away and turns around</a:t>
            </a:r>
          </a:p>
        </p:txBody>
      </p:sp>
      <p:cxnSp>
        <p:nvCxnSpPr>
          <p:cNvPr id="8" name="Straight Arrow Connector 7"/>
          <p:cNvCxnSpPr>
            <a:stCxn id="13" idx="0"/>
          </p:cNvCxnSpPr>
          <p:nvPr/>
        </p:nvCxnSpPr>
        <p:spPr bwMode="auto">
          <a:xfrm flipV="1">
            <a:off x="2744924" y="3962511"/>
            <a:ext cx="0" cy="1441166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300192" y="3962511"/>
            <a:ext cx="0" cy="1441166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5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Sketch Establishing Shot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297" y="1556792"/>
            <a:ext cx="8748464" cy="1872208"/>
          </a:xfrm>
        </p:spPr>
        <p:txBody>
          <a:bodyPr/>
          <a:lstStyle/>
          <a:p>
            <a:r>
              <a:rPr lang="en-CA" sz="2400" dirty="0" smtClean="0"/>
              <a:t>The introduction</a:t>
            </a:r>
          </a:p>
          <a:p>
            <a:pPr lvl="1"/>
            <a:r>
              <a:rPr lang="en-CA" sz="2000" dirty="0" smtClean="0"/>
              <a:t>location where interaction</a:t>
            </a:r>
            <a:br>
              <a:rPr lang="en-CA" sz="2000" dirty="0" smtClean="0"/>
            </a:br>
            <a:r>
              <a:rPr lang="en-CA" sz="2000" dirty="0" smtClean="0"/>
              <a:t>takes place</a:t>
            </a:r>
          </a:p>
          <a:p>
            <a:pPr lvl="1"/>
            <a:r>
              <a:rPr lang="en-CA" sz="2000" dirty="0" smtClean="0"/>
              <a:t>people involved</a:t>
            </a:r>
          </a:p>
          <a:p>
            <a:pPr lvl="1"/>
            <a:r>
              <a:rPr lang="en-CA" sz="2000" dirty="0" smtClean="0"/>
              <a:t>setting</a:t>
            </a:r>
          </a:p>
          <a:p>
            <a:pPr marL="268287" lvl="1" indent="0">
              <a:buNone/>
            </a:pPr>
            <a:endParaRPr lang="en-CA" sz="2000" dirty="0" smtClean="0"/>
          </a:p>
          <a:p>
            <a:r>
              <a:rPr lang="en-CA" sz="2400" dirty="0" smtClean="0"/>
              <a:t>The shot</a:t>
            </a:r>
          </a:p>
          <a:p>
            <a:pPr lvl="1"/>
            <a:r>
              <a:rPr lang="en-CA" sz="2000" dirty="0" smtClean="0"/>
              <a:t>long shot</a:t>
            </a:r>
          </a:p>
          <a:p>
            <a:pPr marL="268287" lvl="1" indent="0">
              <a:buNone/>
            </a:pPr>
            <a:endParaRPr lang="en-CA" sz="2000" dirty="0"/>
          </a:p>
          <a:p>
            <a:r>
              <a:rPr lang="en-CA" sz="2400" dirty="0" smtClean="0"/>
              <a:t>Alternate shots OK </a:t>
            </a:r>
          </a:p>
          <a:p>
            <a:pPr lvl="1"/>
            <a:r>
              <a:rPr lang="en-CA" sz="2000" dirty="0" smtClean="0"/>
              <a:t>hallway</a:t>
            </a:r>
          </a:p>
          <a:p>
            <a:pPr lvl="1"/>
            <a:r>
              <a:rPr lang="en-CA" sz="2000" dirty="0" smtClean="0"/>
              <a:t>airport</a:t>
            </a:r>
          </a:p>
          <a:p>
            <a:pPr lvl="1"/>
            <a:r>
              <a:rPr lang="en-CA" sz="2000" dirty="0" smtClean="0"/>
              <a:t>multiple people…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48" y="1412776"/>
            <a:ext cx="384115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5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Sketch Establishing Shot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297" y="1556792"/>
            <a:ext cx="8748464" cy="1872208"/>
          </a:xfrm>
        </p:spPr>
        <p:txBody>
          <a:bodyPr/>
          <a:lstStyle/>
          <a:p>
            <a:r>
              <a:rPr lang="en-CA" dirty="0"/>
              <a:t>Use appropriate shots</a:t>
            </a:r>
          </a:p>
          <a:p>
            <a:pPr lvl="1"/>
            <a:r>
              <a:rPr lang="en-CA" dirty="0" smtClean="0"/>
              <a:t>extreme long shot</a:t>
            </a:r>
          </a:p>
          <a:p>
            <a:pPr lvl="1"/>
            <a:r>
              <a:rPr lang="en-CA" dirty="0" smtClean="0"/>
              <a:t>emphasizes context</a:t>
            </a:r>
            <a:endParaRPr lang="en-CA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48" y="1412776"/>
            <a:ext cx="384115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4. Continue storyline 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297" y="1556792"/>
            <a:ext cx="8748464" cy="1872208"/>
          </a:xfrm>
        </p:spPr>
        <p:txBody>
          <a:bodyPr/>
          <a:lstStyle/>
          <a:p>
            <a:r>
              <a:rPr lang="en-CA" dirty="0" smtClean="0"/>
              <a:t>Use appropriate shots</a:t>
            </a:r>
          </a:p>
          <a:p>
            <a:pPr lvl="1"/>
            <a:r>
              <a:rPr lang="en-CA" dirty="0" smtClean="0"/>
              <a:t>over the shoulder</a:t>
            </a:r>
          </a:p>
          <a:p>
            <a:pPr lvl="1"/>
            <a:r>
              <a:rPr lang="en-CA" dirty="0" smtClean="0"/>
              <a:t>emphasise person </a:t>
            </a:r>
            <a:br>
              <a:rPr lang="en-CA" dirty="0" smtClean="0"/>
            </a:br>
            <a:r>
              <a:rPr lang="en-CA" dirty="0" smtClean="0"/>
              <a:t>looking at something of </a:t>
            </a:r>
            <a:br>
              <a:rPr lang="en-CA" dirty="0" smtClean="0"/>
            </a:br>
            <a:r>
              <a:rPr lang="en-CA" dirty="0" smtClean="0"/>
              <a:t>interest</a:t>
            </a:r>
          </a:p>
          <a:p>
            <a:pPr lvl="1"/>
            <a:endParaRPr lang="en-CA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71401"/>
            <a:ext cx="3600400" cy="49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4. Continue storyline 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297" y="1556792"/>
            <a:ext cx="8748464" cy="1872208"/>
          </a:xfrm>
        </p:spPr>
        <p:txBody>
          <a:bodyPr/>
          <a:lstStyle/>
          <a:p>
            <a:r>
              <a:rPr lang="en-CA" dirty="0" smtClean="0"/>
              <a:t>Use appropriate shots</a:t>
            </a:r>
          </a:p>
          <a:p>
            <a:pPr lvl="1"/>
            <a:r>
              <a:rPr lang="en-CA" dirty="0" smtClean="0"/>
              <a:t>point of view</a:t>
            </a:r>
          </a:p>
          <a:p>
            <a:pPr lvl="1"/>
            <a:r>
              <a:rPr lang="en-CA" dirty="0" smtClean="0"/>
              <a:t>emphasises person’s</a:t>
            </a:r>
            <a:br>
              <a:rPr lang="en-CA" dirty="0" smtClean="0"/>
            </a:br>
            <a:r>
              <a:rPr lang="en-CA" dirty="0" smtClean="0"/>
              <a:t>action</a:t>
            </a:r>
          </a:p>
          <a:p>
            <a:pPr lvl="1"/>
            <a:endParaRPr lang="en-CA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76" y="1491135"/>
            <a:ext cx="3720080" cy="460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4. Continue storyline 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297" y="1556792"/>
            <a:ext cx="8748464" cy="1872208"/>
          </a:xfrm>
        </p:spPr>
        <p:txBody>
          <a:bodyPr/>
          <a:lstStyle/>
          <a:p>
            <a:r>
              <a:rPr lang="en-CA" dirty="0" smtClean="0"/>
              <a:t>Use appropriate shots</a:t>
            </a:r>
          </a:p>
          <a:p>
            <a:pPr lvl="1"/>
            <a:r>
              <a:rPr lang="en-CA" dirty="0" smtClean="0"/>
              <a:t>close-up</a:t>
            </a:r>
          </a:p>
          <a:p>
            <a:pPr lvl="1"/>
            <a:r>
              <a:rPr lang="en-CA" dirty="0" smtClean="0"/>
              <a:t>shows detail</a:t>
            </a:r>
          </a:p>
          <a:p>
            <a:pPr lvl="1"/>
            <a:endParaRPr lang="en-CA" dirty="0"/>
          </a:p>
          <a:p>
            <a:r>
              <a:rPr lang="en-CA" dirty="0" smtClean="0"/>
              <a:t>The climax</a:t>
            </a:r>
          </a:p>
          <a:p>
            <a:pPr lvl="1"/>
            <a:endParaRPr lang="en-CA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23" y="1565348"/>
            <a:ext cx="3568764" cy="481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4. Continue storyline 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297" y="1556792"/>
            <a:ext cx="8748464" cy="1872208"/>
          </a:xfrm>
        </p:spPr>
        <p:txBody>
          <a:bodyPr/>
          <a:lstStyle/>
          <a:p>
            <a:r>
              <a:rPr lang="en-CA" dirty="0" smtClean="0"/>
              <a:t>Use appropriate shots</a:t>
            </a:r>
          </a:p>
          <a:p>
            <a:pPr lvl="1"/>
            <a:r>
              <a:rPr lang="en-CA" dirty="0" smtClean="0"/>
              <a:t>extreme long shot</a:t>
            </a:r>
          </a:p>
          <a:p>
            <a:pPr lvl="1"/>
            <a:r>
              <a:rPr lang="en-CA" dirty="0" smtClean="0"/>
              <a:t>shows context on</a:t>
            </a:r>
            <a:br>
              <a:rPr lang="en-CA" dirty="0" smtClean="0"/>
            </a:br>
            <a:r>
              <a:rPr lang="en-CA" dirty="0" smtClean="0"/>
              <a:t>completion</a:t>
            </a:r>
          </a:p>
          <a:p>
            <a:pPr lvl="1"/>
            <a:endParaRPr lang="en-CA" dirty="0"/>
          </a:p>
          <a:p>
            <a:r>
              <a:rPr lang="en-CA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42" y="1519928"/>
            <a:ext cx="3579030" cy="478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6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4. Continue storyline 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269422" cy="177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Emphasize Actions and Motions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Large arrow emphasises</a:t>
            </a:r>
            <a:br>
              <a:rPr lang="en-CA" sz="2400" dirty="0" smtClean="0"/>
            </a:br>
            <a:r>
              <a:rPr lang="en-CA" sz="2400" dirty="0" smtClean="0"/>
              <a:t>a person walking by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24" y="1700808"/>
            <a:ext cx="37073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the “Acts” that you 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is happening in the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is it being done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shots are being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Emphasize Actions and Motions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700213"/>
            <a:ext cx="5329411" cy="1800795"/>
          </a:xfrm>
        </p:spPr>
        <p:txBody>
          <a:bodyPr/>
          <a:lstStyle/>
          <a:p>
            <a:r>
              <a:rPr lang="en-CA" sz="2400" dirty="0" smtClean="0"/>
              <a:t>Circling arrow emphasises</a:t>
            </a:r>
            <a:br>
              <a:rPr lang="en-CA" sz="2400" dirty="0" smtClean="0"/>
            </a:br>
            <a:r>
              <a:rPr lang="en-CA" sz="2400" dirty="0" smtClean="0"/>
              <a:t>motion as he notices </a:t>
            </a:r>
            <a:br>
              <a:rPr lang="en-CA" sz="2400" dirty="0" smtClean="0"/>
            </a:br>
            <a:r>
              <a:rPr lang="en-CA" sz="2400" dirty="0" smtClean="0"/>
              <a:t>something of interest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22" y="1700808"/>
            <a:ext cx="360714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1788"/>
            <a:ext cx="2951334" cy="284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96853" y="5589241"/>
            <a:ext cx="532941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  <a:lvl2pPr marL="5365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rgbClr val="000066"/>
                </a:solidFill>
                <a:latin typeface="+mj-lt"/>
              </a:defRPr>
            </a:lvl2pPr>
            <a:lvl3pPr marL="1073150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2000">
                <a:solidFill>
                  <a:srgbClr val="000066"/>
                </a:solidFill>
                <a:latin typeface="+mj-lt"/>
              </a:defRPr>
            </a:lvl3pPr>
            <a:lvl4pPr marL="1611313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600">
                <a:solidFill>
                  <a:srgbClr val="000066"/>
                </a:solidFill>
                <a:latin typeface="+mj-lt"/>
              </a:defRPr>
            </a:lvl4pPr>
            <a:lvl5pPr marL="20637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j-lt"/>
              </a:defRPr>
            </a:lvl5pPr>
            <a:lvl6pPr marL="25209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CA" sz="2400" b="0" dirty="0" smtClean="0"/>
              <a:t>Question mark reveals emotions (interest)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8981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Emphasize Actions and Motions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Area emphasises</a:t>
            </a:r>
            <a:br>
              <a:rPr lang="en-CA" sz="2400" dirty="0" smtClean="0"/>
            </a:br>
            <a:r>
              <a:rPr lang="en-CA" sz="2400" dirty="0" smtClean="0"/>
              <a:t>photo-taking action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21594"/>
            <a:ext cx="2372097" cy="272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Emphasize Actions and Motions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Highlights emphasises</a:t>
            </a:r>
            <a:br>
              <a:rPr lang="en-CA" sz="2400" dirty="0" smtClean="0"/>
            </a:br>
            <a:r>
              <a:rPr lang="en-CA" sz="2400" dirty="0" smtClean="0"/>
              <a:t>action of information received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3"/>
            <a:ext cx="3115419" cy="329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8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Emphasize Actions and Motions</a:t>
            </a:r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Arrow emphasises</a:t>
            </a:r>
            <a:br>
              <a:rPr lang="en-CA" sz="2400" dirty="0" smtClean="0"/>
            </a:br>
            <a:r>
              <a:rPr lang="en-CA" sz="2400" dirty="0" smtClean="0"/>
              <a:t>person walking away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02" y="1844824"/>
            <a:ext cx="389117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Emphasize Actions and Motions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6" y="1700808"/>
            <a:ext cx="8516232" cy="24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6. Demonstrate and Iterate</a:t>
            </a: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Show and get critique</a:t>
            </a:r>
          </a:p>
          <a:p>
            <a:pPr lvl="1"/>
            <a:r>
              <a:rPr lang="en-CA" dirty="0" smtClean="0"/>
              <a:t>is it realistic?</a:t>
            </a:r>
          </a:p>
          <a:p>
            <a:pPr lvl="1"/>
            <a:r>
              <a:rPr lang="en-CA" dirty="0" smtClean="0"/>
              <a:t>is the context plausible?</a:t>
            </a:r>
          </a:p>
          <a:p>
            <a:pPr lvl="1"/>
            <a:r>
              <a:rPr lang="en-CA" dirty="0" smtClean="0"/>
              <a:t>are the person’s </a:t>
            </a:r>
            <a:r>
              <a:rPr lang="en-CA" dirty="0" smtClean="0"/>
              <a:t>motivations </a:t>
            </a:r>
            <a:r>
              <a:rPr lang="en-CA" dirty="0" smtClean="0"/>
              <a:t>plausible</a:t>
            </a:r>
          </a:p>
          <a:p>
            <a:pPr lvl="1"/>
            <a:r>
              <a:rPr lang="en-CA" dirty="0" smtClean="0"/>
              <a:t>would they really do those actions?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Develop alternate scenarios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813"/>
            <a:ext cx="2987824" cy="23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Image from</a:t>
            </a: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: 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34" y="5167432"/>
            <a:ext cx="5534784" cy="16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Alternate</a:t>
            </a:r>
            <a:br>
              <a:rPr lang="en-CA" sz="1200" dirty="0" smtClean="0"/>
            </a:br>
            <a:r>
              <a:rPr lang="en-CA" dirty="0" smtClean="0"/>
              <a:t>Steps 3+4. Use Snapshots Instead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0124"/>
            <a:ext cx="2221607" cy="22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68" y="1670124"/>
            <a:ext cx="2221607" cy="22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6" y="1684411"/>
            <a:ext cx="2207320" cy="220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91" y="4067175"/>
            <a:ext cx="2242145" cy="22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67175"/>
            <a:ext cx="2222748" cy="22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4744" y="6309320"/>
            <a:ext cx="7746429" cy="548680"/>
          </a:xfrm>
        </p:spPr>
        <p:txBody>
          <a:bodyPr/>
          <a:lstStyle/>
          <a:p>
            <a:r>
              <a:rPr lang="en-CA" sz="2400" i="1" dirty="0" smtClean="0"/>
              <a:t>Tip: exaggerate poses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736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Alternate</a:t>
            </a:r>
            <a:br>
              <a:rPr lang="en-CA" sz="1200" dirty="0" smtClean="0"/>
            </a:br>
            <a:r>
              <a:rPr lang="en-CA" dirty="0" smtClean="0"/>
              <a:t>Print Them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9986"/>
            <a:ext cx="8136904" cy="442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4744" y="6309320"/>
            <a:ext cx="7746429" cy="548680"/>
          </a:xfrm>
        </p:spPr>
        <p:txBody>
          <a:bodyPr/>
          <a:lstStyle/>
          <a:p>
            <a:r>
              <a:rPr lang="en-CA" sz="2400" i="1" dirty="0" smtClean="0"/>
              <a:t>Tip: 4”x4” minimum / photo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138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Alternate</a:t>
            </a:r>
            <a:br>
              <a:rPr lang="en-CA" sz="1200" dirty="0" smtClean="0"/>
            </a:br>
            <a:r>
              <a:rPr lang="en-CA" dirty="0" smtClean="0"/>
              <a:t>Annotate Them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4744" y="6309320"/>
            <a:ext cx="7746429" cy="548680"/>
          </a:xfrm>
        </p:spPr>
        <p:txBody>
          <a:bodyPr/>
          <a:lstStyle/>
          <a:p>
            <a:r>
              <a:rPr lang="en-CA" sz="2400" i="1" dirty="0" smtClean="0"/>
              <a:t>Tip: thick markers / tracing paper for alternates</a:t>
            </a:r>
            <a:endParaRPr lang="en-US" sz="2400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3152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Alternate</a:t>
            </a:r>
            <a:br>
              <a:rPr lang="en-CA" sz="1200" dirty="0" smtClean="0"/>
            </a:br>
            <a:r>
              <a:rPr lang="en-CA" dirty="0" smtClean="0"/>
              <a:t>Annotate Them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4744" y="6309320"/>
            <a:ext cx="7746429" cy="548680"/>
          </a:xfrm>
        </p:spPr>
        <p:txBody>
          <a:bodyPr/>
          <a:lstStyle/>
          <a:p>
            <a:r>
              <a:rPr lang="en-CA" sz="2400" i="1" dirty="0" smtClean="0"/>
              <a:t>Tip: annotations an extend beyond boundaries</a:t>
            </a:r>
            <a:endParaRPr lang="en-US" sz="2400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283473" cy="415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it have been made even shorter?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Alternate</a:t>
            </a:r>
            <a:br>
              <a:rPr lang="en-CA" sz="1200" dirty="0" smtClean="0"/>
            </a:br>
            <a:r>
              <a:rPr lang="en-CA" dirty="0" smtClean="0"/>
              <a:t>Draw additional elements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0167" y="6165304"/>
            <a:ext cx="7746429" cy="548680"/>
          </a:xfrm>
        </p:spPr>
        <p:txBody>
          <a:bodyPr/>
          <a:lstStyle/>
          <a:p>
            <a:r>
              <a:rPr lang="en-CA" sz="2400" i="1" dirty="0" smtClean="0"/>
              <a:t>Tip: Leave space on photos / white it out, or…</a:t>
            </a:r>
            <a:endParaRPr lang="en-US" sz="2400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8693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71" y="2868339"/>
            <a:ext cx="40862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7149"/>
            <a:ext cx="45243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Alternate</a:t>
            </a:r>
            <a:br>
              <a:rPr lang="en-CA" sz="1200" dirty="0" smtClean="0"/>
            </a:br>
            <a:r>
              <a:rPr lang="en-CA" dirty="0" smtClean="0"/>
              <a:t>Draw additional elements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4744" y="6309320"/>
            <a:ext cx="7746429" cy="548680"/>
          </a:xfrm>
        </p:spPr>
        <p:txBody>
          <a:bodyPr/>
          <a:lstStyle/>
          <a:p>
            <a:r>
              <a:rPr lang="en-CA" sz="2400" i="1" dirty="0" smtClean="0"/>
              <a:t>Tip: Use office supplies to create overlays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083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Alternate</a:t>
            </a:r>
            <a:br>
              <a:rPr lang="en-CA" sz="1200" dirty="0" smtClean="0"/>
            </a:br>
            <a:r>
              <a:rPr lang="en-CA" dirty="0" smtClean="0"/>
              <a:t>Add Storyline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6" y="1556792"/>
            <a:ext cx="83997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Alternate</a:t>
            </a:r>
            <a:br>
              <a:rPr lang="en-CA" sz="1200" dirty="0" smtClean="0"/>
            </a:br>
            <a:r>
              <a:rPr lang="en-CA" dirty="0" smtClean="0"/>
              <a:t>Complete Narrative Storyboard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13670" r="4718" b="25984"/>
          <a:stretch/>
        </p:blipFill>
        <p:spPr bwMode="auto">
          <a:xfrm>
            <a:off x="56361" y="1340768"/>
            <a:ext cx="909906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" y="4327996"/>
            <a:ext cx="9076215" cy="24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33400"/>
          </a:xfrm>
        </p:spPr>
        <p:txBody>
          <a:bodyPr/>
          <a:lstStyle/>
          <a:p>
            <a:r>
              <a:rPr lang="en-CA" sz="1200" dirty="0" smtClean="0"/>
              <a:t>PROTIP</a:t>
            </a:r>
            <a:r>
              <a:rPr lang="en-CA" sz="1200" dirty="0" smtClean="0"/>
              <a:t/>
            </a:r>
            <a:br>
              <a:rPr lang="en-CA" sz="1200" dirty="0" smtClean="0"/>
            </a:br>
            <a:r>
              <a:rPr lang="en-CA" dirty="0" smtClean="0"/>
              <a:t>Use Sticky Notes for your Frames</a:t>
            </a:r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9155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67" y="3429000"/>
            <a:ext cx="4987355" cy="329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006" y="4803812"/>
            <a:ext cx="7746429" cy="548680"/>
          </a:xfrm>
        </p:spPr>
        <p:txBody>
          <a:bodyPr/>
          <a:lstStyle/>
          <a:p>
            <a:r>
              <a:rPr lang="en-CA" sz="2400" i="1" dirty="0" smtClean="0"/>
              <a:t>Easier to</a:t>
            </a:r>
          </a:p>
          <a:p>
            <a:pPr lvl="1"/>
            <a:r>
              <a:rPr lang="en-CA" sz="2000" i="1" dirty="0" smtClean="0"/>
              <a:t>add</a:t>
            </a:r>
          </a:p>
          <a:p>
            <a:pPr lvl="1"/>
            <a:r>
              <a:rPr lang="en-CA" sz="2000" i="1" dirty="0" smtClean="0"/>
              <a:t>subtract</a:t>
            </a:r>
          </a:p>
          <a:p>
            <a:pPr lvl="1"/>
            <a:r>
              <a:rPr lang="en-CA" sz="2000" i="1" dirty="0" smtClean="0"/>
              <a:t>modify</a:t>
            </a:r>
          </a:p>
          <a:p>
            <a:pPr lvl="1"/>
            <a:r>
              <a:rPr lang="en-CA" sz="2000" i="1" dirty="0" smtClean="0"/>
              <a:t>alternatives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574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Vocabulary of shots</a:t>
            </a:r>
          </a:p>
          <a:p>
            <a:endParaRPr lang="en-CA" dirty="0" smtClean="0"/>
          </a:p>
          <a:p>
            <a:r>
              <a:rPr lang="en-CA" dirty="0" smtClean="0"/>
              <a:t>Narratives </a:t>
            </a:r>
            <a:endParaRPr lang="en-US" dirty="0" smtClean="0"/>
          </a:p>
          <a:p>
            <a:pPr lvl="1"/>
            <a:r>
              <a:rPr lang="en-CA" dirty="0" smtClean="0"/>
              <a:t>develop a story</a:t>
            </a:r>
          </a:p>
          <a:p>
            <a:pPr lvl="1"/>
            <a:r>
              <a:rPr lang="en-CA" dirty="0" smtClean="0"/>
              <a:t>illustrate </a:t>
            </a:r>
            <a:r>
              <a:rPr lang="en-CA" i="1" dirty="0" smtClean="0"/>
              <a:t>context</a:t>
            </a:r>
            <a:r>
              <a:rPr lang="en-CA" dirty="0" smtClean="0"/>
              <a:t> of interaction </a:t>
            </a:r>
          </a:p>
          <a:p>
            <a:pPr lvl="2"/>
            <a:r>
              <a:rPr lang="en-CA" dirty="0" smtClean="0"/>
              <a:t>from beginning to climax to conclusion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Narratives can be composed from</a:t>
            </a:r>
          </a:p>
          <a:p>
            <a:pPr lvl="1"/>
            <a:r>
              <a:rPr lang="en-CA" dirty="0" smtClean="0"/>
              <a:t>sketches and/or photos</a:t>
            </a:r>
          </a:p>
          <a:p>
            <a:pPr lvl="1"/>
            <a:r>
              <a:rPr lang="en-CA" dirty="0" smtClean="0"/>
              <a:t>annotations and explanatory notes</a:t>
            </a:r>
          </a:p>
          <a:p>
            <a:pPr marL="268287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871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“from presentations accompanying the book ‘Sketching User Experiences, the Workbook’, by S. Greenberg, S. Carpendale, N. Marquardt and B. Buxton”</a:t>
            </a:r>
            <a:endParaRPr lang="en-CA" sz="1000" dirty="0"/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>
              <a:buFontTx/>
              <a:buNone/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24580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349625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95575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663950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P3 +10 sketch critiques</a:t>
            </a:r>
          </a:p>
          <a:p>
            <a:pPr marL="514350" indent="-514350">
              <a:buAutoNum type="arabicPeriod"/>
            </a:pPr>
            <a:r>
              <a:rPr lang="en-US" dirty="0" smtClean="0"/>
              <a:t>Video, and why we should use them</a:t>
            </a:r>
          </a:p>
          <a:p>
            <a:pPr marL="514350" indent="-514350">
              <a:buAutoNum type="arabicPeriod"/>
            </a:pPr>
            <a:r>
              <a:rPr lang="en-US" dirty="0" smtClean="0"/>
              <a:t>Narrative storyboards</a:t>
            </a:r>
          </a:p>
          <a:p>
            <a:pPr marL="514350" indent="-514350">
              <a:buAutoNum type="arabicPeriod"/>
            </a:pPr>
            <a:r>
              <a:rPr lang="en-US" dirty="0" smtClean="0"/>
              <a:t>Tutorial: Kinect Gestures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r>
              <a:rPr lang="en-US" dirty="0" smtClean="0"/>
              <a:t>HW: Narrative storyboard for P3</a:t>
            </a:r>
          </a:p>
          <a:p>
            <a:r>
              <a:rPr lang="en-US" dirty="0" smtClean="0"/>
              <a:t>HW: Come up with a tutorial topic for Teddy (by Friday EOD)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videos?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videos? – for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investment – high payoff</a:t>
            </a:r>
          </a:p>
          <a:p>
            <a:endParaRPr lang="en-US" dirty="0" smtClean="0"/>
          </a:p>
          <a:p>
            <a:r>
              <a:rPr lang="en-US" dirty="0" smtClean="0"/>
              <a:t>Easy to understand</a:t>
            </a:r>
          </a:p>
          <a:p>
            <a:endParaRPr lang="en-US" dirty="0" smtClean="0"/>
          </a:p>
          <a:p>
            <a:r>
              <a:rPr lang="en-US" dirty="0" smtClean="0"/>
              <a:t>Can be viewed any time</a:t>
            </a:r>
          </a:p>
          <a:p>
            <a:endParaRPr lang="en-US" dirty="0" smtClean="0"/>
          </a:p>
          <a:p>
            <a:r>
              <a:rPr lang="en-US" dirty="0" smtClean="0"/>
              <a:t>Can be replayed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videos? –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you to focus on what’s important</a:t>
            </a:r>
          </a:p>
          <a:p>
            <a:endParaRPr lang="en-US" dirty="0" smtClean="0"/>
          </a:p>
          <a:p>
            <a:r>
              <a:rPr lang="en-US" dirty="0" smtClean="0"/>
              <a:t>Forces you to be concise</a:t>
            </a:r>
          </a:p>
          <a:p>
            <a:endParaRPr lang="en-US" dirty="0"/>
          </a:p>
          <a:p>
            <a:r>
              <a:rPr lang="en-US" dirty="0" smtClean="0"/>
              <a:t>Brings your interface and system to life!</a:t>
            </a:r>
          </a:p>
          <a:p>
            <a:endParaRPr lang="en-US" dirty="0" smtClean="0"/>
          </a:p>
          <a:p>
            <a:r>
              <a:rPr lang="en-US" dirty="0" smtClean="0"/>
              <a:t>It is an archive!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great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a lot of videos, and think about how they are </a:t>
            </a:r>
            <a:r>
              <a:rPr lang="en-US" u="sng" dirty="0" smtClean="0"/>
              <a:t>telling the story</a:t>
            </a:r>
            <a:endParaRPr lang="en-US" dirty="0" smtClean="0"/>
          </a:p>
          <a:p>
            <a:pPr marL="993775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are the </a:t>
            </a:r>
            <a:r>
              <a:rPr lang="en-US" b="1" dirty="0" smtClean="0"/>
              <a:t>elements</a:t>
            </a:r>
            <a:r>
              <a:rPr lang="en-US" dirty="0" smtClean="0"/>
              <a:t> of the story?</a:t>
            </a:r>
          </a:p>
          <a:p>
            <a:pPr marL="993775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b="1" dirty="0" smtClean="0"/>
              <a:t>scenes</a:t>
            </a:r>
            <a:r>
              <a:rPr lang="en-US" dirty="0" smtClean="0"/>
              <a:t> do they use to tell each element?</a:t>
            </a:r>
          </a:p>
          <a:p>
            <a:pPr marL="993775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b="1" dirty="0" smtClean="0"/>
              <a:t>shots</a:t>
            </a:r>
            <a:r>
              <a:rPr lang="en-US" dirty="0" smtClean="0"/>
              <a:t> do they use to construct the scene?</a:t>
            </a:r>
          </a:p>
          <a:p>
            <a:pPr marL="993775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Construct a narrative storyboard with a “sketching” mindset</a:t>
            </a:r>
          </a:p>
        </p:txBody>
      </p:sp>
    </p:spTree>
    <p:extLst>
      <p:ext uri="{BB962C8B-B14F-4D97-AF65-F5344CB8AC3E}">
        <p14:creationId xmlns:p14="http://schemas.microsoft.com/office/powerpoint/2010/main" val="23945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Phidgets.UIST2001.v2</Template>
  <TotalTime>1502</TotalTime>
  <Pages>9</Pages>
  <Words>884</Words>
  <Application>Microsoft Office PowerPoint</Application>
  <PresentationFormat>Letter Paper (8.5x11 in)</PresentationFormat>
  <Paragraphs>249</Paragraphs>
  <Slides>47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phidgets</vt:lpstr>
      <vt:lpstr>Agenda</vt:lpstr>
      <vt:lpstr>Peek</vt:lpstr>
      <vt:lpstr>Peek</vt:lpstr>
      <vt:lpstr>Peek</vt:lpstr>
      <vt:lpstr>Why make videos?</vt:lpstr>
      <vt:lpstr>Why videos? – for audience</vt:lpstr>
      <vt:lpstr>Why videos? – for you</vt:lpstr>
      <vt:lpstr>PowerPoint Presentation</vt:lpstr>
      <vt:lpstr>How to develop great videos</vt:lpstr>
      <vt:lpstr>The Narrative Storyboard</vt:lpstr>
      <vt:lpstr>Interface vs. Narrative Storyboard</vt:lpstr>
      <vt:lpstr>PowerPoint Presentation</vt:lpstr>
      <vt:lpstr>A Narrative Tells a Story</vt:lpstr>
      <vt:lpstr>Narrative Storyboard</vt:lpstr>
      <vt:lpstr>Vocabulary of Camera Shots</vt:lpstr>
      <vt:lpstr>Vocabulary of Camera Shots</vt:lpstr>
      <vt:lpstr>1. Outline storyboard frames for scenario</vt:lpstr>
      <vt:lpstr>2. Develop the Storyline</vt:lpstr>
      <vt:lpstr>2. Develop the Storyline</vt:lpstr>
      <vt:lpstr>A Storyline</vt:lpstr>
      <vt:lpstr>2. Develop the Storyline</vt:lpstr>
      <vt:lpstr>3. Sketch Establishing Shot</vt:lpstr>
      <vt:lpstr>3. Sketch Establishing Shot</vt:lpstr>
      <vt:lpstr>4. Continue storyline </vt:lpstr>
      <vt:lpstr>4. Continue storyline </vt:lpstr>
      <vt:lpstr>4. Continue storyline </vt:lpstr>
      <vt:lpstr>4. Continue storyline </vt:lpstr>
      <vt:lpstr>4. Continue storyline </vt:lpstr>
      <vt:lpstr>5. Emphasize Actions and Motions</vt:lpstr>
      <vt:lpstr>5. Emphasize Actions and Motions</vt:lpstr>
      <vt:lpstr>5. Emphasize Actions and Motions</vt:lpstr>
      <vt:lpstr>5. Emphasize Actions and Motions</vt:lpstr>
      <vt:lpstr>5. Emphasize Actions and Motions</vt:lpstr>
      <vt:lpstr>5. Emphasize Actions and Motions</vt:lpstr>
      <vt:lpstr>6. Demonstrate and Iterate</vt:lpstr>
      <vt:lpstr>Alternate Steps 3+4. Use Snapshots Instead</vt:lpstr>
      <vt:lpstr>Alternate Print Them</vt:lpstr>
      <vt:lpstr>Alternate Annotate Them</vt:lpstr>
      <vt:lpstr>Alternate Annotate Them</vt:lpstr>
      <vt:lpstr>Alternate Draw additional elements</vt:lpstr>
      <vt:lpstr>Alternate Draw additional elements</vt:lpstr>
      <vt:lpstr>Alternate Add Storyline</vt:lpstr>
      <vt:lpstr>Alternate Complete Narrative Storyboard</vt:lpstr>
      <vt:lpstr>PROTIP Use Sticky Notes for your Frames</vt:lpstr>
      <vt:lpstr>You now know</vt:lpstr>
      <vt:lpstr>Permissions</vt:lpstr>
      <vt:lpstr>Agenda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481</dc:title>
  <dc:creator>Saul Greenberg</dc:creator>
  <cp:lastModifiedBy>Tony</cp:lastModifiedBy>
  <cp:revision>307</cp:revision>
  <cp:lastPrinted>1998-08-16T20:55:46Z</cp:lastPrinted>
  <dcterms:created xsi:type="dcterms:W3CDTF">1995-08-10T13:01:54Z</dcterms:created>
  <dcterms:modified xsi:type="dcterms:W3CDTF">2013-11-20T16:36:02Z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