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9" r:id="rId11"/>
    <p:sldId id="268" r:id="rId12"/>
    <p:sldId id="266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84" y="-12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3A1DB-8E4B-454C-88C5-9DE4AE3B3B9B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2AA23-5C64-46FB-BC4C-8B0FD7044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14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zer.com/videos/elevator-psychology.php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su-interior-design-2015.blogspot.ca/2011/09/student-work-theory-of-territoriality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alk%3AProxemic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upload.wikimedia.org/wikipedia/commons/9/98/Personal_Spaces_in_Proxemics.svg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nm.edu/~sheppard/proxemics.htm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lasvegas-injurylawyers.com/wp-content/uploads/2013/03/crowded_bus.jpg" TargetMode="External"/><Relationship Id="rId4" Type="http://schemas.openxmlformats.org/officeDocument/2006/relationships/hyperlink" Target="http://www.rdillman.com/HFCL/TUTOR/Relation/relate1.html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ity-sitcom.wikia.com/wiki/Cafeteria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usic.berkeley.edu/about/images/library-desks.jpg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uardian.com/commentisfree/2012/jul/27/skype-encyption-methods-police-access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workformums.co.uk/job-interviews-via-skype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llbuxton.com/hydra.html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billbuxton.com/hydraNarrative.htm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http://www.guzer.com/videos/elevator-psychology.php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AA23-5C64-46FB-BC4C-8B0FD70448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69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http://wsu-interior-design-2015.blogspot.ca/2011/09/student-work-theory-of-territoriality.html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AA23-5C64-46FB-BC4C-8B0FD70448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34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http://en.wikipedia.org/wiki/Talk%3AProxemics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http://upload.wikimedia.org/wikipedia/commons/9/98/Personal_Spaces_in_Proxemics.svg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AA23-5C64-46FB-BC4C-8B0FD70448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74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http://www.cs.unm.edu/~sheppard/proxemics.htm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http://www.rdillman.com/HFCL/TUTOR/Relation/relate1.html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Saudi Arabia: you would come away thinking he was pushy; and he would think you were stand-off-</a:t>
            </a:r>
            <a:r>
              <a:rPr lang="en-US" dirty="0" err="1" smtClean="0"/>
              <a:t>ish</a:t>
            </a:r>
            <a:endParaRPr lang="en-US" dirty="0" smtClean="0"/>
          </a:p>
          <a:p>
            <a:r>
              <a:rPr lang="en-US" dirty="0" smtClean="0"/>
              <a:t>Netherlands:</a:t>
            </a:r>
            <a:r>
              <a:rPr lang="en-US" baseline="0" dirty="0" smtClean="0"/>
              <a:t> way more personal space</a:t>
            </a:r>
          </a:p>
          <a:p>
            <a:r>
              <a:rPr lang="en-US" baseline="0" dirty="0" smtClean="0"/>
              <a:t>Japan: people are literally pushed onto planes</a:t>
            </a:r>
          </a:p>
          <a:p>
            <a:endParaRPr lang="en-US" baseline="0" dirty="0" smtClean="0"/>
          </a:p>
          <a:p>
            <a:r>
              <a:rPr lang="en-US" dirty="0" smtClean="0">
                <a:hlinkClick r:id="rId5"/>
              </a:rPr>
              <a:t>http://www.lasvegas-injurylawyers.com/wp-content/uploads/2013/03/crowded_bus.jpg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AA23-5C64-46FB-BC4C-8B0FD70448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40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http://community-sitcom.wikia.com/wiki/Cafeteria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AA23-5C64-46FB-BC4C-8B0FD70448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20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http://music.berkeley.edu/about/images/library-desks.jpg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AA23-5C64-46FB-BC4C-8B0FD70448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40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AA23-5C64-46FB-BC4C-8B0FD70448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59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http://www.theguardian.com/commentisfree/2012/jul/27/skype-encyption-methods-police-access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http://www.workformums.co.uk/job-interviews-via-skype/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AA23-5C64-46FB-BC4C-8B0FD70448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03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http://www.billbuxton.com/hydra.html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http://www.billbuxton.com/hydraNarrative.htm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AA23-5C64-46FB-BC4C-8B0FD70448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3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58E2-C08D-42A9-86E2-4457916BFA58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4C5A-A0CB-4D37-A01D-B945D393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48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58E2-C08D-42A9-86E2-4457916BFA58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4C5A-A0CB-4D37-A01D-B945D393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56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58E2-C08D-42A9-86E2-4457916BFA58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4C5A-A0CB-4D37-A01D-B945D393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2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58E2-C08D-42A9-86E2-4457916BFA58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4C5A-A0CB-4D37-A01D-B945D393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20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58E2-C08D-42A9-86E2-4457916BFA58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4C5A-A0CB-4D37-A01D-B945D393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6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58E2-C08D-42A9-86E2-4457916BFA58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4C5A-A0CB-4D37-A01D-B945D393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0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58E2-C08D-42A9-86E2-4457916BFA58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4C5A-A0CB-4D37-A01D-B945D393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4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58E2-C08D-42A9-86E2-4457916BFA58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4C5A-A0CB-4D37-A01D-B945D393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6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58E2-C08D-42A9-86E2-4457916BFA58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4C5A-A0CB-4D37-A01D-B945D393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1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58E2-C08D-42A9-86E2-4457916BFA58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4C5A-A0CB-4D37-A01D-B945D393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1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58E2-C08D-42A9-86E2-4457916BFA58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4C5A-A0CB-4D37-A01D-B945D393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61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D58E2-C08D-42A9-86E2-4457916BFA58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84C5A-A0CB-4D37-A01D-B945D393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4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P2 Deliverables</a:t>
            </a:r>
          </a:p>
          <a:p>
            <a:r>
              <a:rPr lang="en-US" dirty="0" smtClean="0"/>
              <a:t>Introduction to Proxemics &amp; P3</a:t>
            </a:r>
          </a:p>
          <a:p>
            <a:r>
              <a:rPr lang="en-US" dirty="0" smtClean="0"/>
              <a:t>Tutorial: Getting started with the Kinect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859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 Talkers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19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Proxemics, Culture and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Culture impacts what is considered “personal space” and “social space”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also allow for temporary violations depending on context</a:t>
            </a:r>
            <a:endParaRPr lang="en-US" dirty="0"/>
          </a:p>
        </p:txBody>
      </p:sp>
      <p:pic>
        <p:nvPicPr>
          <p:cNvPr id="7170" name="Picture 2" descr="speech dist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2" y="2667000"/>
            <a:ext cx="428686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lasvegas-injurylawyers.com/wp-content/uploads/2013/03/crowded_bu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3" t="16432"/>
          <a:stretch/>
        </p:blipFill>
        <p:spPr bwMode="auto">
          <a:xfrm>
            <a:off x="4876800" y="4388637"/>
            <a:ext cx="3505200" cy="246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184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of Proxemics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implication: design of architectural spaces</a:t>
            </a:r>
            <a:endParaRPr lang="en-US" dirty="0"/>
          </a:p>
        </p:txBody>
      </p:sp>
      <p:pic>
        <p:nvPicPr>
          <p:cNvPr id="5122" name="Picture 2" descr="http://images2.wikia.nocookie.net/__cb20120321142858/community-sitcom/images/0/08/Greendale_cafeter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586155"/>
            <a:ext cx="7591425" cy="427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784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Spaces</a:t>
            </a:r>
            <a:endParaRPr lang="en-US" dirty="0"/>
          </a:p>
        </p:txBody>
      </p:sp>
      <p:pic>
        <p:nvPicPr>
          <p:cNvPr id="6146" name="Picture 2" descr="http://music.berkeley.edu/about/images/library-des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14450"/>
            <a:ext cx="739140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309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Proxemics and Interpersonal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modulate the volume of our speech, or our physical distance depending on how “far” someone is</a:t>
            </a:r>
          </a:p>
          <a:p>
            <a:r>
              <a:rPr lang="en-US" dirty="0" smtClean="0"/>
              <a:t>We understand the role of physical orientation in determining attention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81000" y="4191000"/>
            <a:ext cx="3632200" cy="2527300"/>
            <a:chOff x="381000" y="4191000"/>
            <a:chExt cx="3632200" cy="2527300"/>
          </a:xfrm>
        </p:grpSpPr>
        <p:grpSp>
          <p:nvGrpSpPr>
            <p:cNvPr id="6" name="Group 5"/>
            <p:cNvGrpSpPr/>
            <p:nvPr/>
          </p:nvGrpSpPr>
          <p:grpSpPr>
            <a:xfrm>
              <a:off x="1143000" y="5410200"/>
              <a:ext cx="533400" cy="1295400"/>
              <a:chOff x="1143000" y="5410200"/>
              <a:chExt cx="533400" cy="12954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143000" y="5410200"/>
                <a:ext cx="457200" cy="1295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1219200" y="58293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 rot="10800000">
              <a:off x="2019300" y="5422900"/>
              <a:ext cx="533400" cy="1295400"/>
              <a:chOff x="1143000" y="5410200"/>
              <a:chExt cx="533400" cy="12954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143000" y="5410200"/>
                <a:ext cx="457200" cy="1295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219200" y="58293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ounded Rectangular Callout 9"/>
            <p:cNvSpPr/>
            <p:nvPr/>
          </p:nvSpPr>
          <p:spPr>
            <a:xfrm>
              <a:off x="381000" y="4191000"/>
              <a:ext cx="3632200" cy="990600"/>
            </a:xfrm>
            <a:prstGeom prst="wedgeRoundRectCallout">
              <a:avLst>
                <a:gd name="adj1" fmla="val -4988"/>
                <a:gd name="adj2" fmla="val 81731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I WON’T YELL AT YOU WHEN WE ARE THIS CLOSE TO ONE ANOTHER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1474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Conferencing</a:t>
            </a:r>
            <a:endParaRPr lang="en-US" dirty="0"/>
          </a:p>
        </p:txBody>
      </p:sp>
      <p:pic>
        <p:nvPicPr>
          <p:cNvPr id="9218" name="Picture 2" descr="http://workformums.co.uk/wp-content/uploads/2013/05/sk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4155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6200" y="1371600"/>
            <a:ext cx="4610100" cy="4629329"/>
            <a:chOff x="4191000" y="4191000"/>
            <a:chExt cx="4610100" cy="4629329"/>
          </a:xfrm>
        </p:grpSpPr>
        <p:pic>
          <p:nvPicPr>
            <p:cNvPr id="5" name="Picture 2" descr="Teenager talking on Skype on Apple laptop computer, England, Britain, U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4191000"/>
              <a:ext cx="4381500" cy="2628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191000" y="7620000"/>
              <a:ext cx="28575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We haven’t gotten “it” right</a:t>
              </a:r>
            </a:p>
            <a:p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Voice modulation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Head/gaze orientation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8340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Spatial Cues and Video Conferencing</a:t>
            </a:r>
            <a:endParaRPr lang="en-US" dirty="0"/>
          </a:p>
        </p:txBody>
      </p:sp>
      <p:pic>
        <p:nvPicPr>
          <p:cNvPr id="10242" name="Picture 2" descr="http://www.billbuxton.com/hydr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880" y="2895600"/>
            <a:ext cx="465102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billbuxton.com/hydraPhysic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411287"/>
            <a:ext cx="3958165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79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Computers don’t understand proxemics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Spatial relationships (orientation, proximity) directly impact human relationships (and interactions) with technology</a:t>
            </a:r>
          </a:p>
          <a:p>
            <a:endParaRPr lang="en-US" dirty="0" smtClean="0"/>
          </a:p>
          <a:p>
            <a:r>
              <a:rPr lang="en-US" dirty="0" smtClean="0"/>
              <a:t>Spatial relationships between pieces of technology can help constrain the set of possible interactions</a:t>
            </a:r>
          </a:p>
        </p:txBody>
      </p:sp>
    </p:spTree>
    <p:extLst>
      <p:ext uri="{BB962C8B-B14F-4D97-AF65-F5344CB8AC3E}">
        <p14:creationId xmlns:p14="http://schemas.microsoft.com/office/powerpoint/2010/main" val="337923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Public Displays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2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Proxemics and the Media Centre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9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P2 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Demonstrated in class</a:t>
            </a:r>
          </a:p>
          <a:p>
            <a:pPr lvl="1"/>
            <a:r>
              <a:rPr lang="en-US" dirty="0" smtClean="0"/>
              <a:t>Information Appliance {form factor, aesthetics, level of engagement, how well it fits its function/role}</a:t>
            </a:r>
          </a:p>
          <a:p>
            <a:pPr lvl="1"/>
            <a:r>
              <a:rPr lang="en-US" dirty="0" smtClean="0"/>
              <a:t>Cell Phone</a:t>
            </a:r>
          </a:p>
          <a:p>
            <a:pPr lvl="1"/>
            <a:r>
              <a:rPr lang="en-US" dirty="0" smtClean="0"/>
              <a:t>Interconnection</a:t>
            </a:r>
          </a:p>
          <a:p>
            <a:pPr lvl="1"/>
            <a:r>
              <a:rPr lang="en-US" dirty="0" smtClean="0"/>
              <a:t>Portfolio (visual project summary) </a:t>
            </a:r>
            <a:r>
              <a:rPr lang="en-US" dirty="0" err="1" smtClean="0"/>
              <a:t>incl</a:t>
            </a:r>
            <a:r>
              <a:rPr lang="en-US" dirty="0" smtClean="0"/>
              <a:t>/ video</a:t>
            </a:r>
          </a:p>
          <a:p>
            <a:r>
              <a:rPr lang="en-US" dirty="0" smtClean="0"/>
              <a:t>Handed in (copied to a USB key):</a:t>
            </a:r>
          </a:p>
          <a:p>
            <a:pPr lvl="1"/>
            <a:r>
              <a:rPr lang="en-US" dirty="0" smtClean="0"/>
              <a:t>Digital copies of your personas (as PDFs)</a:t>
            </a:r>
          </a:p>
          <a:p>
            <a:pPr lvl="1"/>
            <a:r>
              <a:rPr lang="en-US" dirty="0" smtClean="0"/>
              <a:t>Digital copy of your final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10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P3: </a:t>
            </a:r>
            <a:r>
              <a:rPr lang="en-US" dirty="0" err="1" smtClean="0"/>
              <a:t>Proxemic</a:t>
            </a:r>
            <a:r>
              <a:rPr lang="en-US" dirty="0" smtClean="0"/>
              <a:t>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Sketch, design, implement and document via a portfolio a display whose contents</a:t>
            </a:r>
          </a:p>
          <a:p>
            <a:pPr lvl="1"/>
            <a:r>
              <a:rPr lang="en-US" dirty="0"/>
              <a:t>react to the proximity (distance) of a person from it</a:t>
            </a:r>
          </a:p>
          <a:p>
            <a:pPr lvl="1"/>
            <a:r>
              <a:rPr lang="en-US" dirty="0"/>
              <a:t>can be manipulated by gestures appropriate to that </a:t>
            </a:r>
            <a:r>
              <a:rPr lang="en-US" dirty="0" smtClean="0"/>
              <a:t>distance</a:t>
            </a:r>
          </a:p>
          <a:p>
            <a:pPr lvl="1"/>
            <a:r>
              <a:rPr lang="en-US" dirty="0"/>
              <a:t>the display will change its contents (as well as how people can interact with it) as a function of distance and orientation (see the papers and videos below for important examples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Starting points</a:t>
            </a:r>
          </a:p>
          <a:p>
            <a:pPr lvl="1"/>
            <a:r>
              <a:rPr lang="en-US" dirty="0"/>
              <a:t>advertisement </a:t>
            </a:r>
            <a:r>
              <a:rPr lang="en-US" dirty="0" smtClean="0"/>
              <a:t>display,  home calendar,  photo display, announcement board, video player, board </a:t>
            </a:r>
            <a:r>
              <a:rPr lang="en-US" dirty="0"/>
              <a:t>to leave notes (e.g., use the windows phones</a:t>
            </a:r>
            <a:r>
              <a:rPr lang="en-US" dirty="0" smtClean="0"/>
              <a:t>), stock </a:t>
            </a:r>
            <a:r>
              <a:rPr lang="en-US" dirty="0"/>
              <a:t>market </a:t>
            </a:r>
            <a:r>
              <a:rPr lang="en-US" dirty="0" smtClean="0"/>
              <a:t>overview, …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66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P3: </a:t>
            </a:r>
            <a:r>
              <a:rPr lang="en-US" dirty="0" err="1" smtClean="0"/>
              <a:t>Proxemic</a:t>
            </a:r>
            <a:r>
              <a:rPr lang="en-US" dirty="0" smtClean="0"/>
              <a:t>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 (for 11/13): Find a real-life display. Study, and photograph people interacting with the display [as a function of proximity]. Create a “persona” for this display.</a:t>
            </a:r>
          </a:p>
          <a:p>
            <a:endParaRPr lang="en-US" dirty="0"/>
          </a:p>
          <a:p>
            <a:r>
              <a:rPr lang="en-US" dirty="0" smtClean="0"/>
              <a:t>HW (for 11/18): First 10 sketches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91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Proxemics and Interaction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93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Breaching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An experiment that seeks to examine people’s reactions to violations of commonly accepted social norms.</a:t>
            </a:r>
          </a:p>
          <a:p>
            <a:r>
              <a:rPr lang="en-US" sz="2400" dirty="0"/>
              <a:t>Staring at people in an elevator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/>
              <a:t>Wearing an enormous hat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/>
              <a:t>Trying to pay for things with a fictional currency and insisting that it is better than real money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/>
              <a:t>Yelling, reciting gibberish, singing badly and loudly in public.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70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2.bp.blogspot.com/-sjBhzSxNsEY/ToT13D4jS-I/AAAAAAAABA4/TdRbL87KcOQ/s1600/OB4-territory-4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7200"/>
            <a:ext cx="9105567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610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3.bp.blogspot.com/-e8QNAXuQqlQ/ToT1QRRrg8I/AAAAAAAABAg/G5G3QGuekUw/s1600/OB4-territory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067800" cy="616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971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3.bp.blogspot.com/-TFeXx3j7kC4/ToT1Qrpqz2I/AAAAAAAABAw/uXabKANyLp0/s1600/OB4-territory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" b="2494"/>
          <a:stretch/>
        </p:blipFill>
        <p:spPr bwMode="auto">
          <a:xfrm>
            <a:off x="198120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297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Edward Hall’s Proxemics (1963)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Impact of </a:t>
            </a:r>
            <a:r>
              <a:rPr lang="en-US" dirty="0" err="1" smtClean="0"/>
              <a:t>proxemic</a:t>
            </a:r>
            <a:r>
              <a:rPr lang="en-US" dirty="0" smtClean="0"/>
              <a:t> </a:t>
            </a:r>
            <a:r>
              <a:rPr lang="en-US" dirty="0" err="1" smtClean="0"/>
              <a:t>behaviour</a:t>
            </a:r>
            <a:r>
              <a:rPr lang="en-US" dirty="0" smtClean="0"/>
              <a:t> on interpersonal communication</a:t>
            </a:r>
          </a:p>
          <a:p>
            <a:pPr lvl="1"/>
            <a:r>
              <a:rPr lang="en-US" dirty="0" smtClean="0"/>
              <a:t>How close do you let your family get to you?</a:t>
            </a:r>
          </a:p>
          <a:p>
            <a:pPr lvl="1"/>
            <a:r>
              <a:rPr lang="en-US" dirty="0" smtClean="0"/>
              <a:t>How close do you let your close friends get to you?</a:t>
            </a:r>
          </a:p>
          <a:p>
            <a:pPr lvl="1"/>
            <a:r>
              <a:rPr lang="en-US" dirty="0" smtClean="0"/>
              <a:t>How close do you allow acquaintances get to you?</a:t>
            </a:r>
          </a:p>
          <a:p>
            <a:pPr lvl="1"/>
            <a:r>
              <a:rPr lang="en-US" dirty="0" smtClean="0"/>
              <a:t>How close do you allow random strangers get to you?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93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Edward Hall’s “Reaction Bubbles”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upload.wikimedia.org/wikipedia/commons/thumb/9/98/Personal_Spaces_in_Proxemics.svg/500px-Personal_Spaces_in_Proxemic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799"/>
            <a:ext cx="7007225" cy="533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975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592</Words>
  <Application>Microsoft Office PowerPoint</Application>
  <PresentationFormat>On-screen Show (4:3)</PresentationFormat>
  <Paragraphs>91</Paragraphs>
  <Slides>21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Agenda</vt:lpstr>
      <vt:lpstr>P2 Deliverables</vt:lpstr>
      <vt:lpstr>Proxemics and Interaction Design</vt:lpstr>
      <vt:lpstr>Breaching Experiments</vt:lpstr>
      <vt:lpstr>PowerPoint Presentation</vt:lpstr>
      <vt:lpstr>PowerPoint Presentation</vt:lpstr>
      <vt:lpstr>PowerPoint Presentation</vt:lpstr>
      <vt:lpstr>Edward Hall’s Proxemics (1963)</vt:lpstr>
      <vt:lpstr>Edward Hall’s “Reaction Bubbles”</vt:lpstr>
      <vt:lpstr>Close Talkers</vt:lpstr>
      <vt:lpstr>Proxemics, Culture and Context</vt:lpstr>
      <vt:lpstr>Implications of Proxemics</vt:lpstr>
      <vt:lpstr>Architectural Spaces</vt:lpstr>
      <vt:lpstr>Proxemics and Interpersonal Interaction</vt:lpstr>
      <vt:lpstr>Video Conferencing</vt:lpstr>
      <vt:lpstr>Spatial Cues and Video Conferencing</vt:lpstr>
      <vt:lpstr>Computers don’t understand proxemics</vt:lpstr>
      <vt:lpstr>Interactive Public Displays</vt:lpstr>
      <vt:lpstr>Proxemics and the Media Centre</vt:lpstr>
      <vt:lpstr>P3: Proxemic Display</vt:lpstr>
      <vt:lpstr>P3: Proxemic Display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Tony</dc:creator>
  <cp:lastModifiedBy>Tony</cp:lastModifiedBy>
  <cp:revision>7</cp:revision>
  <dcterms:created xsi:type="dcterms:W3CDTF">2013-11-06T15:22:42Z</dcterms:created>
  <dcterms:modified xsi:type="dcterms:W3CDTF">2013-11-06T16:23:49Z</dcterms:modified>
</cp:coreProperties>
</file>