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449" r:id="rId2"/>
    <p:sldId id="441" r:id="rId3"/>
    <p:sldId id="442" r:id="rId4"/>
    <p:sldId id="443" r:id="rId5"/>
    <p:sldId id="444" r:id="rId6"/>
    <p:sldId id="445" r:id="rId7"/>
    <p:sldId id="447" r:id="rId8"/>
    <p:sldId id="446" r:id="rId9"/>
    <p:sldId id="256" r:id="rId10"/>
    <p:sldId id="411" r:id="rId11"/>
    <p:sldId id="420" r:id="rId12"/>
    <p:sldId id="421" r:id="rId13"/>
    <p:sldId id="423" r:id="rId14"/>
    <p:sldId id="422" r:id="rId15"/>
    <p:sldId id="388" r:id="rId16"/>
    <p:sldId id="424" r:id="rId17"/>
    <p:sldId id="427" r:id="rId18"/>
    <p:sldId id="425" r:id="rId19"/>
    <p:sldId id="426" r:id="rId20"/>
    <p:sldId id="429" r:id="rId21"/>
    <p:sldId id="430" r:id="rId22"/>
    <p:sldId id="428" r:id="rId23"/>
    <p:sldId id="431" r:id="rId24"/>
    <p:sldId id="432" r:id="rId25"/>
    <p:sldId id="435" r:id="rId26"/>
    <p:sldId id="436" r:id="rId27"/>
    <p:sldId id="437" r:id="rId28"/>
    <p:sldId id="438" r:id="rId29"/>
    <p:sldId id="439" r:id="rId30"/>
    <p:sldId id="419" r:id="rId31"/>
    <p:sldId id="307" r:id="rId32"/>
    <p:sldId id="341" r:id="rId3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DDDDDD"/>
    <a:srgbClr val="FFFFFF"/>
    <a:srgbClr val="FF9900"/>
    <a:srgbClr val="96969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91174" autoAdjust="0"/>
  </p:normalViewPr>
  <p:slideViewPr>
    <p:cSldViewPr>
      <p:cViewPr>
        <p:scale>
          <a:sx n="67" d="100"/>
          <a:sy n="67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00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1500" y="8674100"/>
            <a:ext cx="2860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674100"/>
            <a:ext cx="28019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CA5B204D-E43D-4561-B014-1675F987C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0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45DD6B5F-9169-4423-8B97-76BF0AEA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57550" y="9144000"/>
            <a:ext cx="800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43" tIns="47872" rIns="92443" bIns="47872">
            <a:spAutoFit/>
          </a:bodyPr>
          <a:lstStyle>
            <a:lvl1pPr defTabSz="9366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66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66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66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66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latin typeface="Arial" charset="0"/>
              </a:rPr>
              <a:t>Page </a:t>
            </a:r>
            <a:fld id="{C5E86B5A-4EDE-4E12-B7CA-15C5E1B14C8E}" type="slidenum">
              <a:rPr lang="en-US" altLang="en-US" sz="1200" b="0">
                <a:latin typeface="Arial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56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4" tIns="49523" rIns="97394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821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about using a fat ink rather than pixel-sized</a:t>
            </a:r>
            <a:r>
              <a:rPr lang="en-US" baseline="0" dirty="0" smtClean="0"/>
              <a:t> 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6B5F-9169-4423-8B97-76BF0AEAB7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2E551D2-42B3-4312-9225-7612CDECAA72}" type="slidenum">
              <a:rPr lang="en-US" altLang="en-US" sz="1000" b="0" smtClean="0">
                <a:latin typeface="Times New Roman" pitchFamily="18" charset="0"/>
              </a:rPr>
              <a:pPr/>
              <a:t>17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7671306-1E39-4562-80B1-A20080134B05}" type="slidenum">
              <a:rPr lang="en-US" altLang="en-US" sz="1000" b="0" smtClean="0">
                <a:latin typeface="Times New Roman" pitchFamily="18" charset="0"/>
              </a:rPr>
              <a:pPr/>
              <a:t>18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0F93220-05EA-472D-B3E4-E6FE4EEF0596}" type="slidenum">
              <a:rPr lang="en-US" altLang="en-US" sz="1000" b="0" smtClean="0">
                <a:latin typeface="Times New Roman" pitchFamily="18" charset="0"/>
              </a:rPr>
              <a:pPr/>
              <a:t>19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03E65AB-02AC-489F-87FA-0678F75084F3}" type="slidenum">
              <a:rPr lang="en-US" altLang="en-US" sz="1000" b="0" smtClean="0">
                <a:latin typeface="Times New Roman" pitchFamily="18" charset="0"/>
              </a:rPr>
              <a:pPr/>
              <a:t>20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63F7F2F-1FC5-48F0-817B-F08742B08953}" type="slidenum">
              <a:rPr lang="en-US" altLang="en-US" sz="1000" b="0" smtClean="0">
                <a:latin typeface="Times New Roman" pitchFamily="18" charset="0"/>
              </a:rPr>
              <a:pPr/>
              <a:t>21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9837BF5-7433-4FE7-9458-A4C910EFD0F8}" type="slidenum">
              <a:rPr lang="en-US" altLang="en-US" sz="1000" b="0" smtClean="0">
                <a:latin typeface="Times New Roman" pitchFamily="18" charset="0"/>
              </a:rPr>
              <a:pPr/>
              <a:t>22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8CE215B-6016-448E-ABAD-F29537AA8DAA}" type="slidenum">
              <a:rPr lang="en-US" altLang="en-US" sz="1000" b="0" smtClean="0">
                <a:latin typeface="Times New Roman" pitchFamily="18" charset="0"/>
              </a:rPr>
              <a:pPr/>
              <a:t>23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F7F3335-1A15-438B-BAA6-F653CF6098A6}" type="slidenum">
              <a:rPr lang="en-US" altLang="en-US" sz="1000" b="0" smtClean="0">
                <a:latin typeface="Times New Roman" pitchFamily="18" charset="0"/>
              </a:rPr>
              <a:pPr/>
              <a:t>24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978ABF3-0E10-4342-851E-D07295CC9AA0}" type="slidenum">
              <a:rPr lang="en-US" altLang="en-US" sz="1000" b="0" smtClean="0">
                <a:latin typeface="Times New Roman" pitchFamily="18" charset="0"/>
              </a:rPr>
              <a:pPr/>
              <a:t>25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CF5451F-6D64-4115-A774-70712AF00788}" type="slidenum">
              <a:rPr lang="en-US" altLang="en-US" sz="1000" b="0" smtClean="0">
                <a:latin typeface="Times New Roman" pitchFamily="18" charset="0"/>
              </a:rPr>
              <a:pPr/>
              <a:t>26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7D01BEB-CD15-4413-B57E-288AE8256374}" type="slidenum">
              <a:rPr lang="en-US" altLang="en-US" sz="1000" b="0" smtClean="0">
                <a:latin typeface="Times New Roman" pitchFamily="18" charset="0"/>
              </a:rPr>
              <a:pPr/>
              <a:t>9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alt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CC45D09-B220-406F-980E-05DCB75D68FC}" type="slidenum">
              <a:rPr lang="en-US" altLang="en-US" sz="1000" b="0" smtClean="0">
                <a:latin typeface="Times New Roman" pitchFamily="18" charset="0"/>
              </a:rPr>
              <a:pPr/>
              <a:t>27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CF5451F-6D64-4115-A774-70712AF00788}" type="slidenum">
              <a:rPr lang="en-US" altLang="en-US" sz="1000" b="0" smtClean="0">
                <a:latin typeface="Times New Roman" pitchFamily="18" charset="0"/>
              </a:rPr>
              <a:pPr/>
              <a:t>29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AE2778C-3F5D-4186-8060-4F48A7699077}" type="slidenum">
              <a:rPr lang="en-US" altLang="en-US" sz="1000" b="0" smtClean="0">
                <a:latin typeface="Times New Roman" pitchFamily="18" charset="0"/>
              </a:rPr>
              <a:pPr/>
              <a:t>30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15F9289-5712-4F1B-B512-6BE458A81EEE}" type="slidenum">
              <a:rPr lang="en-US" altLang="en-US" sz="1000" b="0" smtClean="0">
                <a:latin typeface="Times New Roman" pitchFamily="18" charset="0"/>
              </a:rPr>
              <a:pPr/>
              <a:t>31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29B18E9-6FCC-48A2-9871-51C23A1E5E9C}" type="slidenum">
              <a:rPr lang="en-US" altLang="en-US" sz="1000" b="0" smtClean="0">
                <a:latin typeface="Times New Roman" pitchFamily="18" charset="0"/>
              </a:rPr>
              <a:pPr/>
              <a:t>10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D5D96B9-0C27-4E5A-B38D-17AACB519A36}" type="slidenum">
              <a:rPr lang="en-US" altLang="en-US" sz="1000" b="0" smtClean="0">
                <a:latin typeface="Times New Roman" pitchFamily="18" charset="0"/>
              </a:rPr>
              <a:pPr/>
              <a:t>11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A5AB16-D17B-4AC7-84D3-22214473878F}" type="slidenum">
              <a:rPr lang="en-US" altLang="en-US" sz="1000" b="0" smtClean="0">
                <a:latin typeface="Times New Roman" pitchFamily="18" charset="0"/>
              </a:rPr>
              <a:pPr/>
              <a:t>12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C2CE0F7-7061-4BA8-B5B1-7F8F4B32E339}" type="slidenum">
              <a:rPr lang="en-US" altLang="en-US" sz="1000" b="0" smtClean="0">
                <a:latin typeface="Times New Roman" pitchFamily="18" charset="0"/>
              </a:rPr>
              <a:pPr/>
              <a:t>13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9DDFF75-6876-4B35-B801-4D2D0D7760B0}" type="slidenum">
              <a:rPr lang="en-US" altLang="en-US" sz="1000" b="0" smtClean="0">
                <a:latin typeface="Times New Roman" pitchFamily="18" charset="0"/>
              </a:rPr>
              <a:pPr/>
              <a:t>14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220D934-28B8-484B-B161-A017C428C465}" type="slidenum">
              <a:rPr lang="en-US" altLang="en-US" sz="1000" b="0" smtClean="0">
                <a:latin typeface="Times New Roman" pitchFamily="18" charset="0"/>
              </a:rPr>
              <a:pPr/>
              <a:t>15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25A47CE-37B1-424D-9C92-4EEE4A103297}" type="slidenum">
              <a:rPr lang="en-US" altLang="en-US" sz="1000" b="0" smtClean="0">
                <a:latin typeface="Times New Roman" pitchFamily="18" charset="0"/>
              </a:rPr>
              <a:pPr/>
              <a:t>16</a:t>
            </a:fld>
            <a:endParaRPr lang="en-US" altLang="en-US" sz="1000" b="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031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685800"/>
            <a:ext cx="2071688" cy="576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67425" cy="576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7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24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81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800">
          <a:solidFill>
            <a:srgbClr val="000066"/>
          </a:solidFill>
          <a:latin typeface="+mn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1600">
          <a:solidFill>
            <a:srgbClr val="000066"/>
          </a:solidFill>
          <a:latin typeface="+mn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n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209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pre-presentations</a:t>
            </a:r>
          </a:p>
          <a:p>
            <a:endParaRPr lang="en-US" dirty="0" smtClean="0"/>
          </a:p>
          <a:p>
            <a:r>
              <a:rPr lang="en-US" dirty="0" smtClean="0"/>
              <a:t>Digital sketches &amp; photo traces</a:t>
            </a:r>
          </a:p>
          <a:p>
            <a:r>
              <a:rPr lang="en-US" dirty="0" smtClean="0"/>
              <a:t>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Parts of your Sketch are Constant</a:t>
            </a:r>
            <a:endParaRPr lang="en-US" altLang="en-US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800" dirty="0" smtClean="0"/>
              <a:t>pre-determined contents</a:t>
            </a:r>
          </a:p>
          <a:p>
            <a:pPr eaLnBrk="1" hangingPunct="1">
              <a:defRPr/>
            </a:pPr>
            <a:r>
              <a:rPr lang="en-CA" sz="2800" dirty="0" smtClean="0"/>
              <a:t>fixed locations</a:t>
            </a:r>
          </a:p>
          <a:p>
            <a:pPr eaLnBrk="1" hangingPunct="1">
              <a:defRPr/>
            </a:pPr>
            <a:r>
              <a:rPr lang="en-CA" sz="2800" dirty="0" smtClean="0"/>
              <a:t>hardware</a:t>
            </a:r>
          </a:p>
          <a:p>
            <a:pPr eaLnBrk="1" hangingPunct="1">
              <a:defRPr/>
            </a:pPr>
            <a:r>
              <a:rPr lang="en-CA" sz="2800" dirty="0" smtClean="0"/>
              <a:t>window appearance</a:t>
            </a:r>
          </a:p>
          <a:p>
            <a:pPr eaLnBrk="1" hangingPunct="1">
              <a:defRPr/>
            </a:pPr>
            <a:r>
              <a:rPr lang="en-CA" sz="2800" dirty="0" smtClean="0"/>
              <a:t>standard controls</a:t>
            </a:r>
          </a:p>
          <a:p>
            <a:pPr eaLnBrk="1" hangingPunct="1">
              <a:defRPr/>
            </a:pPr>
            <a:r>
              <a:rPr lang="en-CA" sz="2800" dirty="0" smtClean="0"/>
              <a:t>standard borders…</a:t>
            </a:r>
          </a:p>
          <a:p>
            <a:pPr eaLnBrk="1" hangingPunct="1">
              <a:defRPr/>
            </a:pPr>
            <a:endParaRPr lang="en-CA" sz="2800" dirty="0" smtClean="0"/>
          </a:p>
          <a:p>
            <a:pPr marL="0" indent="0" eaLnBrk="1" hangingPunct="1">
              <a:buFontTx/>
              <a:buNone/>
              <a:defRPr/>
            </a:pPr>
            <a:endParaRPr lang="en-CA" sz="2800" dirty="0" smtClean="0"/>
          </a:p>
          <a:p>
            <a:pPr marL="0" indent="0" eaLnBrk="1" hangingPunct="1">
              <a:buFontTx/>
              <a:buNone/>
              <a:defRPr/>
            </a:pPr>
            <a:endParaRPr lang="en-CA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saul\AppData\Local\Temp\SNAGHTML1bd4f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3838"/>
            <a:ext cx="59769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Parts of your Sketch are Constant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ul\AppData\Local\Temp\SNAGHTML1bcb4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12888"/>
            <a:ext cx="5970588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Parts of your Sketch are Constant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ul\AppData\Local\Temp\SNAGHTML1c09a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4950"/>
            <a:ext cx="5976938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Parts of your Sketch are Constant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saul\AppData\Local\Temp\SNAGHTML1c17e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4950"/>
            <a:ext cx="5976938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Parts of your Sketch are Constant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Template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pre-draw the constant parts of your sketch</a:t>
            </a:r>
          </a:p>
          <a:p>
            <a:pPr eaLnBrk="1" hangingPunct="1">
              <a:defRPr/>
            </a:pPr>
            <a:r>
              <a:rPr lang="en-CA" dirty="0" smtClean="0"/>
              <a:t>leave space for sketches, annotations &amp; notes </a:t>
            </a:r>
          </a:p>
          <a:p>
            <a:pPr eaLnBrk="1" hangingPunct="1">
              <a:defRPr/>
            </a:pPr>
            <a:r>
              <a:rPr lang="en-CA" dirty="0" smtClean="0"/>
              <a:t>make copies</a:t>
            </a:r>
          </a:p>
          <a:p>
            <a:pPr eaLnBrk="1" hangingPunct="1">
              <a:defRPr/>
            </a:pPr>
            <a:r>
              <a:rPr lang="en-CA" dirty="0" smtClean="0"/>
              <a:t>sketch over those templates</a:t>
            </a:r>
          </a:p>
          <a:p>
            <a:pPr marL="0" indent="0" eaLnBrk="1" hangingPunct="1">
              <a:buFontTx/>
              <a:buNone/>
              <a:defRPr/>
            </a:pPr>
            <a:endParaRPr lang="en-CA" dirty="0"/>
          </a:p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Why?</a:t>
            </a:r>
          </a:p>
          <a:p>
            <a:pPr eaLnBrk="1" hangingPunct="1">
              <a:defRPr/>
            </a:pPr>
            <a:r>
              <a:rPr lang="en-CA" dirty="0" smtClean="0"/>
              <a:t>focus on design aspects that change</a:t>
            </a:r>
          </a:p>
          <a:p>
            <a:pPr eaLnBrk="1" hangingPunct="1">
              <a:defRPr/>
            </a:pPr>
            <a:r>
              <a:rPr lang="en-CA" dirty="0" smtClean="0"/>
              <a:t>faster to generate single drawing</a:t>
            </a:r>
          </a:p>
          <a:p>
            <a:pPr eaLnBrk="1" hangingPunct="1">
              <a:defRPr/>
            </a:pPr>
            <a:r>
              <a:rPr lang="en-CA" dirty="0" smtClean="0"/>
              <a:t>faster to generate multiple ideas</a:t>
            </a:r>
          </a:p>
          <a:p>
            <a:pPr eaLnBrk="1" hangingPunct="1">
              <a:defRPr/>
            </a:pPr>
            <a:r>
              <a:rPr lang="en-CA" dirty="0" smtClean="0"/>
              <a:t>imposes design constraints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Making a Template – Paper method 1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916113"/>
            <a:ext cx="380523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CA" altLang="en-US" b="0">
                <a:solidFill>
                  <a:srgbClr val="000066"/>
                </a:solidFill>
                <a:latin typeface="Verdana" pitchFamily="34" charset="0"/>
              </a:rPr>
              <a:t>Sketch the fixed parts</a:t>
            </a:r>
          </a:p>
          <a:p>
            <a:pPr eaLnBrk="1" hangingPunct="1">
              <a:spcBef>
                <a:spcPct val="20000"/>
              </a:spcBef>
            </a:pPr>
            <a:r>
              <a:rPr lang="en-CA" altLang="en-US" b="0">
                <a:solidFill>
                  <a:srgbClr val="000066"/>
                </a:solidFill>
                <a:latin typeface="Verdana" pitchFamily="34" charset="0"/>
              </a:rPr>
              <a:t>Photocopy or scan / print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Making a Template – Paper method 1</a:t>
            </a:r>
          </a:p>
        </p:txBody>
      </p:sp>
      <p:sp>
        <p:nvSpPr>
          <p:cNvPr id="10243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CA" altLang="en-US" b="0">
                <a:solidFill>
                  <a:srgbClr val="000066"/>
                </a:solidFill>
                <a:latin typeface="Verdana" pitchFamily="34" charset="0"/>
              </a:rPr>
              <a:t>Use those copies for your sketches</a:t>
            </a:r>
          </a:p>
        </p:txBody>
      </p:sp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2159000"/>
            <a:ext cx="3754438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Making a Template – Paper method 2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rgbClr val="000066"/>
                </a:solidFill>
                <a:latin typeface="+mn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1600">
                <a:solidFill>
                  <a:srgbClr val="000066"/>
                </a:solidFill>
                <a:latin typeface="+mn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CA" b="0" dirty="0" smtClean="0"/>
              <a:t>If an image is available</a:t>
            </a:r>
          </a:p>
          <a:p>
            <a:pPr eaLnBrk="1" hangingPunct="1">
              <a:defRPr/>
            </a:pPr>
            <a:r>
              <a:rPr lang="en-CA" b="0" dirty="0" smtClean="0"/>
              <a:t>trace over it </a:t>
            </a:r>
          </a:p>
          <a:p>
            <a:pPr eaLnBrk="1" hangingPunct="1">
              <a:defRPr/>
            </a:pPr>
            <a:r>
              <a:rPr lang="en-CA" b="0" dirty="0" smtClean="0"/>
              <a:t>copy / print as before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62275"/>
            <a:ext cx="54721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1</a:t>
            </a:r>
          </a:p>
        </p:txBody>
      </p:sp>
      <p:sp>
        <p:nvSpPr>
          <p:cNvPr id="12291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Copy image into bitmap editor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Delete those portions that don’t change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2762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636838"/>
            <a:ext cx="274955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vs. Paper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sketching we have done for this class has been on paper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ease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quickness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ubiquity</a:t>
            </a:r>
          </a:p>
          <a:p>
            <a:r>
              <a:rPr lang="en-US" dirty="0" smtClean="0"/>
              <a:t>In practice, sketching and images/figures are often done digitally (or, they are represented digitally) – e.g. screenshots, pictures, etc.	</a:t>
            </a:r>
            <a:r>
              <a:rPr lang="en-US" i="1" dirty="0" smtClean="0"/>
              <a:t>	higher start up cost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expectations on quality</a:t>
            </a:r>
          </a:p>
          <a:p>
            <a:pPr marL="0" indent="0">
              <a:buNone/>
            </a:pPr>
            <a:r>
              <a:rPr lang="en-US" i="1" dirty="0" smtClean="0"/>
              <a:t>	more detail than is appropriate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7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1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21136" r="7851" b="5116"/>
          <a:stretch>
            <a:fillRect/>
          </a:stretch>
        </p:blipFill>
        <p:spPr bwMode="auto">
          <a:xfrm>
            <a:off x="755650" y="2205038"/>
            <a:ext cx="3095625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print it and sketch on paper copies (very easy) </a:t>
            </a:r>
            <a:r>
              <a:rPr lang="en-CA" altLang="en-US" sz="2200" b="0" i="1">
                <a:solidFill>
                  <a:srgbClr val="000066"/>
                </a:solidFill>
                <a:latin typeface="Verdana" pitchFamily="34" charset="0"/>
              </a:rPr>
              <a:t>or</a:t>
            </a:r>
            <a:endParaRPr lang="en-CA" altLang="en-US" sz="2200" b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611188" y="2060575"/>
            <a:ext cx="5832475" cy="4608513"/>
          </a:xfrm>
          <a:prstGeom prst="rect">
            <a:avLst/>
          </a:prstGeom>
          <a:noFill/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8" name="Picture 2" descr="http://www.google.com/url?source=imglanding&amp;ct=img&amp;q=http://www.easierlivingblog.com/wp-content/uploads/2012/05/hand_drawing.jpg&amp;sa=X&amp;ei=rNqBUNivL5CxigKWqoGACA&amp;ved=0CAkQ8wc&amp;usg=AFQjCNETDW9go3n5RWzUlrD79YvMEgg2M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3" b="8588"/>
          <a:stretch>
            <a:fillRect/>
          </a:stretch>
        </p:blipFill>
        <p:spPr bwMode="auto">
          <a:xfrm>
            <a:off x="3779838" y="2492375"/>
            <a:ext cx="33131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1</a:t>
            </a:r>
          </a:p>
        </p:txBody>
      </p:sp>
      <p:sp>
        <p:nvSpPr>
          <p:cNvPr id="14339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 i="1">
                <a:solidFill>
                  <a:srgbClr val="000066"/>
                </a:solidFill>
                <a:latin typeface="Verdana" pitchFamily="34" charset="0"/>
              </a:rPr>
              <a:t>Or </a:t>
            </a: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sketch over this image using a drawing tool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946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3" descr="C:\Users\saul\AppData\Local\Microsoft\Windows\Temporary Internet Files\Content.IE5\L7DW0LPV\MP90040315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870325"/>
            <a:ext cx="3632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/>
          <p:cNvSpPr txBox="1">
            <a:spLocks noChangeArrowheads="1"/>
          </p:cNvSpPr>
          <p:nvPr/>
        </p:nvSpPr>
        <p:spPr bwMode="auto">
          <a:xfrm>
            <a:off x="5041900" y="3141663"/>
            <a:ext cx="38131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CA" altLang="en-US" sz="2200" b="0" i="1">
                <a:solidFill>
                  <a:srgbClr val="000066"/>
                </a:solidFill>
                <a:latin typeface="Verdana" pitchFamily="34" charset="0"/>
              </a:rPr>
              <a:t>drawing with a mouse is terrible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1</a:t>
            </a:r>
          </a:p>
        </p:txBody>
      </p:sp>
      <p:sp>
        <p:nvSpPr>
          <p:cNvPr id="15363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sketch over this image using a drawing tool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946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 descr="C:\Users\saul\AppData\Local\Microsoft\Windows\Temporary Internet Files\Content.IE5\GDRI9TX4\MP90017784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644900"/>
            <a:ext cx="4213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5"/>
          <p:cNvSpPr txBox="1">
            <a:spLocks noChangeArrowheads="1"/>
          </p:cNvSpPr>
          <p:nvPr/>
        </p:nvSpPr>
        <p:spPr bwMode="auto">
          <a:xfrm>
            <a:off x="4525963" y="2709863"/>
            <a:ext cx="41036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CA" altLang="en-US" sz="2200" b="0" i="1">
                <a:solidFill>
                  <a:srgbClr val="000066"/>
                </a:solidFill>
                <a:latin typeface="Verdana" pitchFamily="34" charset="0"/>
              </a:rPr>
              <a:t>digitizers are better,</a:t>
            </a:r>
          </a:p>
          <a:p>
            <a:pPr eaLnBrk="1" hangingPunct="1">
              <a:spcBef>
                <a:spcPct val="20000"/>
              </a:spcBef>
            </a:pPr>
            <a:r>
              <a:rPr lang="en-CA" altLang="en-US" sz="2200" b="0" i="1">
                <a:solidFill>
                  <a:srgbClr val="000066"/>
                </a:solidFill>
                <a:latin typeface="Verdana" pitchFamily="34" charset="0"/>
              </a:rPr>
              <a:t>tablets are best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Problem</a:t>
            </a:r>
          </a:p>
        </p:txBody>
      </p:sp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strange juxtaposition of image fidelity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946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 descr="C:\Users\saul\AppData\Local\Temp\SNAGHTML1c17ed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01863"/>
            <a:ext cx="4608513" cy="3870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Freeform 2"/>
          <p:cNvSpPr>
            <a:spLocks/>
          </p:cNvSpPr>
          <p:nvPr/>
        </p:nvSpPr>
        <p:spPr bwMode="auto">
          <a:xfrm>
            <a:off x="5243513" y="2928938"/>
            <a:ext cx="1300162" cy="128587"/>
          </a:xfrm>
          <a:custGeom>
            <a:avLst/>
            <a:gdLst>
              <a:gd name="T0" fmla="*/ 0 w 1300162"/>
              <a:gd name="T1" fmla="*/ 71437 h 128587"/>
              <a:gd name="T2" fmla="*/ 85725 w 1300162"/>
              <a:gd name="T3" fmla="*/ 85725 h 128587"/>
              <a:gd name="T4" fmla="*/ 128587 w 1300162"/>
              <a:gd name="T5" fmla="*/ 100012 h 128587"/>
              <a:gd name="T6" fmla="*/ 228600 w 1300162"/>
              <a:gd name="T7" fmla="*/ 0 h 128587"/>
              <a:gd name="T8" fmla="*/ 257175 w 1300162"/>
              <a:gd name="T9" fmla="*/ 42862 h 128587"/>
              <a:gd name="T10" fmla="*/ 300037 w 1300162"/>
              <a:gd name="T11" fmla="*/ 128587 h 128587"/>
              <a:gd name="T12" fmla="*/ 342900 w 1300162"/>
              <a:gd name="T13" fmla="*/ 114300 h 128587"/>
              <a:gd name="T14" fmla="*/ 400050 w 1300162"/>
              <a:gd name="T15" fmla="*/ 28575 h 128587"/>
              <a:gd name="T16" fmla="*/ 442912 w 1300162"/>
              <a:gd name="T17" fmla="*/ 42862 h 128587"/>
              <a:gd name="T18" fmla="*/ 500062 w 1300162"/>
              <a:gd name="T19" fmla="*/ 100012 h 128587"/>
              <a:gd name="T20" fmla="*/ 557212 w 1300162"/>
              <a:gd name="T21" fmla="*/ 57150 h 128587"/>
              <a:gd name="T22" fmla="*/ 600075 w 1300162"/>
              <a:gd name="T23" fmla="*/ 14287 h 128587"/>
              <a:gd name="T24" fmla="*/ 642937 w 1300162"/>
              <a:gd name="T25" fmla="*/ 28575 h 128587"/>
              <a:gd name="T26" fmla="*/ 714375 w 1300162"/>
              <a:gd name="T27" fmla="*/ 85725 h 128587"/>
              <a:gd name="T28" fmla="*/ 771525 w 1300162"/>
              <a:gd name="T29" fmla="*/ 57150 h 128587"/>
              <a:gd name="T30" fmla="*/ 842962 w 1300162"/>
              <a:gd name="T31" fmla="*/ 71437 h 128587"/>
              <a:gd name="T32" fmla="*/ 885825 w 1300162"/>
              <a:gd name="T33" fmla="*/ 100012 h 128587"/>
              <a:gd name="T34" fmla="*/ 928687 w 1300162"/>
              <a:gd name="T35" fmla="*/ 114300 h 128587"/>
              <a:gd name="T36" fmla="*/ 1057275 w 1300162"/>
              <a:gd name="T37" fmla="*/ 42862 h 128587"/>
              <a:gd name="T38" fmla="*/ 1171575 w 1300162"/>
              <a:gd name="T39" fmla="*/ 28575 h 128587"/>
              <a:gd name="T40" fmla="*/ 1214437 w 1300162"/>
              <a:gd name="T41" fmla="*/ 42862 h 128587"/>
              <a:gd name="T42" fmla="*/ 1257300 w 1300162"/>
              <a:gd name="T43" fmla="*/ 71437 h 128587"/>
              <a:gd name="T44" fmla="*/ 1300162 w 1300162"/>
              <a:gd name="T45" fmla="*/ 42862 h 128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162" h="128587">
                <a:moveTo>
                  <a:pt x="0" y="71437"/>
                </a:moveTo>
                <a:cubicBezTo>
                  <a:pt x="132468" y="-8044"/>
                  <a:pt x="33452" y="20384"/>
                  <a:pt x="85725" y="85725"/>
                </a:cubicBezTo>
                <a:cubicBezTo>
                  <a:pt x="95133" y="97485"/>
                  <a:pt x="114300" y="95250"/>
                  <a:pt x="128587" y="100012"/>
                </a:cubicBezTo>
                <a:cubicBezTo>
                  <a:pt x="194091" y="1756"/>
                  <a:pt x="153156" y="25147"/>
                  <a:pt x="228600" y="0"/>
                </a:cubicBezTo>
                <a:cubicBezTo>
                  <a:pt x="238125" y="14287"/>
                  <a:pt x="249496" y="27503"/>
                  <a:pt x="257175" y="42862"/>
                </a:cubicBezTo>
                <a:cubicBezTo>
                  <a:pt x="316327" y="161167"/>
                  <a:pt x="218146" y="5752"/>
                  <a:pt x="300037" y="128587"/>
                </a:cubicBezTo>
                <a:cubicBezTo>
                  <a:pt x="314325" y="123825"/>
                  <a:pt x="332251" y="124949"/>
                  <a:pt x="342900" y="114300"/>
                </a:cubicBezTo>
                <a:cubicBezTo>
                  <a:pt x="367184" y="90016"/>
                  <a:pt x="400050" y="28575"/>
                  <a:pt x="400050" y="28575"/>
                </a:cubicBezTo>
                <a:cubicBezTo>
                  <a:pt x="414337" y="33337"/>
                  <a:pt x="432263" y="32213"/>
                  <a:pt x="442912" y="42862"/>
                </a:cubicBezTo>
                <a:cubicBezTo>
                  <a:pt x="519111" y="119061"/>
                  <a:pt x="385765" y="61914"/>
                  <a:pt x="500062" y="100012"/>
                </a:cubicBezTo>
                <a:cubicBezTo>
                  <a:pt x="519112" y="85725"/>
                  <a:pt x="539132" y="72647"/>
                  <a:pt x="557212" y="57150"/>
                </a:cubicBezTo>
                <a:cubicBezTo>
                  <a:pt x="572553" y="44000"/>
                  <a:pt x="580906" y="20677"/>
                  <a:pt x="600075" y="14287"/>
                </a:cubicBezTo>
                <a:lnTo>
                  <a:pt x="642937" y="28575"/>
                </a:lnTo>
                <a:cubicBezTo>
                  <a:pt x="660317" y="54645"/>
                  <a:pt x="672368" y="91726"/>
                  <a:pt x="714375" y="85725"/>
                </a:cubicBezTo>
                <a:cubicBezTo>
                  <a:pt x="735460" y="82713"/>
                  <a:pt x="752475" y="66675"/>
                  <a:pt x="771525" y="57150"/>
                </a:cubicBezTo>
                <a:cubicBezTo>
                  <a:pt x="795337" y="61912"/>
                  <a:pt x="820224" y="62910"/>
                  <a:pt x="842962" y="71437"/>
                </a:cubicBezTo>
                <a:cubicBezTo>
                  <a:pt x="859040" y="77466"/>
                  <a:pt x="870466" y="92333"/>
                  <a:pt x="885825" y="100012"/>
                </a:cubicBezTo>
                <a:cubicBezTo>
                  <a:pt x="899295" y="106747"/>
                  <a:pt x="914400" y="109537"/>
                  <a:pt x="928687" y="114300"/>
                </a:cubicBezTo>
                <a:cubicBezTo>
                  <a:pt x="973179" y="84638"/>
                  <a:pt x="1005409" y="52292"/>
                  <a:pt x="1057275" y="42862"/>
                </a:cubicBezTo>
                <a:cubicBezTo>
                  <a:pt x="1095052" y="35993"/>
                  <a:pt x="1133475" y="33337"/>
                  <a:pt x="1171575" y="28575"/>
                </a:cubicBezTo>
                <a:cubicBezTo>
                  <a:pt x="1185862" y="33337"/>
                  <a:pt x="1200967" y="36127"/>
                  <a:pt x="1214437" y="42862"/>
                </a:cubicBezTo>
                <a:cubicBezTo>
                  <a:pt x="1229796" y="50541"/>
                  <a:pt x="1240128" y="71437"/>
                  <a:pt x="1257300" y="71437"/>
                </a:cubicBezTo>
                <a:cubicBezTo>
                  <a:pt x="1274471" y="71437"/>
                  <a:pt x="1300162" y="42862"/>
                  <a:pt x="1300162" y="42862"/>
                </a:cubicBezTo>
              </a:path>
            </a:pathLst>
          </a:cu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392" name="Freeform 10"/>
          <p:cNvSpPr>
            <a:spLocks/>
          </p:cNvSpPr>
          <p:nvPr/>
        </p:nvSpPr>
        <p:spPr bwMode="auto">
          <a:xfrm>
            <a:off x="5230813" y="3357563"/>
            <a:ext cx="1312862" cy="358775"/>
          </a:xfrm>
          <a:custGeom>
            <a:avLst/>
            <a:gdLst>
              <a:gd name="T0" fmla="*/ 0 w 1300162"/>
              <a:gd name="T1" fmla="*/ 200022 h 128587"/>
              <a:gd name="T2" fmla="*/ 86579 w 1300162"/>
              <a:gd name="T3" fmla="*/ 240028 h 128587"/>
              <a:gd name="T4" fmla="*/ 129868 w 1300162"/>
              <a:gd name="T5" fmla="*/ 280031 h 128587"/>
              <a:gd name="T6" fmla="*/ 230877 w 1300162"/>
              <a:gd name="T7" fmla="*/ 0 h 128587"/>
              <a:gd name="T8" fmla="*/ 259737 w 1300162"/>
              <a:gd name="T9" fmla="*/ 120012 h 128587"/>
              <a:gd name="T10" fmla="*/ 303026 w 1300162"/>
              <a:gd name="T11" fmla="*/ 360040 h 128587"/>
              <a:gd name="T12" fmla="*/ 346316 w 1300162"/>
              <a:gd name="T13" fmla="*/ 320037 h 128587"/>
              <a:gd name="T14" fmla="*/ 404035 w 1300162"/>
              <a:gd name="T15" fmla="*/ 80009 h 128587"/>
              <a:gd name="T16" fmla="*/ 447324 w 1300162"/>
              <a:gd name="T17" fmla="*/ 120012 h 128587"/>
              <a:gd name="T18" fmla="*/ 505043 w 1300162"/>
              <a:gd name="T19" fmla="*/ 280031 h 128587"/>
              <a:gd name="T20" fmla="*/ 562762 w 1300162"/>
              <a:gd name="T21" fmla="*/ 160018 h 128587"/>
              <a:gd name="T22" fmla="*/ 606052 w 1300162"/>
              <a:gd name="T23" fmla="*/ 40003 h 128587"/>
              <a:gd name="T24" fmla="*/ 649341 w 1300162"/>
              <a:gd name="T25" fmla="*/ 80009 h 128587"/>
              <a:gd name="T26" fmla="*/ 721491 w 1300162"/>
              <a:gd name="T27" fmla="*/ 240028 h 128587"/>
              <a:gd name="T28" fmla="*/ 779210 w 1300162"/>
              <a:gd name="T29" fmla="*/ 160018 h 128587"/>
              <a:gd name="T30" fmla="*/ 851359 w 1300162"/>
              <a:gd name="T31" fmla="*/ 200022 h 128587"/>
              <a:gd name="T32" fmla="*/ 894649 w 1300162"/>
              <a:gd name="T33" fmla="*/ 280031 h 128587"/>
              <a:gd name="T34" fmla="*/ 937938 w 1300162"/>
              <a:gd name="T35" fmla="*/ 320037 h 128587"/>
              <a:gd name="T36" fmla="*/ 1067807 w 1300162"/>
              <a:gd name="T37" fmla="*/ 120012 h 128587"/>
              <a:gd name="T38" fmla="*/ 1183245 w 1300162"/>
              <a:gd name="T39" fmla="*/ 80009 h 128587"/>
              <a:gd name="T40" fmla="*/ 1226534 w 1300162"/>
              <a:gd name="T41" fmla="*/ 120012 h 128587"/>
              <a:gd name="T42" fmla="*/ 1269824 w 1300162"/>
              <a:gd name="T43" fmla="*/ 200022 h 128587"/>
              <a:gd name="T44" fmla="*/ 1313113 w 1300162"/>
              <a:gd name="T45" fmla="*/ 120012 h 128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162" h="128587">
                <a:moveTo>
                  <a:pt x="0" y="71437"/>
                </a:moveTo>
                <a:cubicBezTo>
                  <a:pt x="132468" y="-8044"/>
                  <a:pt x="33452" y="20384"/>
                  <a:pt x="85725" y="85725"/>
                </a:cubicBezTo>
                <a:cubicBezTo>
                  <a:pt x="95133" y="97485"/>
                  <a:pt x="114300" y="95250"/>
                  <a:pt x="128587" y="100012"/>
                </a:cubicBezTo>
                <a:cubicBezTo>
                  <a:pt x="194091" y="1756"/>
                  <a:pt x="153156" y="25147"/>
                  <a:pt x="228600" y="0"/>
                </a:cubicBezTo>
                <a:cubicBezTo>
                  <a:pt x="238125" y="14287"/>
                  <a:pt x="249496" y="27503"/>
                  <a:pt x="257175" y="42862"/>
                </a:cubicBezTo>
                <a:cubicBezTo>
                  <a:pt x="316327" y="161167"/>
                  <a:pt x="218146" y="5752"/>
                  <a:pt x="300037" y="128587"/>
                </a:cubicBezTo>
                <a:cubicBezTo>
                  <a:pt x="314325" y="123825"/>
                  <a:pt x="332251" y="124949"/>
                  <a:pt x="342900" y="114300"/>
                </a:cubicBezTo>
                <a:cubicBezTo>
                  <a:pt x="367184" y="90016"/>
                  <a:pt x="400050" y="28575"/>
                  <a:pt x="400050" y="28575"/>
                </a:cubicBezTo>
                <a:cubicBezTo>
                  <a:pt x="414337" y="33337"/>
                  <a:pt x="432263" y="32213"/>
                  <a:pt x="442912" y="42862"/>
                </a:cubicBezTo>
                <a:cubicBezTo>
                  <a:pt x="519111" y="119061"/>
                  <a:pt x="385765" y="61914"/>
                  <a:pt x="500062" y="100012"/>
                </a:cubicBezTo>
                <a:cubicBezTo>
                  <a:pt x="519112" y="85725"/>
                  <a:pt x="539132" y="72647"/>
                  <a:pt x="557212" y="57150"/>
                </a:cubicBezTo>
                <a:cubicBezTo>
                  <a:pt x="572553" y="44000"/>
                  <a:pt x="580906" y="20677"/>
                  <a:pt x="600075" y="14287"/>
                </a:cubicBezTo>
                <a:lnTo>
                  <a:pt x="642937" y="28575"/>
                </a:lnTo>
                <a:cubicBezTo>
                  <a:pt x="660317" y="54645"/>
                  <a:pt x="672368" y="91726"/>
                  <a:pt x="714375" y="85725"/>
                </a:cubicBezTo>
                <a:cubicBezTo>
                  <a:pt x="735460" y="82713"/>
                  <a:pt x="752475" y="66675"/>
                  <a:pt x="771525" y="57150"/>
                </a:cubicBezTo>
                <a:cubicBezTo>
                  <a:pt x="795337" y="61912"/>
                  <a:pt x="820224" y="62910"/>
                  <a:pt x="842962" y="71437"/>
                </a:cubicBezTo>
                <a:cubicBezTo>
                  <a:pt x="859040" y="77466"/>
                  <a:pt x="870466" y="92333"/>
                  <a:pt x="885825" y="100012"/>
                </a:cubicBezTo>
                <a:cubicBezTo>
                  <a:pt x="899295" y="106747"/>
                  <a:pt x="914400" y="109537"/>
                  <a:pt x="928687" y="114300"/>
                </a:cubicBezTo>
                <a:cubicBezTo>
                  <a:pt x="973179" y="84638"/>
                  <a:pt x="1005409" y="52292"/>
                  <a:pt x="1057275" y="42862"/>
                </a:cubicBezTo>
                <a:cubicBezTo>
                  <a:pt x="1095052" y="35993"/>
                  <a:pt x="1133475" y="33337"/>
                  <a:pt x="1171575" y="28575"/>
                </a:cubicBezTo>
                <a:cubicBezTo>
                  <a:pt x="1185862" y="33337"/>
                  <a:pt x="1200967" y="36127"/>
                  <a:pt x="1214437" y="42862"/>
                </a:cubicBezTo>
                <a:cubicBezTo>
                  <a:pt x="1229796" y="50541"/>
                  <a:pt x="1240128" y="71437"/>
                  <a:pt x="1257300" y="71437"/>
                </a:cubicBezTo>
                <a:cubicBezTo>
                  <a:pt x="1274471" y="71437"/>
                  <a:pt x="1300162" y="42862"/>
                  <a:pt x="1300162" y="42862"/>
                </a:cubicBezTo>
              </a:path>
            </a:pathLst>
          </a:cu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393" name="Freeform 11"/>
          <p:cNvSpPr>
            <a:spLocks/>
          </p:cNvSpPr>
          <p:nvPr/>
        </p:nvSpPr>
        <p:spPr bwMode="auto">
          <a:xfrm>
            <a:off x="5203825" y="3860800"/>
            <a:ext cx="2752725" cy="360363"/>
          </a:xfrm>
          <a:custGeom>
            <a:avLst/>
            <a:gdLst>
              <a:gd name="T0" fmla="*/ 0 w 1300162"/>
              <a:gd name="T1" fmla="*/ 200022 h 128587"/>
              <a:gd name="T2" fmla="*/ 181535 w 1300162"/>
              <a:gd name="T3" fmla="*/ 240028 h 128587"/>
              <a:gd name="T4" fmla="*/ 272301 w 1300162"/>
              <a:gd name="T5" fmla="*/ 280031 h 128587"/>
              <a:gd name="T6" fmla="*/ 484092 w 1300162"/>
              <a:gd name="T7" fmla="*/ 0 h 128587"/>
              <a:gd name="T8" fmla="*/ 544604 w 1300162"/>
              <a:gd name="T9" fmla="*/ 120012 h 128587"/>
              <a:gd name="T10" fmla="*/ 635370 w 1300162"/>
              <a:gd name="T11" fmla="*/ 360040 h 128587"/>
              <a:gd name="T12" fmla="*/ 726138 w 1300162"/>
              <a:gd name="T13" fmla="*/ 320037 h 128587"/>
              <a:gd name="T14" fmla="*/ 847161 w 1300162"/>
              <a:gd name="T15" fmla="*/ 80009 h 128587"/>
              <a:gd name="T16" fmla="*/ 937927 w 1300162"/>
              <a:gd name="T17" fmla="*/ 120012 h 128587"/>
              <a:gd name="T18" fmla="*/ 1058951 w 1300162"/>
              <a:gd name="T19" fmla="*/ 280031 h 128587"/>
              <a:gd name="T20" fmla="*/ 1179974 w 1300162"/>
              <a:gd name="T21" fmla="*/ 160018 h 128587"/>
              <a:gd name="T22" fmla="*/ 1270742 w 1300162"/>
              <a:gd name="T23" fmla="*/ 40003 h 128587"/>
              <a:gd name="T24" fmla="*/ 1361508 w 1300162"/>
              <a:gd name="T25" fmla="*/ 80009 h 128587"/>
              <a:gd name="T26" fmla="*/ 1512788 w 1300162"/>
              <a:gd name="T27" fmla="*/ 240028 h 128587"/>
              <a:gd name="T28" fmla="*/ 1633811 w 1300162"/>
              <a:gd name="T29" fmla="*/ 160018 h 128587"/>
              <a:gd name="T30" fmla="*/ 1785089 w 1300162"/>
              <a:gd name="T31" fmla="*/ 200022 h 128587"/>
              <a:gd name="T32" fmla="*/ 1875857 w 1300162"/>
              <a:gd name="T33" fmla="*/ 280031 h 128587"/>
              <a:gd name="T34" fmla="*/ 1966623 w 1300162"/>
              <a:gd name="T35" fmla="*/ 320037 h 128587"/>
              <a:gd name="T36" fmla="*/ 2238926 w 1300162"/>
              <a:gd name="T37" fmla="*/ 120012 h 128587"/>
              <a:gd name="T38" fmla="*/ 2480972 w 1300162"/>
              <a:gd name="T39" fmla="*/ 80009 h 128587"/>
              <a:gd name="T40" fmla="*/ 2571738 w 1300162"/>
              <a:gd name="T41" fmla="*/ 120012 h 128587"/>
              <a:gd name="T42" fmla="*/ 2662507 w 1300162"/>
              <a:gd name="T43" fmla="*/ 200022 h 128587"/>
              <a:gd name="T44" fmla="*/ 2753273 w 1300162"/>
              <a:gd name="T45" fmla="*/ 120012 h 128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162" h="128587">
                <a:moveTo>
                  <a:pt x="0" y="71437"/>
                </a:moveTo>
                <a:cubicBezTo>
                  <a:pt x="132468" y="-8044"/>
                  <a:pt x="33452" y="20384"/>
                  <a:pt x="85725" y="85725"/>
                </a:cubicBezTo>
                <a:cubicBezTo>
                  <a:pt x="95133" y="97485"/>
                  <a:pt x="114300" y="95250"/>
                  <a:pt x="128587" y="100012"/>
                </a:cubicBezTo>
                <a:cubicBezTo>
                  <a:pt x="194091" y="1756"/>
                  <a:pt x="153156" y="25147"/>
                  <a:pt x="228600" y="0"/>
                </a:cubicBezTo>
                <a:cubicBezTo>
                  <a:pt x="238125" y="14287"/>
                  <a:pt x="249496" y="27503"/>
                  <a:pt x="257175" y="42862"/>
                </a:cubicBezTo>
                <a:cubicBezTo>
                  <a:pt x="316327" y="161167"/>
                  <a:pt x="218146" y="5752"/>
                  <a:pt x="300037" y="128587"/>
                </a:cubicBezTo>
                <a:cubicBezTo>
                  <a:pt x="314325" y="123825"/>
                  <a:pt x="332251" y="124949"/>
                  <a:pt x="342900" y="114300"/>
                </a:cubicBezTo>
                <a:cubicBezTo>
                  <a:pt x="367184" y="90016"/>
                  <a:pt x="400050" y="28575"/>
                  <a:pt x="400050" y="28575"/>
                </a:cubicBezTo>
                <a:cubicBezTo>
                  <a:pt x="414337" y="33337"/>
                  <a:pt x="432263" y="32213"/>
                  <a:pt x="442912" y="42862"/>
                </a:cubicBezTo>
                <a:cubicBezTo>
                  <a:pt x="519111" y="119061"/>
                  <a:pt x="385765" y="61914"/>
                  <a:pt x="500062" y="100012"/>
                </a:cubicBezTo>
                <a:cubicBezTo>
                  <a:pt x="519112" y="85725"/>
                  <a:pt x="539132" y="72647"/>
                  <a:pt x="557212" y="57150"/>
                </a:cubicBezTo>
                <a:cubicBezTo>
                  <a:pt x="572553" y="44000"/>
                  <a:pt x="580906" y="20677"/>
                  <a:pt x="600075" y="14287"/>
                </a:cubicBezTo>
                <a:lnTo>
                  <a:pt x="642937" y="28575"/>
                </a:lnTo>
                <a:cubicBezTo>
                  <a:pt x="660317" y="54645"/>
                  <a:pt x="672368" y="91726"/>
                  <a:pt x="714375" y="85725"/>
                </a:cubicBezTo>
                <a:cubicBezTo>
                  <a:pt x="735460" y="82713"/>
                  <a:pt x="752475" y="66675"/>
                  <a:pt x="771525" y="57150"/>
                </a:cubicBezTo>
                <a:cubicBezTo>
                  <a:pt x="795337" y="61912"/>
                  <a:pt x="820224" y="62910"/>
                  <a:pt x="842962" y="71437"/>
                </a:cubicBezTo>
                <a:cubicBezTo>
                  <a:pt x="859040" y="77466"/>
                  <a:pt x="870466" y="92333"/>
                  <a:pt x="885825" y="100012"/>
                </a:cubicBezTo>
                <a:cubicBezTo>
                  <a:pt x="899295" y="106747"/>
                  <a:pt x="914400" y="109537"/>
                  <a:pt x="928687" y="114300"/>
                </a:cubicBezTo>
                <a:cubicBezTo>
                  <a:pt x="973179" y="84638"/>
                  <a:pt x="1005409" y="52292"/>
                  <a:pt x="1057275" y="42862"/>
                </a:cubicBezTo>
                <a:cubicBezTo>
                  <a:pt x="1095052" y="35993"/>
                  <a:pt x="1133475" y="33337"/>
                  <a:pt x="1171575" y="28575"/>
                </a:cubicBezTo>
                <a:cubicBezTo>
                  <a:pt x="1185862" y="33337"/>
                  <a:pt x="1200967" y="36127"/>
                  <a:pt x="1214437" y="42862"/>
                </a:cubicBezTo>
                <a:cubicBezTo>
                  <a:pt x="1229796" y="50541"/>
                  <a:pt x="1240128" y="71437"/>
                  <a:pt x="1257300" y="71437"/>
                </a:cubicBezTo>
                <a:cubicBezTo>
                  <a:pt x="1274471" y="71437"/>
                  <a:pt x="1300162" y="42862"/>
                  <a:pt x="1300162" y="42862"/>
                </a:cubicBezTo>
              </a:path>
            </a:pathLst>
          </a:cu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394" name="Freeform 3"/>
          <p:cNvSpPr>
            <a:spLocks/>
          </p:cNvSpPr>
          <p:nvPr/>
        </p:nvSpPr>
        <p:spPr bwMode="auto">
          <a:xfrm>
            <a:off x="6757988" y="4300538"/>
            <a:ext cx="1485900" cy="1257300"/>
          </a:xfrm>
          <a:custGeom>
            <a:avLst/>
            <a:gdLst>
              <a:gd name="T0" fmla="*/ 225 w 1486125"/>
              <a:gd name="T1" fmla="*/ 100012 h 1257300"/>
              <a:gd name="T2" fmla="*/ 14512 w 1486125"/>
              <a:gd name="T3" fmla="*/ 285750 h 1257300"/>
              <a:gd name="T4" fmla="*/ 28800 w 1486125"/>
              <a:gd name="T5" fmla="*/ 357187 h 1257300"/>
              <a:gd name="T6" fmla="*/ 57375 w 1486125"/>
              <a:gd name="T7" fmla="*/ 1128712 h 1257300"/>
              <a:gd name="T8" fmla="*/ 100237 w 1486125"/>
              <a:gd name="T9" fmla="*/ 1228725 h 1257300"/>
              <a:gd name="T10" fmla="*/ 228825 w 1486125"/>
              <a:gd name="T11" fmla="*/ 1257300 h 1257300"/>
              <a:gd name="T12" fmla="*/ 1143225 w 1486125"/>
              <a:gd name="T13" fmla="*/ 1243012 h 1257300"/>
              <a:gd name="T14" fmla="*/ 1343250 w 1486125"/>
              <a:gd name="T15" fmla="*/ 1228725 h 1257300"/>
              <a:gd name="T16" fmla="*/ 1443262 w 1486125"/>
              <a:gd name="T17" fmla="*/ 1200150 h 1257300"/>
              <a:gd name="T18" fmla="*/ 1486125 w 1486125"/>
              <a:gd name="T19" fmla="*/ 1114425 h 1257300"/>
              <a:gd name="T20" fmla="*/ 1428975 w 1486125"/>
              <a:gd name="T21" fmla="*/ 1014412 h 1257300"/>
              <a:gd name="T22" fmla="*/ 1386112 w 1486125"/>
              <a:gd name="T23" fmla="*/ 914400 h 1257300"/>
              <a:gd name="T24" fmla="*/ 1371825 w 1486125"/>
              <a:gd name="T25" fmla="*/ 642937 h 1257300"/>
              <a:gd name="T26" fmla="*/ 1357537 w 1486125"/>
              <a:gd name="T27" fmla="*/ 142875 h 1257300"/>
              <a:gd name="T28" fmla="*/ 1314675 w 1486125"/>
              <a:gd name="T29" fmla="*/ 28575 h 1257300"/>
              <a:gd name="T30" fmla="*/ 1257525 w 1486125"/>
              <a:gd name="T31" fmla="*/ 14287 h 1257300"/>
              <a:gd name="T32" fmla="*/ 1214662 w 1486125"/>
              <a:gd name="T33" fmla="*/ 0 h 1257300"/>
              <a:gd name="T34" fmla="*/ 185962 w 1486125"/>
              <a:gd name="T35" fmla="*/ 28575 h 1257300"/>
              <a:gd name="T36" fmla="*/ 128812 w 1486125"/>
              <a:gd name="T37" fmla="*/ 42862 h 1257300"/>
              <a:gd name="T38" fmla="*/ 225 w 1486125"/>
              <a:gd name="T39" fmla="*/ 57150 h 1257300"/>
              <a:gd name="T40" fmla="*/ 225 w 1486125"/>
              <a:gd name="T41" fmla="*/ 100012 h 1257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86125" h="1257300">
                <a:moveTo>
                  <a:pt x="225" y="100012"/>
                </a:moveTo>
                <a:cubicBezTo>
                  <a:pt x="2606" y="138112"/>
                  <a:pt x="7655" y="224034"/>
                  <a:pt x="14512" y="285750"/>
                </a:cubicBezTo>
                <a:cubicBezTo>
                  <a:pt x="17194" y="309885"/>
                  <a:pt x="27567" y="332934"/>
                  <a:pt x="28800" y="357187"/>
                </a:cubicBezTo>
                <a:cubicBezTo>
                  <a:pt x="41869" y="614206"/>
                  <a:pt x="-5040" y="879044"/>
                  <a:pt x="57375" y="1128712"/>
                </a:cubicBezTo>
                <a:cubicBezTo>
                  <a:pt x="64544" y="1157388"/>
                  <a:pt x="70636" y="1208991"/>
                  <a:pt x="100237" y="1228725"/>
                </a:cubicBezTo>
                <a:cubicBezTo>
                  <a:pt x="108882" y="1234488"/>
                  <a:pt x="227254" y="1256986"/>
                  <a:pt x="228825" y="1257300"/>
                </a:cubicBezTo>
                <a:lnTo>
                  <a:pt x="1143225" y="1243012"/>
                </a:lnTo>
                <a:cubicBezTo>
                  <a:pt x="1210048" y="1241299"/>
                  <a:pt x="1276814" y="1236107"/>
                  <a:pt x="1343250" y="1228725"/>
                </a:cubicBezTo>
                <a:cubicBezTo>
                  <a:pt x="1370156" y="1225735"/>
                  <a:pt x="1416173" y="1209180"/>
                  <a:pt x="1443262" y="1200150"/>
                </a:cubicBezTo>
                <a:cubicBezTo>
                  <a:pt x="1457708" y="1178481"/>
                  <a:pt x="1486125" y="1143999"/>
                  <a:pt x="1486125" y="1114425"/>
                </a:cubicBezTo>
                <a:cubicBezTo>
                  <a:pt x="1486125" y="1075128"/>
                  <a:pt x="1446376" y="1042254"/>
                  <a:pt x="1428975" y="1014412"/>
                </a:cubicBezTo>
                <a:cubicBezTo>
                  <a:pt x="1403754" y="974059"/>
                  <a:pt x="1400001" y="956066"/>
                  <a:pt x="1386112" y="914400"/>
                </a:cubicBezTo>
                <a:cubicBezTo>
                  <a:pt x="1381350" y="823912"/>
                  <a:pt x="1375179" y="733488"/>
                  <a:pt x="1371825" y="642937"/>
                </a:cubicBezTo>
                <a:cubicBezTo>
                  <a:pt x="1365653" y="476296"/>
                  <a:pt x="1365864" y="309422"/>
                  <a:pt x="1357537" y="142875"/>
                </a:cubicBezTo>
                <a:cubicBezTo>
                  <a:pt x="1356143" y="114990"/>
                  <a:pt x="1345223" y="48940"/>
                  <a:pt x="1314675" y="28575"/>
                </a:cubicBezTo>
                <a:cubicBezTo>
                  <a:pt x="1298337" y="17683"/>
                  <a:pt x="1276406" y="19681"/>
                  <a:pt x="1257525" y="14287"/>
                </a:cubicBezTo>
                <a:cubicBezTo>
                  <a:pt x="1243044" y="10150"/>
                  <a:pt x="1228950" y="4762"/>
                  <a:pt x="1214662" y="0"/>
                </a:cubicBezTo>
                <a:cubicBezTo>
                  <a:pt x="1091855" y="2408"/>
                  <a:pt x="437695" y="8436"/>
                  <a:pt x="185962" y="28575"/>
                </a:cubicBezTo>
                <a:cubicBezTo>
                  <a:pt x="166388" y="30141"/>
                  <a:pt x="148220" y="39876"/>
                  <a:pt x="128812" y="42862"/>
                </a:cubicBezTo>
                <a:cubicBezTo>
                  <a:pt x="86187" y="49420"/>
                  <a:pt x="43087" y="52387"/>
                  <a:pt x="225" y="57150"/>
                </a:cubicBezTo>
                <a:cubicBezTo>
                  <a:pt x="15446" y="133257"/>
                  <a:pt x="-2156" y="61912"/>
                  <a:pt x="225" y="100012"/>
                </a:cubicBezTo>
                <a:close/>
              </a:path>
            </a:pathLst>
          </a:cu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395" name="Freeform 4"/>
          <p:cNvSpPr>
            <a:spLocks/>
          </p:cNvSpPr>
          <p:nvPr/>
        </p:nvSpPr>
        <p:spPr bwMode="auto">
          <a:xfrm>
            <a:off x="5200650" y="4452938"/>
            <a:ext cx="1285875" cy="1039812"/>
          </a:xfrm>
          <a:custGeom>
            <a:avLst/>
            <a:gdLst>
              <a:gd name="T0" fmla="*/ 585788 w 1285875"/>
              <a:gd name="T1" fmla="*/ 4470 h 1039133"/>
              <a:gd name="T2" fmla="*/ 528638 w 1285875"/>
              <a:gd name="T3" fmla="*/ 75908 h 1039133"/>
              <a:gd name="T4" fmla="*/ 485775 w 1285875"/>
              <a:gd name="T5" fmla="*/ 118770 h 1039133"/>
              <a:gd name="T6" fmla="*/ 385763 w 1285875"/>
              <a:gd name="T7" fmla="*/ 261645 h 1039133"/>
              <a:gd name="T8" fmla="*/ 342900 w 1285875"/>
              <a:gd name="T9" fmla="*/ 304508 h 1039133"/>
              <a:gd name="T10" fmla="*/ 285750 w 1285875"/>
              <a:gd name="T11" fmla="*/ 390233 h 1039133"/>
              <a:gd name="T12" fmla="*/ 271463 w 1285875"/>
              <a:gd name="T13" fmla="*/ 433095 h 1039133"/>
              <a:gd name="T14" fmla="*/ 214313 w 1285875"/>
              <a:gd name="T15" fmla="*/ 518820 h 1039133"/>
              <a:gd name="T16" fmla="*/ 142875 w 1285875"/>
              <a:gd name="T17" fmla="*/ 604545 h 1039133"/>
              <a:gd name="T18" fmla="*/ 71438 w 1285875"/>
              <a:gd name="T19" fmla="*/ 733133 h 1039133"/>
              <a:gd name="T20" fmla="*/ 42863 w 1285875"/>
              <a:gd name="T21" fmla="*/ 775995 h 1039133"/>
              <a:gd name="T22" fmla="*/ 0 w 1285875"/>
              <a:gd name="T23" fmla="*/ 933158 h 1039133"/>
              <a:gd name="T24" fmla="*/ 1057275 w 1285875"/>
              <a:gd name="T25" fmla="*/ 947445 h 1039133"/>
              <a:gd name="T26" fmla="*/ 1285875 w 1285875"/>
              <a:gd name="T27" fmla="*/ 918870 h 1039133"/>
              <a:gd name="T28" fmla="*/ 1228725 w 1285875"/>
              <a:gd name="T29" fmla="*/ 804570 h 1039133"/>
              <a:gd name="T30" fmla="*/ 1171575 w 1285875"/>
              <a:gd name="T31" fmla="*/ 718845 h 1039133"/>
              <a:gd name="T32" fmla="*/ 1114425 w 1285875"/>
              <a:gd name="T33" fmla="*/ 618833 h 1039133"/>
              <a:gd name="T34" fmla="*/ 1057275 w 1285875"/>
              <a:gd name="T35" fmla="*/ 547395 h 1039133"/>
              <a:gd name="T36" fmla="*/ 1028700 w 1285875"/>
              <a:gd name="T37" fmla="*/ 490245 h 1039133"/>
              <a:gd name="T38" fmla="*/ 1014413 w 1285875"/>
              <a:gd name="T39" fmla="*/ 447383 h 1039133"/>
              <a:gd name="T40" fmla="*/ 971550 w 1285875"/>
              <a:gd name="T41" fmla="*/ 404520 h 1039133"/>
              <a:gd name="T42" fmla="*/ 900113 w 1285875"/>
              <a:gd name="T43" fmla="*/ 290220 h 1039133"/>
              <a:gd name="T44" fmla="*/ 871538 w 1285875"/>
              <a:gd name="T45" fmla="*/ 247358 h 1039133"/>
              <a:gd name="T46" fmla="*/ 800100 w 1285875"/>
              <a:gd name="T47" fmla="*/ 147345 h 1039133"/>
              <a:gd name="T48" fmla="*/ 728663 w 1285875"/>
              <a:gd name="T49" fmla="*/ 75908 h 1039133"/>
              <a:gd name="T50" fmla="*/ 714375 w 1285875"/>
              <a:gd name="T51" fmla="*/ 33045 h 1039133"/>
              <a:gd name="T52" fmla="*/ 585788 w 1285875"/>
              <a:gd name="T53" fmla="*/ 4470 h 103913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85875" h="1039133">
                <a:moveTo>
                  <a:pt x="585788" y="4470"/>
                </a:moveTo>
                <a:cubicBezTo>
                  <a:pt x="554832" y="11614"/>
                  <a:pt x="548719" y="52958"/>
                  <a:pt x="528638" y="75908"/>
                </a:cubicBezTo>
                <a:cubicBezTo>
                  <a:pt x="515332" y="91114"/>
                  <a:pt x="498180" y="102821"/>
                  <a:pt x="485775" y="118770"/>
                </a:cubicBezTo>
                <a:cubicBezTo>
                  <a:pt x="416920" y="207297"/>
                  <a:pt x="448188" y="188816"/>
                  <a:pt x="385763" y="261645"/>
                </a:cubicBezTo>
                <a:cubicBezTo>
                  <a:pt x="372613" y="276986"/>
                  <a:pt x="355305" y="288559"/>
                  <a:pt x="342900" y="304508"/>
                </a:cubicBezTo>
                <a:cubicBezTo>
                  <a:pt x="321815" y="331617"/>
                  <a:pt x="285750" y="390233"/>
                  <a:pt x="285750" y="390233"/>
                </a:cubicBezTo>
                <a:cubicBezTo>
                  <a:pt x="280988" y="404520"/>
                  <a:pt x="278777" y="419930"/>
                  <a:pt x="271463" y="433095"/>
                </a:cubicBezTo>
                <a:cubicBezTo>
                  <a:pt x="254785" y="463116"/>
                  <a:pt x="238597" y="494536"/>
                  <a:pt x="214313" y="518820"/>
                </a:cubicBezTo>
                <a:cubicBezTo>
                  <a:pt x="159308" y="573825"/>
                  <a:pt x="182658" y="544871"/>
                  <a:pt x="142875" y="604545"/>
                </a:cubicBezTo>
                <a:cubicBezTo>
                  <a:pt x="117728" y="679988"/>
                  <a:pt x="136942" y="634878"/>
                  <a:pt x="71438" y="733133"/>
                </a:cubicBezTo>
                <a:lnTo>
                  <a:pt x="42863" y="775995"/>
                </a:lnTo>
                <a:cubicBezTo>
                  <a:pt x="10635" y="904906"/>
                  <a:pt x="26707" y="853038"/>
                  <a:pt x="0" y="933158"/>
                </a:cubicBezTo>
                <a:cubicBezTo>
                  <a:pt x="323413" y="1148764"/>
                  <a:pt x="41972" y="972828"/>
                  <a:pt x="1057275" y="947445"/>
                </a:cubicBezTo>
                <a:cubicBezTo>
                  <a:pt x="1100939" y="946353"/>
                  <a:pt x="1235620" y="926050"/>
                  <a:pt x="1285875" y="918870"/>
                </a:cubicBezTo>
                <a:cubicBezTo>
                  <a:pt x="1253658" y="822216"/>
                  <a:pt x="1296206" y="939532"/>
                  <a:pt x="1228725" y="804570"/>
                </a:cubicBezTo>
                <a:cubicBezTo>
                  <a:pt x="1187371" y="721861"/>
                  <a:pt x="1252830" y="800100"/>
                  <a:pt x="1171575" y="718845"/>
                </a:cubicBezTo>
                <a:cubicBezTo>
                  <a:pt x="1134005" y="568561"/>
                  <a:pt x="1190088" y="751243"/>
                  <a:pt x="1114425" y="618833"/>
                </a:cubicBezTo>
                <a:cubicBezTo>
                  <a:pt x="1067991" y="537574"/>
                  <a:pt x="1140621" y="575178"/>
                  <a:pt x="1057275" y="547395"/>
                </a:cubicBezTo>
                <a:cubicBezTo>
                  <a:pt x="1047750" y="528345"/>
                  <a:pt x="1037090" y="509821"/>
                  <a:pt x="1028700" y="490245"/>
                </a:cubicBezTo>
                <a:cubicBezTo>
                  <a:pt x="1022768" y="476403"/>
                  <a:pt x="1022767" y="459914"/>
                  <a:pt x="1014413" y="447383"/>
                </a:cubicBezTo>
                <a:cubicBezTo>
                  <a:pt x="1003205" y="430571"/>
                  <a:pt x="983434" y="420861"/>
                  <a:pt x="971550" y="404520"/>
                </a:cubicBezTo>
                <a:cubicBezTo>
                  <a:pt x="945124" y="368184"/>
                  <a:pt x="924234" y="328125"/>
                  <a:pt x="900113" y="290220"/>
                </a:cubicBezTo>
                <a:cubicBezTo>
                  <a:pt x="890894" y="275733"/>
                  <a:pt x="879217" y="262716"/>
                  <a:pt x="871538" y="247358"/>
                </a:cubicBezTo>
                <a:cubicBezTo>
                  <a:pt x="818664" y="141609"/>
                  <a:pt x="872503" y="234229"/>
                  <a:pt x="800100" y="147345"/>
                </a:cubicBezTo>
                <a:cubicBezTo>
                  <a:pt x="740569" y="75908"/>
                  <a:pt x="807244" y="128296"/>
                  <a:pt x="728663" y="75908"/>
                </a:cubicBezTo>
                <a:cubicBezTo>
                  <a:pt x="723900" y="61620"/>
                  <a:pt x="723783" y="44805"/>
                  <a:pt x="714375" y="33045"/>
                </a:cubicBezTo>
                <a:cubicBezTo>
                  <a:pt x="683062" y="-6097"/>
                  <a:pt x="616744" y="-2674"/>
                  <a:pt x="585788" y="4470"/>
                </a:cubicBezTo>
                <a:close/>
              </a:path>
            </a:pathLst>
          </a:cu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2</a:t>
            </a:r>
          </a:p>
        </p:txBody>
      </p:sp>
      <p:sp>
        <p:nvSpPr>
          <p:cNvPr id="17411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copy image into layered editor (e.g., photoshop)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trace that image onto a layer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36838"/>
            <a:ext cx="2762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92388"/>
            <a:ext cx="2757487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ight Arrow 2"/>
          <p:cNvSpPr>
            <a:spLocks noChangeArrowheads="1"/>
          </p:cNvSpPr>
          <p:nvPr/>
        </p:nvSpPr>
        <p:spPr bwMode="auto">
          <a:xfrm>
            <a:off x="3881438" y="4098925"/>
            <a:ext cx="771525" cy="538163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FFC000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574925"/>
            <a:ext cx="27559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2</a:t>
            </a:r>
          </a:p>
        </p:txBody>
      </p:sp>
      <p:sp>
        <p:nvSpPr>
          <p:cNvPr id="18436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hide the background layer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Right Arrow 2"/>
          <p:cNvSpPr>
            <a:spLocks noChangeArrowheads="1"/>
          </p:cNvSpPr>
          <p:nvPr/>
        </p:nvSpPr>
        <p:spPr bwMode="auto">
          <a:xfrm>
            <a:off x="3881438" y="4098925"/>
            <a:ext cx="771525" cy="538163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FFC000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2574925"/>
            <a:ext cx="3643312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2</a:t>
            </a:r>
          </a:p>
        </p:txBody>
      </p:sp>
      <p:sp>
        <p:nvSpPr>
          <p:cNvPr id="19459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sketch in another layer atop this layer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3338"/>
            <a:ext cx="2724150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a Template – Digital method 2</a:t>
            </a:r>
          </a:p>
        </p:txBody>
      </p:sp>
      <p:sp>
        <p:nvSpPr>
          <p:cNvPr id="20483" name="Rectangle 5"/>
          <p:cNvSpPr txBox="1">
            <a:spLocks noChangeArrowheads="1"/>
          </p:cNvSpPr>
          <p:nvPr/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>
                <a:solidFill>
                  <a:srgbClr val="000066"/>
                </a:solidFill>
                <a:latin typeface="Verdana" pitchFamily="34" charset="0"/>
              </a:rPr>
              <a:t>can use multiple sketch layers to try alternate designs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133600"/>
            <a:ext cx="273685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133600"/>
            <a:ext cx="26765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30663"/>
            <a:ext cx="24479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029075"/>
            <a:ext cx="24098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Template Fidelity Should Match</a:t>
            </a:r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CA" altLang="en-US" smtClean="0"/>
              <a:t>Two high fidelity layout designs in a template</a:t>
            </a:r>
            <a:endParaRPr lang="en-US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8671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71750"/>
            <a:ext cx="38385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47050" cy="53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Making a Template – Digital method 3</a:t>
            </a:r>
          </a:p>
        </p:txBody>
      </p:sp>
      <p:sp>
        <p:nvSpPr>
          <p:cNvPr id="19459" name="Rectangle 5"/>
          <p:cNvSpPr txBox="1">
            <a:spLocks noChangeArrowheads="1"/>
          </p:cNvSpPr>
          <p:nvPr/>
        </p:nvSpPr>
        <p:spPr bwMode="auto">
          <a:xfrm>
            <a:off x="450701" y="1412776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CA" altLang="en-US" sz="2200" b="0" dirty="0" smtClean="0">
                <a:solidFill>
                  <a:srgbClr val="000066"/>
                </a:solidFill>
                <a:latin typeface="Verdana" pitchFamily="34" charset="0"/>
              </a:rPr>
              <a:t>Import the template into PowerPoint, and use the template across multiple slides to simulate layers. Alternately, do the trace in PowerPoint itself!</a:t>
            </a:r>
            <a:endParaRPr lang="en-CA" altLang="en-US" sz="2200" b="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6732588" y="5084763"/>
            <a:ext cx="43180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9" y="2573337"/>
            <a:ext cx="2724150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6" y="2573337"/>
            <a:ext cx="4886697" cy="40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275856" y="4221088"/>
            <a:ext cx="432048" cy="375517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Affordances: ability to mix different kinds of styles and media as appropriate for the task</a:t>
            </a:r>
            <a:endParaRPr lang="en-US" dirty="0"/>
          </a:p>
        </p:txBody>
      </p:sp>
      <p:pic>
        <p:nvPicPr>
          <p:cNvPr id="50178" name="Picture 2" descr="C:\Users\Tony\Dropbox\Camera Uploads\2013-11-04 09.01.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6041" r="15000" b="8958"/>
          <a:stretch/>
        </p:blipFill>
        <p:spPr bwMode="auto">
          <a:xfrm>
            <a:off x="323528" y="2516767"/>
            <a:ext cx="3224411" cy="4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Tony\Dropbox\Camera Uploads\2013-11-04 09.01.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6458" r="20469" b="19167"/>
          <a:stretch/>
        </p:blipFill>
        <p:spPr bwMode="auto">
          <a:xfrm>
            <a:off x="3729036" y="2465795"/>
            <a:ext cx="5414964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Exercise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Tx/>
              <a:buFontTx/>
              <a:buNone/>
              <a:defRPr/>
            </a:pPr>
            <a:r>
              <a:rPr lang="en-CA" sz="2400" dirty="0" smtClean="0"/>
              <a:t>For each of the following methods: (paper trace, digital trace + </a:t>
            </a:r>
            <a:r>
              <a:rPr lang="en-CA" sz="2400" dirty="0" err="1" smtClean="0"/>
              <a:t>powerpoint</a:t>
            </a:r>
            <a:r>
              <a:rPr lang="en-CA" sz="2400" dirty="0" smtClean="0"/>
              <a:t>)</a:t>
            </a:r>
          </a:p>
          <a:p>
            <a:pPr marL="0" lvl="1" indent="0">
              <a:buClrTx/>
              <a:buFontTx/>
              <a:buNone/>
              <a:defRPr/>
            </a:pPr>
            <a:endParaRPr lang="en-CA" sz="2400" dirty="0" smtClean="0"/>
          </a:p>
          <a:p>
            <a:pPr marL="342900" lvl="1" indent="-342900">
              <a:buClrTx/>
              <a:defRPr/>
            </a:pPr>
            <a:r>
              <a:rPr lang="en-CA" sz="2400" dirty="0" smtClean="0"/>
              <a:t>make a template of a touch tablet of your choice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 smtClean="0"/>
          </a:p>
          <a:p>
            <a:pPr marL="342900" lvl="1" indent="-342900">
              <a:buClrTx/>
              <a:defRPr/>
            </a:pPr>
            <a:r>
              <a:rPr lang="en-CA" sz="2400" dirty="0" smtClean="0"/>
              <a:t>use it to rapidly sketch out several ideas for a finger-painting application where a person can select </a:t>
            </a:r>
          </a:p>
          <a:p>
            <a:pPr marL="879475" lvl="2" indent="-342900">
              <a:buClrTx/>
              <a:defRPr/>
            </a:pPr>
            <a:r>
              <a:rPr lang="en-CA" sz="2000" dirty="0" smtClean="0"/>
              <a:t>different paints </a:t>
            </a:r>
          </a:p>
          <a:p>
            <a:pPr marL="879475" lvl="2" indent="-342900">
              <a:buClrTx/>
              <a:defRPr/>
            </a:pPr>
            <a:r>
              <a:rPr lang="en-CA" sz="2000" dirty="0" smtClean="0"/>
              <a:t>different textures</a:t>
            </a:r>
          </a:p>
          <a:p>
            <a:pPr marL="0" lvl="1" indent="0">
              <a:buClrTx/>
              <a:buFontTx/>
              <a:buNone/>
              <a:defRPr/>
            </a:pPr>
            <a:endParaRPr lang="en-CA" sz="2400" dirty="0" smtClean="0"/>
          </a:p>
          <a:p>
            <a:pPr marL="0" lvl="1" indent="0">
              <a:buClrTx/>
              <a:buFontTx/>
              <a:buNone/>
              <a:defRPr/>
            </a:pPr>
            <a:endParaRPr lang="en-CA" sz="2400" dirty="0"/>
          </a:p>
          <a:p>
            <a:pPr marL="0" lvl="1" indent="0">
              <a:buClrTx/>
              <a:buFontTx/>
              <a:buNone/>
              <a:defRPr/>
            </a:pPr>
            <a:endParaRPr lang="en-CA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now know</a:t>
            </a:r>
            <a:endParaRPr lang="en-US" altLang="en-US" sz="200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Templates</a:t>
            </a:r>
          </a:p>
          <a:p>
            <a:pPr eaLnBrk="1" hangingPunct="1">
              <a:defRPr/>
            </a:pPr>
            <a:r>
              <a:rPr lang="en-US" dirty="0" smtClean="0"/>
              <a:t>capture fixed parts of your interface</a:t>
            </a:r>
          </a:p>
          <a:p>
            <a:pPr eaLnBrk="1" hangingPunct="1">
              <a:defRPr/>
            </a:pPr>
            <a:r>
              <a:rPr lang="en-US" dirty="0" smtClean="0"/>
              <a:t>leave white space for drawings, annotations &amp; notes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Template can be</a:t>
            </a:r>
          </a:p>
          <a:p>
            <a:pPr eaLnBrk="1" hangingPunct="1">
              <a:defRPr/>
            </a:pPr>
            <a:r>
              <a:rPr lang="en-CA" dirty="0" smtClean="0"/>
              <a:t>drawn from scratch </a:t>
            </a:r>
            <a:r>
              <a:rPr lang="en-CA" i="1" dirty="0" smtClean="0"/>
              <a:t>or</a:t>
            </a: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based on photos of existing interfaces </a:t>
            </a:r>
            <a:r>
              <a:rPr lang="en-CA" i="1" dirty="0" smtClean="0"/>
              <a:t>or</a:t>
            </a: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based on traces over existing interfaces</a:t>
            </a:r>
          </a:p>
          <a:p>
            <a:pPr eaLnBrk="1" hangingPunct="1">
              <a:defRPr/>
            </a:pPr>
            <a:r>
              <a:rPr lang="en-CA" dirty="0" smtClean="0"/>
              <a:t>Used in digital or paper form</a:t>
            </a:r>
          </a:p>
          <a:p>
            <a:pPr eaLnBrk="1" hangingPunct="1">
              <a:defRPr/>
            </a:pPr>
            <a:r>
              <a:rPr lang="en-CA" dirty="0" smtClean="0"/>
              <a:t>Rapidly reused and built upon via layers</a:t>
            </a:r>
          </a:p>
          <a:p>
            <a:pPr marL="0" indent="0" eaLnBrk="1" hangingPunct="1">
              <a:buFontTx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“from presentations accompanying the book ‘Sketching User Experiences, the Workbook’, by S. Greenberg, S. Carpendale, N. Marquardt and B. Buxton”</a:t>
            </a:r>
            <a:endParaRPr lang="en-CA" sz="1000" dirty="0"/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>
              <a:buFontTx/>
              <a:buNone/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24580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349625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95575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663950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Traces</a:t>
            </a:r>
            <a:endParaRPr lang="en-US" dirty="0"/>
          </a:p>
        </p:txBody>
      </p:sp>
      <p:pic>
        <p:nvPicPr>
          <p:cNvPr id="51202" name="Picture 2" descr="C:\Users\Tony\Dropbox\Camera Uploads\2013-11-04 09.02.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3334" r="19375" b="24375"/>
          <a:stretch/>
        </p:blipFill>
        <p:spPr bwMode="auto">
          <a:xfrm>
            <a:off x="1259085" y="2132856"/>
            <a:ext cx="7095855" cy="43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Traces</a:t>
            </a:r>
            <a:endParaRPr lang="en-US" dirty="0"/>
          </a:p>
        </p:txBody>
      </p:sp>
      <p:pic>
        <p:nvPicPr>
          <p:cNvPr id="52226" name="Picture 2" descr="C:\Users\Tony\Dropbox\Camera Uploads\2013-11-04 09.02.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9584" r="18281" b="15833"/>
          <a:stretch/>
        </p:blipFill>
        <p:spPr bwMode="auto">
          <a:xfrm>
            <a:off x="1628775" y="2028825"/>
            <a:ext cx="5843588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Traces</a:t>
            </a:r>
            <a:endParaRPr lang="en-US" dirty="0"/>
          </a:p>
        </p:txBody>
      </p:sp>
      <p:pic>
        <p:nvPicPr>
          <p:cNvPr id="53250" name="Picture 2" descr="C:\Users\Tony\Dropbox\Camera Uploads\2013-11-04 09.02.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8750" r="8126" b="16875"/>
          <a:stretch/>
        </p:blipFill>
        <p:spPr bwMode="auto">
          <a:xfrm>
            <a:off x="614363" y="1556792"/>
            <a:ext cx="7786688" cy="51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Traces</a:t>
            </a:r>
            <a:endParaRPr lang="en-US" dirty="0"/>
          </a:p>
        </p:txBody>
      </p:sp>
      <p:pic>
        <p:nvPicPr>
          <p:cNvPr id="51202" name="Picture 2" descr="C:\Users\Tony\Dropbox\Camera Uploads\2013-11-04 09.02.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3334" r="19375" b="24375"/>
          <a:stretch/>
        </p:blipFill>
        <p:spPr bwMode="auto">
          <a:xfrm>
            <a:off x="1259085" y="2132856"/>
            <a:ext cx="7095855" cy="43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Tony\Dropbox\Camera Uploads\2013-11-04 09.02.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293" r="3908" b="13124"/>
          <a:stretch/>
        </p:blipFill>
        <p:spPr bwMode="auto">
          <a:xfrm>
            <a:off x="467544" y="1400174"/>
            <a:ext cx="7872413" cy="54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156075" y="793750"/>
            <a:ext cx="4216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3600" b="0" dirty="0">
                <a:solidFill>
                  <a:srgbClr val="000000"/>
                </a:solidFill>
                <a:latin typeface="Verdana" pitchFamily="34" charset="0"/>
              </a:rPr>
              <a:t>Templates</a:t>
            </a:r>
          </a:p>
          <a:p>
            <a:pPr algn="r" eaLnBrk="0" hangingPunct="0">
              <a:defRPr/>
            </a:pPr>
            <a:r>
              <a:rPr lang="en-US" sz="1050" b="0" dirty="0">
                <a:solidFill>
                  <a:srgbClr val="000000"/>
                </a:solidFill>
                <a:latin typeface="Verdana" pitchFamily="34" charset="0"/>
              </a:rPr>
              <a:t>Chapter  3.8 in Sketching User Experiences: The Workbook</a:t>
            </a:r>
            <a:endParaRPr lang="en-US" sz="36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601788"/>
            <a:ext cx="4233862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Phidgets.UIST2001.v2</Template>
  <TotalTime>1235</TotalTime>
  <Pages>9</Pages>
  <Words>518</Words>
  <Application>Microsoft Office PowerPoint</Application>
  <PresentationFormat>Letter Paper (8.5x11 in)</PresentationFormat>
  <Paragraphs>145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phidgets</vt:lpstr>
      <vt:lpstr>Agenda</vt:lpstr>
      <vt:lpstr>Digital vs. Paper Sketches</vt:lpstr>
      <vt:lpstr>Digital Sketches</vt:lpstr>
      <vt:lpstr>Photo Traces</vt:lpstr>
      <vt:lpstr>Photo Traces</vt:lpstr>
      <vt:lpstr>Photo Traces</vt:lpstr>
      <vt:lpstr>Photo Traces</vt:lpstr>
      <vt:lpstr>Other Poses</vt:lpstr>
      <vt:lpstr>PowerPoint Presentation</vt:lpstr>
      <vt:lpstr>Parts of your Sketch are Constant</vt:lpstr>
      <vt:lpstr>Parts of your Sketch are Constant</vt:lpstr>
      <vt:lpstr>Parts of your Sketch are Constant</vt:lpstr>
      <vt:lpstr>Parts of your Sketch are Constant</vt:lpstr>
      <vt:lpstr>Parts of your Sketch are Constant</vt:lpstr>
      <vt:lpstr>The Template</vt:lpstr>
      <vt:lpstr>Making a Template – Paper method 1</vt:lpstr>
      <vt:lpstr>Making a Template – Paper method 1</vt:lpstr>
      <vt:lpstr>Making a Template – Paper method 2</vt:lpstr>
      <vt:lpstr>Making a Template – Digital method 1</vt:lpstr>
      <vt:lpstr>Making a Template – Digital method 1</vt:lpstr>
      <vt:lpstr>Making a Template – Digital method 1</vt:lpstr>
      <vt:lpstr>Making a Template – Digital method 1</vt:lpstr>
      <vt:lpstr>Problem</vt:lpstr>
      <vt:lpstr>Making a Template – Digital method 2</vt:lpstr>
      <vt:lpstr>Making a Template – Digital method 2</vt:lpstr>
      <vt:lpstr>Making a Template – Digital method 2</vt:lpstr>
      <vt:lpstr>Making a Template – Digital method 2</vt:lpstr>
      <vt:lpstr>Template Fidelity Should Match</vt:lpstr>
      <vt:lpstr>Making a Template – Digital method 3</vt:lpstr>
      <vt:lpstr>Exercise</vt:lpstr>
      <vt:lpstr>You now know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Administrator</cp:lastModifiedBy>
  <cp:revision>286</cp:revision>
  <cp:lastPrinted>1998-08-16T20:55:46Z</cp:lastPrinted>
  <dcterms:created xsi:type="dcterms:W3CDTF">1995-08-10T13:01:54Z</dcterms:created>
  <dcterms:modified xsi:type="dcterms:W3CDTF">2013-11-04T17:49:21Z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